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78">
          <p15:clr>
            <a:srgbClr val="A4A3A4"/>
          </p15:clr>
        </p15:guide>
        <p15:guide id="2" orient="horz" pos="18586">
          <p15:clr>
            <a:srgbClr val="A4A3A4"/>
          </p15:clr>
        </p15:guide>
        <p15:guide id="3" orient="horz" pos="17074">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40EEF3-AF2E-4242-8C68-776CD4201649}" v="149" dt="2023-05-23T19:59:13.0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84" autoAdjust="0"/>
    <p:restoredTop sz="96357" autoAdjust="0"/>
  </p:normalViewPr>
  <p:slideViewPr>
    <p:cSldViewPr snapToGrid="0">
      <p:cViewPr>
        <p:scale>
          <a:sx n="30" d="100"/>
          <a:sy n="30" d="100"/>
        </p:scale>
        <p:origin x="1374" y="-480"/>
      </p:cViewPr>
      <p:guideLst>
        <p:guide orient="horz" pos="2778"/>
        <p:guide orient="horz" pos="18586"/>
        <p:guide orient="horz" pos="17074"/>
        <p:guide pos="745"/>
        <p:guide pos="19961"/>
        <p:guide pos="26361"/>
        <p:guide pos="13513"/>
        <p:guide pos="7025"/>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Freeform 3" descr="Background, text field"/>
          <p:cNvSpPr>
            <a:spLocks/>
          </p:cNvSpPr>
          <p:nvPr/>
        </p:nvSpPr>
        <p:spPr bwMode="auto">
          <a:xfrm>
            <a:off x="6780" y="6047625"/>
            <a:ext cx="42840000" cy="21204000"/>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chemeClr val="bg2">
              <a:lumMod val="20000"/>
              <a:lumOff val="8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b-NO" dirty="0"/>
          </a:p>
        </p:txBody>
      </p:sp>
      <p:pic>
        <p:nvPicPr>
          <p:cNvPr id="1026" name="Picture 19"/>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1141169" y="27849640"/>
            <a:ext cx="9907651" cy="181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reeform 3" descr="Red field, top"/>
          <p:cNvSpPr>
            <a:spLocks/>
          </p:cNvSpPr>
          <p:nvPr/>
        </p:nvSpPr>
        <p:spPr bwMode="auto">
          <a:xfrm>
            <a:off x="0" y="-1"/>
            <a:ext cx="42840000" cy="5634931"/>
          </a:xfrm>
          <a:custGeom>
            <a:avLst/>
            <a:gdLst>
              <a:gd name="T0" fmla="*/ 0 w 31660"/>
              <a:gd name="T1" fmla="*/ 4141 h 4141"/>
              <a:gd name="T2" fmla="*/ 31660 w 31660"/>
              <a:gd name="T3" fmla="*/ 4141 h 4141"/>
              <a:gd name="T4" fmla="*/ 31660 w 31660"/>
              <a:gd name="T5" fmla="*/ 0 h 4141"/>
              <a:gd name="T6" fmla="*/ 0 w 31660"/>
              <a:gd name="T7" fmla="*/ 0 h 4141"/>
              <a:gd name="T8" fmla="*/ 0 w 31660"/>
              <a:gd name="T9" fmla="*/ 4141 h 4141"/>
            </a:gdLst>
            <a:ahLst/>
            <a:cxnLst>
              <a:cxn ang="0">
                <a:pos x="T0" y="T1"/>
              </a:cxn>
              <a:cxn ang="0">
                <a:pos x="T2" y="T3"/>
              </a:cxn>
              <a:cxn ang="0">
                <a:pos x="T4" y="T5"/>
              </a:cxn>
              <a:cxn ang="0">
                <a:pos x="T6" y="T7"/>
              </a:cxn>
              <a:cxn ang="0">
                <a:pos x="T8" y="T9"/>
              </a:cxn>
            </a:cxnLst>
            <a:rect l="0" t="0" r="r" b="b"/>
            <a:pathLst>
              <a:path w="31660" h="4141">
                <a:moveTo>
                  <a:pt x="0" y="4141"/>
                </a:moveTo>
                <a:lnTo>
                  <a:pt x="31660" y="4141"/>
                </a:lnTo>
                <a:lnTo>
                  <a:pt x="31660" y="0"/>
                </a:lnTo>
                <a:lnTo>
                  <a:pt x="0" y="0"/>
                </a:lnTo>
                <a:lnTo>
                  <a:pt x="0" y="4141"/>
                </a:lnTo>
              </a:path>
            </a:pathLst>
          </a:custGeom>
          <a:solidFill>
            <a:srgbClr val="E857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nb-NO"/>
          </a:p>
        </p:txBody>
      </p:sp>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1182688" y="1128713"/>
            <a:ext cx="34201099"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9600" b="1" dirty="0">
                <a:solidFill>
                  <a:schemeClr val="bg1"/>
                </a:solidFill>
                <a:latin typeface="Arial" panose="020B0604020202020204" pitchFamily="34" charset="0"/>
                <a:cs typeface="Arial" panose="020B0604020202020204" pitchFamily="34" charset="0"/>
              </a:rPr>
              <a:t>Hemophagocytic Hemophagocytosis and Tuberculosis</a:t>
            </a:r>
            <a:endParaRPr lang="nb-NO" altLang="nb-NO" sz="9600" b="1" dirty="0">
              <a:solidFill>
                <a:schemeClr val="bg1"/>
              </a:solidFill>
              <a:latin typeface="Arial" panose="020B0604020202020204" pitchFamily="34" charset="0"/>
              <a:cs typeface="Arial" panose="020B0604020202020204" pitchFamily="34" charset="0"/>
            </a:endParaRPr>
          </a:p>
        </p:txBody>
      </p:sp>
      <p:sp>
        <p:nvSpPr>
          <p:cNvPr id="2054" name="Subtitle" descr="Subtitle field"/>
          <p:cNvSpPr txBox="1">
            <a:spLocks noChangeArrowheads="1"/>
          </p:cNvSpPr>
          <p:nvPr/>
        </p:nvSpPr>
        <p:spPr bwMode="auto">
          <a:xfrm>
            <a:off x="1182688" y="3076575"/>
            <a:ext cx="342614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r>
              <a:rPr lang="en-US" altLang="nb-NO" sz="4800" b="1" dirty="0">
                <a:solidFill>
                  <a:schemeClr val="bg1"/>
                </a:solidFill>
                <a:latin typeface="+mj-lt"/>
              </a:rPr>
              <a:t>A review of current literature and knowledge of this rare entity. </a:t>
            </a:r>
            <a:endParaRPr lang="nb-NO" altLang="nb-NO" sz="9400" b="1" dirty="0">
              <a:solidFill>
                <a:schemeClr val="bg1"/>
              </a:solidFill>
              <a:latin typeface="+mj-lt"/>
            </a:endParaRPr>
          </a:p>
        </p:txBody>
      </p:sp>
      <p:sp>
        <p:nvSpPr>
          <p:cNvPr id="2053" name="Name and info" descr="Field for name and email"/>
          <p:cNvSpPr txBox="1">
            <a:spLocks noChangeArrowheads="1"/>
          </p:cNvSpPr>
          <p:nvPr/>
        </p:nvSpPr>
        <p:spPr bwMode="auto">
          <a:xfrm>
            <a:off x="37236083" y="2843212"/>
            <a:ext cx="4759325" cy="2043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800" b="1" dirty="0">
                <a:solidFill>
                  <a:schemeClr val="bg1"/>
                </a:solidFill>
                <a:latin typeface="+mn-lt"/>
              </a:rPr>
              <a:t>Trym Fauchald</a:t>
            </a:r>
            <a:br>
              <a:rPr lang="nb-NO" altLang="nb-NO" sz="4000" dirty="0">
                <a:solidFill>
                  <a:schemeClr val="bg1"/>
                </a:solidFill>
                <a:latin typeface="+mn-lt"/>
              </a:rPr>
            </a:br>
            <a:r>
              <a:rPr lang="nb-NO" altLang="nb-NO" sz="4000" dirty="0" err="1">
                <a:solidFill>
                  <a:schemeClr val="bg1"/>
                </a:solidFill>
                <a:latin typeface="+mn-lt"/>
              </a:rPr>
              <a:t>University</a:t>
            </a:r>
            <a:r>
              <a:rPr lang="nb-NO" altLang="nb-NO" sz="4000" dirty="0">
                <a:solidFill>
                  <a:schemeClr val="bg1"/>
                </a:solidFill>
                <a:latin typeface="+mn-lt"/>
              </a:rPr>
              <a:t> </a:t>
            </a:r>
            <a:r>
              <a:rPr lang="nb-NO" altLang="nb-NO" sz="4000" dirty="0" err="1">
                <a:solidFill>
                  <a:schemeClr val="bg1"/>
                </a:solidFill>
                <a:latin typeface="+mn-lt"/>
              </a:rPr>
              <a:t>of</a:t>
            </a:r>
            <a:r>
              <a:rPr lang="nb-NO" altLang="nb-NO" sz="4000" dirty="0">
                <a:solidFill>
                  <a:schemeClr val="bg1"/>
                </a:solidFill>
                <a:latin typeface="+mn-lt"/>
              </a:rPr>
              <a:t> Bergen</a:t>
            </a:r>
          </a:p>
          <a:p>
            <a:pPr algn="r" eaLnBrk="1" hangingPunct="1"/>
            <a:r>
              <a:rPr lang="nb-NO" altLang="nb-NO" sz="4000" dirty="0">
                <a:solidFill>
                  <a:schemeClr val="bg1"/>
                </a:solidFill>
                <a:latin typeface="+mn-lt"/>
              </a:rPr>
              <a:t>tfa013@uib.no</a:t>
            </a:r>
          </a:p>
        </p:txBody>
      </p:sp>
      <p:sp>
        <p:nvSpPr>
          <p:cNvPr id="2055" name="Text box 1" descr="Text field "/>
          <p:cNvSpPr txBox="1">
            <a:spLocks noChangeArrowheads="1"/>
          </p:cNvSpPr>
          <p:nvPr/>
        </p:nvSpPr>
        <p:spPr bwMode="auto">
          <a:xfrm>
            <a:off x="1182688" y="6229350"/>
            <a:ext cx="9663430" cy="101504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GB" altLang="nb-NO" sz="3800" b="1" dirty="0">
                <a:solidFill>
                  <a:schemeClr val="tx1">
                    <a:lumMod val="85000"/>
                    <a:lumOff val="15000"/>
                  </a:schemeClr>
                </a:solidFill>
                <a:latin typeface="+mn-lt"/>
              </a:rPr>
              <a:t>Background</a:t>
            </a:r>
          </a:p>
          <a:p>
            <a:pPr eaLnBrk="1" hangingPunct="1">
              <a:spcAft>
                <a:spcPct val="20000"/>
              </a:spcAft>
            </a:pPr>
            <a:r>
              <a:rPr lang="en-GB" altLang="nb-NO" sz="3800" dirty="0">
                <a:solidFill>
                  <a:schemeClr val="tx1">
                    <a:lumMod val="85000"/>
                    <a:lumOff val="15000"/>
                  </a:schemeClr>
                </a:solidFill>
                <a:latin typeface="+mn-lt"/>
              </a:rPr>
              <a:t>Hemophagocytic Lymphohistiocytosis (HLH) is a condition of immune dysregulation and hyperinflammation, with a rapid disease progression leading to organ failure and death. Classified as familial or sporadic, it is characterized by fever, cytopenias, organomegaly, hyperferritinemia, hypofibrinogenemia, hypertriglyceridemia, and hemophagocytosis in the reticuloendothelial system (1). While there are many triggers of HLH, including malignancy, rheumatologic conditions and infections – most often viral – </a:t>
            </a:r>
            <a:r>
              <a:rPr lang="en-GB" altLang="nb-NO" sz="3800" i="1" dirty="0">
                <a:solidFill>
                  <a:schemeClr val="tx1">
                    <a:lumMod val="85000"/>
                    <a:lumOff val="15000"/>
                  </a:schemeClr>
                </a:solidFill>
                <a:latin typeface="+mn-lt"/>
              </a:rPr>
              <a:t>Mycobacterium tuberculosis </a:t>
            </a:r>
            <a:r>
              <a:rPr lang="en-GB" altLang="nb-NO" sz="3800" dirty="0">
                <a:solidFill>
                  <a:schemeClr val="tx1">
                    <a:lumMod val="85000"/>
                    <a:lumOff val="15000"/>
                  </a:schemeClr>
                </a:solidFill>
                <a:latin typeface="+mn-lt"/>
              </a:rPr>
              <a:t>(MTB) remains a rare, but deadly trigger of HLH carrying a mortality rate around 50% (2). </a:t>
            </a:r>
          </a:p>
        </p:txBody>
      </p:sp>
      <p:sp>
        <p:nvSpPr>
          <p:cNvPr id="2061" name="Text Box 4" descr="Text field "/>
          <p:cNvSpPr txBox="1">
            <a:spLocks noChangeArrowheads="1"/>
          </p:cNvSpPr>
          <p:nvPr/>
        </p:nvSpPr>
        <p:spPr bwMode="auto">
          <a:xfrm>
            <a:off x="21415644" y="6255540"/>
            <a:ext cx="10033000" cy="1225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GB" altLang="nb-NO" sz="3800" b="1" dirty="0">
                <a:solidFill>
                  <a:schemeClr val="tx1">
                    <a:lumMod val="85000"/>
                    <a:lumOff val="15000"/>
                  </a:schemeClr>
                </a:solidFill>
                <a:latin typeface="+mn-lt"/>
              </a:rPr>
              <a:t>Result</a:t>
            </a:r>
            <a:endParaRPr lang="en-GB" altLang="nb-NO" sz="3800" dirty="0">
              <a:solidFill>
                <a:schemeClr val="tx1">
                  <a:lumMod val="85000"/>
                  <a:lumOff val="15000"/>
                </a:schemeClr>
              </a:solidFill>
              <a:latin typeface="+mn-lt"/>
            </a:endParaRPr>
          </a:p>
          <a:p>
            <a:pPr eaLnBrk="1" hangingPunct="1">
              <a:spcAft>
                <a:spcPct val="20000"/>
              </a:spcAft>
            </a:pPr>
            <a:r>
              <a:rPr lang="en-GB" altLang="nb-NO" sz="3800" dirty="0">
                <a:solidFill>
                  <a:schemeClr val="tx1">
                    <a:lumMod val="85000"/>
                    <a:lumOff val="15000"/>
                  </a:schemeClr>
                </a:solidFill>
                <a:latin typeface="+mn-lt"/>
              </a:rPr>
              <a:t>The gender distribution correlated with that of TB-infections in general, a larger proportion of the patients being male. The age range was 12 days to 83 years old. About half of patients had one or more comorbidities mentioned. Most patients received both tuberculostatic and immune targeted medications. The overall survival rate was 55%. </a:t>
            </a:r>
          </a:p>
          <a:p>
            <a:pPr eaLnBrk="1" hangingPunct="1">
              <a:spcAft>
                <a:spcPct val="20000"/>
              </a:spcAft>
            </a:pPr>
            <a:endParaRPr lang="en-GB" altLang="nb-NO" sz="3800" dirty="0">
              <a:solidFill>
                <a:schemeClr val="tx1">
                  <a:lumMod val="85000"/>
                  <a:lumOff val="15000"/>
                </a:schemeClr>
              </a:solidFill>
              <a:latin typeface="+mn-lt"/>
            </a:endParaRPr>
          </a:p>
          <a:p>
            <a:pPr eaLnBrk="1" hangingPunct="1">
              <a:spcAft>
                <a:spcPct val="20000"/>
              </a:spcAft>
            </a:pPr>
            <a:r>
              <a:rPr lang="en-GB" altLang="nb-NO" sz="3800" b="1" dirty="0">
                <a:solidFill>
                  <a:schemeClr val="tx1">
                    <a:lumMod val="85000"/>
                    <a:lumOff val="15000"/>
                  </a:schemeClr>
                </a:solidFill>
                <a:latin typeface="+mn-lt"/>
              </a:rPr>
              <a:t>Conclusion</a:t>
            </a:r>
            <a:endParaRPr lang="en-GB" altLang="nb-NO" sz="3800" dirty="0">
              <a:solidFill>
                <a:schemeClr val="tx1">
                  <a:lumMod val="85000"/>
                  <a:lumOff val="15000"/>
                </a:schemeClr>
              </a:solidFill>
              <a:latin typeface="+mn-lt"/>
            </a:endParaRPr>
          </a:p>
          <a:p>
            <a:pPr eaLnBrk="1" hangingPunct="1">
              <a:spcAft>
                <a:spcPct val="20000"/>
              </a:spcAft>
            </a:pPr>
            <a:r>
              <a:rPr lang="en-GB" altLang="nb-NO" sz="3800" dirty="0">
                <a:solidFill>
                  <a:schemeClr val="tx1">
                    <a:lumMod val="85000"/>
                    <a:lumOff val="15000"/>
                  </a:schemeClr>
                </a:solidFill>
                <a:latin typeface="+mn-lt"/>
              </a:rPr>
              <a:t>HLH in the setting of TB is still difficult to diagnose and treat. Both entities often present with unspecific findings. Clinicians’ awareness of the characteristics of these diseases and ability to perform targeted diagnostic workup is paramount for survival. TB should be considered a possible trigger of HLH given its high mortality rate, requiring targeted treatment. </a:t>
            </a:r>
            <a:endParaRPr lang="en-US" altLang="nb-NO" sz="3800" dirty="0">
              <a:solidFill>
                <a:schemeClr val="tx1">
                  <a:lumMod val="85000"/>
                  <a:lumOff val="15000"/>
                </a:schemeClr>
              </a:solidFill>
            </a:endParaRPr>
          </a:p>
        </p:txBody>
      </p:sp>
      <p:sp>
        <p:nvSpPr>
          <p:cNvPr id="2064" name="Text Box 6" descr="Text field "/>
          <p:cNvSpPr txBox="1">
            <a:spLocks noChangeArrowheads="1"/>
          </p:cNvSpPr>
          <p:nvPr/>
        </p:nvSpPr>
        <p:spPr bwMode="auto">
          <a:xfrm>
            <a:off x="11234103" y="6255540"/>
            <a:ext cx="10033000" cy="47120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eaLnBrk="1" hangingPunct="1">
              <a:spcAft>
                <a:spcPct val="20000"/>
              </a:spcAft>
            </a:pPr>
            <a:r>
              <a:rPr lang="en-GB" altLang="nb-NO" sz="3800" b="1" dirty="0">
                <a:solidFill>
                  <a:schemeClr val="tx1">
                    <a:lumMod val="85000"/>
                    <a:lumOff val="15000"/>
                  </a:schemeClr>
                </a:solidFill>
                <a:latin typeface="+mn-lt"/>
              </a:rPr>
              <a:t>Method</a:t>
            </a:r>
            <a:endParaRPr lang="en-GB" altLang="nb-NO" sz="3800" dirty="0">
              <a:solidFill>
                <a:schemeClr val="tx1">
                  <a:lumMod val="85000"/>
                  <a:lumOff val="15000"/>
                </a:schemeClr>
              </a:solidFill>
              <a:latin typeface="+mn-lt"/>
            </a:endParaRPr>
          </a:p>
          <a:p>
            <a:pPr eaLnBrk="1" hangingPunct="1">
              <a:spcAft>
                <a:spcPct val="20000"/>
              </a:spcAft>
            </a:pPr>
            <a:r>
              <a:rPr lang="en-GB" altLang="nb-NO" sz="3800" dirty="0">
                <a:solidFill>
                  <a:schemeClr val="tx1">
                    <a:lumMod val="85000"/>
                    <a:lumOff val="15000"/>
                  </a:schemeClr>
                </a:solidFill>
                <a:latin typeface="+mn-lt"/>
              </a:rPr>
              <a:t>A systematic search on PubMed, with a subsequent review of relevant literature was performed, resulting in 116 cases described in English since infection-associated HLH was first described in 1979 (3). </a:t>
            </a:r>
          </a:p>
          <a:p>
            <a:pPr eaLnBrk="1" hangingPunct="1">
              <a:spcBef>
                <a:spcPct val="50000"/>
              </a:spcBef>
            </a:pPr>
            <a:endParaRPr lang="en-US" altLang="nb-NO" sz="3800" dirty="0">
              <a:solidFill>
                <a:schemeClr val="tx1">
                  <a:lumMod val="85000"/>
                  <a:lumOff val="15000"/>
                </a:schemeClr>
              </a:solidFill>
              <a:latin typeface="+mn-lt"/>
            </a:endParaRPr>
          </a:p>
        </p:txBody>
      </p:sp>
      <p:sp>
        <p:nvSpPr>
          <p:cNvPr id="2065" name="References" descr="Field for references"/>
          <p:cNvSpPr txBox="1">
            <a:spLocks noChangeArrowheads="1"/>
          </p:cNvSpPr>
          <p:nvPr/>
        </p:nvSpPr>
        <p:spPr bwMode="auto">
          <a:xfrm>
            <a:off x="11443335" y="27460575"/>
            <a:ext cx="19944619"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REFERENCES</a:t>
            </a:r>
          </a:p>
          <a:p>
            <a:pPr eaLnBrk="1" hangingPunct="1"/>
            <a:r>
              <a:rPr lang="nb-NO" altLang="nb-NO" sz="1600" dirty="0">
                <a:solidFill>
                  <a:schemeClr val="tx1">
                    <a:lumMod val="85000"/>
                    <a:lumOff val="15000"/>
                  </a:schemeClr>
                </a:solidFill>
                <a:latin typeface="+mn-lt"/>
              </a:rPr>
              <a:t>1. 	Jordan MB, Allen CE, </a:t>
            </a:r>
            <a:r>
              <a:rPr lang="nb-NO" altLang="nb-NO" sz="1600" dirty="0" err="1">
                <a:solidFill>
                  <a:schemeClr val="tx1">
                    <a:lumMod val="85000"/>
                    <a:lumOff val="15000"/>
                  </a:schemeClr>
                </a:solidFill>
                <a:latin typeface="+mn-lt"/>
              </a:rPr>
              <a:t>Weitzman</a:t>
            </a:r>
            <a:r>
              <a:rPr lang="nb-NO" altLang="nb-NO" sz="1600" dirty="0">
                <a:solidFill>
                  <a:schemeClr val="tx1">
                    <a:lumMod val="85000"/>
                    <a:lumOff val="15000"/>
                  </a:schemeClr>
                </a:solidFill>
                <a:latin typeface="+mn-lt"/>
              </a:rPr>
              <a:t> S, </a:t>
            </a:r>
            <a:r>
              <a:rPr lang="nb-NO" altLang="nb-NO" sz="1600" dirty="0" err="1">
                <a:solidFill>
                  <a:schemeClr val="tx1">
                    <a:lumMod val="85000"/>
                    <a:lumOff val="15000"/>
                  </a:schemeClr>
                </a:solidFill>
                <a:latin typeface="+mn-lt"/>
              </a:rPr>
              <a:t>Filipovich</a:t>
            </a:r>
            <a:r>
              <a:rPr lang="nb-NO" altLang="nb-NO" sz="1600" dirty="0">
                <a:solidFill>
                  <a:schemeClr val="tx1">
                    <a:lumMod val="85000"/>
                    <a:lumOff val="15000"/>
                  </a:schemeClr>
                </a:solidFill>
                <a:latin typeface="+mn-lt"/>
              </a:rPr>
              <a:t> AH, </a:t>
            </a:r>
            <a:r>
              <a:rPr lang="nb-NO" altLang="nb-NO" sz="1600" dirty="0" err="1">
                <a:solidFill>
                  <a:schemeClr val="tx1">
                    <a:lumMod val="85000"/>
                    <a:lumOff val="15000"/>
                  </a:schemeClr>
                </a:solidFill>
                <a:latin typeface="+mn-lt"/>
              </a:rPr>
              <a:t>McClain</a:t>
            </a:r>
            <a:r>
              <a:rPr lang="nb-NO" altLang="nb-NO" sz="1600" dirty="0">
                <a:solidFill>
                  <a:schemeClr val="tx1">
                    <a:lumMod val="85000"/>
                    <a:lumOff val="15000"/>
                  </a:schemeClr>
                </a:solidFill>
                <a:latin typeface="+mn-lt"/>
              </a:rPr>
              <a:t> KL. How I </a:t>
            </a:r>
            <a:r>
              <a:rPr lang="nb-NO" altLang="nb-NO" sz="1600" dirty="0" err="1">
                <a:solidFill>
                  <a:schemeClr val="tx1">
                    <a:lumMod val="85000"/>
                    <a:lumOff val="15000"/>
                  </a:schemeClr>
                </a:solidFill>
                <a:latin typeface="+mn-lt"/>
              </a:rPr>
              <a:t>treat</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hemophagocytic</a:t>
            </a:r>
            <a:r>
              <a:rPr lang="nb-NO" altLang="nb-NO" sz="1600" dirty="0">
                <a:solidFill>
                  <a:schemeClr val="tx1">
                    <a:lumMod val="85000"/>
                    <a:lumOff val="15000"/>
                  </a:schemeClr>
                </a:solidFill>
                <a:latin typeface="+mn-lt"/>
              </a:rPr>
              <a:t> lymphohistiocytosis. Blood. 2011;118(15):4041-52.</a:t>
            </a:r>
          </a:p>
          <a:p>
            <a:pPr eaLnBrk="1" hangingPunct="1"/>
            <a:r>
              <a:rPr lang="nb-NO" altLang="nb-NO" sz="1600" dirty="0">
                <a:solidFill>
                  <a:schemeClr val="tx1">
                    <a:lumMod val="85000"/>
                    <a:lumOff val="15000"/>
                  </a:schemeClr>
                </a:solidFill>
                <a:latin typeface="+mn-lt"/>
              </a:rPr>
              <a:t>2.	</a:t>
            </a:r>
            <a:r>
              <a:rPr lang="nb-NO" altLang="nb-NO" sz="1600" dirty="0" err="1">
                <a:solidFill>
                  <a:schemeClr val="tx1">
                    <a:lumMod val="85000"/>
                    <a:lumOff val="15000"/>
                  </a:schemeClr>
                </a:solidFill>
                <a:latin typeface="+mn-lt"/>
              </a:rPr>
              <a:t>Brastianos</a:t>
            </a:r>
            <a:r>
              <a:rPr lang="nb-NO" altLang="nb-NO" sz="1600" dirty="0">
                <a:solidFill>
                  <a:schemeClr val="tx1">
                    <a:lumMod val="85000"/>
                    <a:lumOff val="15000"/>
                  </a:schemeClr>
                </a:solidFill>
                <a:latin typeface="+mn-lt"/>
              </a:rPr>
              <a:t> PK, Swanson JW, </a:t>
            </a:r>
            <a:r>
              <a:rPr lang="nb-NO" altLang="nb-NO" sz="1600" dirty="0" err="1">
                <a:solidFill>
                  <a:schemeClr val="tx1">
                    <a:lumMod val="85000"/>
                    <a:lumOff val="15000"/>
                  </a:schemeClr>
                </a:solidFill>
                <a:latin typeface="+mn-lt"/>
              </a:rPr>
              <a:t>Torbenson</a:t>
            </a:r>
            <a:r>
              <a:rPr lang="nb-NO" altLang="nb-NO" sz="1600" dirty="0">
                <a:solidFill>
                  <a:schemeClr val="tx1">
                    <a:lumMod val="85000"/>
                    <a:lumOff val="15000"/>
                  </a:schemeClr>
                </a:solidFill>
                <a:latin typeface="+mn-lt"/>
              </a:rPr>
              <a:t> M, </a:t>
            </a:r>
            <a:r>
              <a:rPr lang="nb-NO" altLang="nb-NO" sz="1600" dirty="0" err="1">
                <a:solidFill>
                  <a:schemeClr val="tx1">
                    <a:lumMod val="85000"/>
                    <a:lumOff val="15000"/>
                  </a:schemeClr>
                </a:solidFill>
                <a:latin typeface="+mn-lt"/>
              </a:rPr>
              <a:t>Sperati</a:t>
            </a:r>
            <a:r>
              <a:rPr lang="nb-NO" altLang="nb-NO" sz="1600" dirty="0">
                <a:solidFill>
                  <a:schemeClr val="tx1">
                    <a:lumMod val="85000"/>
                    <a:lumOff val="15000"/>
                  </a:schemeClr>
                </a:solidFill>
                <a:latin typeface="+mn-lt"/>
              </a:rPr>
              <a:t> J, </a:t>
            </a:r>
            <a:r>
              <a:rPr lang="nb-NO" altLang="nb-NO" sz="1600" dirty="0" err="1">
                <a:solidFill>
                  <a:schemeClr val="tx1">
                    <a:lumMod val="85000"/>
                    <a:lumOff val="15000"/>
                  </a:schemeClr>
                </a:solidFill>
                <a:latin typeface="+mn-lt"/>
              </a:rPr>
              <a:t>Karakousis</a:t>
            </a:r>
            <a:r>
              <a:rPr lang="nb-NO" altLang="nb-NO" sz="1600" dirty="0">
                <a:solidFill>
                  <a:schemeClr val="tx1">
                    <a:lumMod val="85000"/>
                    <a:lumOff val="15000"/>
                  </a:schemeClr>
                </a:solidFill>
                <a:latin typeface="+mn-lt"/>
              </a:rPr>
              <a:t> PC. </a:t>
            </a:r>
            <a:r>
              <a:rPr lang="nb-NO" altLang="nb-NO" sz="1600" dirty="0" err="1">
                <a:solidFill>
                  <a:schemeClr val="tx1">
                    <a:lumMod val="85000"/>
                    <a:lumOff val="15000"/>
                  </a:schemeClr>
                </a:solidFill>
                <a:latin typeface="+mn-lt"/>
              </a:rPr>
              <a:t>Tuberculosis-associated</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haemophagocytic</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syndrome</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Lancet</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Infect</a:t>
            </a:r>
            <a:r>
              <a:rPr lang="nb-NO" altLang="nb-NO" sz="1600" dirty="0">
                <a:solidFill>
                  <a:schemeClr val="tx1">
                    <a:lumMod val="85000"/>
                    <a:lumOff val="15000"/>
                  </a:schemeClr>
                </a:solidFill>
                <a:latin typeface="+mn-lt"/>
              </a:rPr>
              <a:t> Dis. 2006;6(7):447-54.</a:t>
            </a:r>
          </a:p>
          <a:p>
            <a:pPr eaLnBrk="1" hangingPunct="1"/>
            <a:r>
              <a:rPr lang="nb-NO" altLang="nb-NO" sz="1600" dirty="0">
                <a:solidFill>
                  <a:schemeClr val="tx1">
                    <a:lumMod val="85000"/>
                    <a:lumOff val="15000"/>
                  </a:schemeClr>
                </a:solidFill>
                <a:latin typeface="+mn-lt"/>
              </a:rPr>
              <a:t>3.	</a:t>
            </a:r>
            <a:r>
              <a:rPr lang="nb-NO" altLang="nb-NO" sz="1600" dirty="0" err="1">
                <a:solidFill>
                  <a:schemeClr val="tx1">
                    <a:lumMod val="85000"/>
                    <a:lumOff val="15000"/>
                  </a:schemeClr>
                </a:solidFill>
                <a:latin typeface="+mn-lt"/>
              </a:rPr>
              <a:t>Risdall</a:t>
            </a:r>
            <a:r>
              <a:rPr lang="nb-NO" altLang="nb-NO" sz="1600" dirty="0">
                <a:solidFill>
                  <a:schemeClr val="tx1">
                    <a:lumMod val="85000"/>
                    <a:lumOff val="15000"/>
                  </a:schemeClr>
                </a:solidFill>
                <a:latin typeface="+mn-lt"/>
              </a:rPr>
              <a:t> RJ, McKenna RW, </a:t>
            </a:r>
            <a:r>
              <a:rPr lang="nb-NO" altLang="nb-NO" sz="1600" dirty="0" err="1">
                <a:solidFill>
                  <a:schemeClr val="tx1">
                    <a:lumMod val="85000"/>
                    <a:lumOff val="15000"/>
                  </a:schemeClr>
                </a:solidFill>
                <a:latin typeface="+mn-lt"/>
              </a:rPr>
              <a:t>Nesbit</a:t>
            </a:r>
            <a:r>
              <a:rPr lang="nb-NO" altLang="nb-NO" sz="1600" dirty="0">
                <a:solidFill>
                  <a:schemeClr val="tx1">
                    <a:lumMod val="85000"/>
                    <a:lumOff val="15000"/>
                  </a:schemeClr>
                </a:solidFill>
                <a:latin typeface="+mn-lt"/>
              </a:rPr>
              <a:t> ME, </a:t>
            </a:r>
            <a:r>
              <a:rPr lang="nb-NO" altLang="nb-NO" sz="1600" dirty="0" err="1">
                <a:solidFill>
                  <a:schemeClr val="tx1">
                    <a:lumMod val="85000"/>
                    <a:lumOff val="15000"/>
                  </a:schemeClr>
                </a:solidFill>
                <a:latin typeface="+mn-lt"/>
              </a:rPr>
              <a:t>Krivit</a:t>
            </a:r>
            <a:r>
              <a:rPr lang="nb-NO" altLang="nb-NO" sz="1600" dirty="0">
                <a:solidFill>
                  <a:schemeClr val="tx1">
                    <a:lumMod val="85000"/>
                    <a:lumOff val="15000"/>
                  </a:schemeClr>
                </a:solidFill>
                <a:latin typeface="+mn-lt"/>
              </a:rPr>
              <a:t> W, Balfour HH, Jr., Simmons RL, et al. Virus-</a:t>
            </a:r>
            <a:r>
              <a:rPr lang="nb-NO" altLang="nb-NO" sz="1600" dirty="0" err="1">
                <a:solidFill>
                  <a:schemeClr val="tx1">
                    <a:lumMod val="85000"/>
                    <a:lumOff val="15000"/>
                  </a:schemeClr>
                </a:solidFill>
                <a:latin typeface="+mn-lt"/>
              </a:rPr>
              <a:t>associated</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hemophagocytic</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syndrome</a:t>
            </a:r>
            <a:r>
              <a:rPr lang="nb-NO" altLang="nb-NO" sz="1600" dirty="0">
                <a:solidFill>
                  <a:schemeClr val="tx1">
                    <a:lumMod val="85000"/>
                    <a:lumOff val="15000"/>
                  </a:schemeClr>
                </a:solidFill>
                <a:latin typeface="+mn-lt"/>
              </a:rPr>
              <a:t>: a benign </a:t>
            </a:r>
            <a:r>
              <a:rPr lang="nb-NO" altLang="nb-NO" sz="1600" dirty="0" err="1">
                <a:solidFill>
                  <a:schemeClr val="tx1">
                    <a:lumMod val="85000"/>
                    <a:lumOff val="15000"/>
                  </a:schemeClr>
                </a:solidFill>
                <a:latin typeface="+mn-lt"/>
              </a:rPr>
              <a:t>histiocytic</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proliferation</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distinct</a:t>
            </a:r>
            <a:r>
              <a:rPr lang="nb-NO" altLang="nb-NO" sz="1600" dirty="0">
                <a:solidFill>
                  <a:schemeClr val="tx1">
                    <a:lumMod val="85000"/>
                    <a:lumOff val="15000"/>
                  </a:schemeClr>
                </a:solidFill>
                <a:latin typeface="+mn-lt"/>
              </a:rPr>
              <a:t> from </a:t>
            </a:r>
            <a:r>
              <a:rPr lang="nb-NO" altLang="nb-NO" sz="1600" dirty="0" err="1">
                <a:solidFill>
                  <a:schemeClr val="tx1">
                    <a:lumMod val="85000"/>
                    <a:lumOff val="15000"/>
                  </a:schemeClr>
                </a:solidFill>
                <a:latin typeface="+mn-lt"/>
              </a:rPr>
              <a:t>malignant</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histiocytosis</a:t>
            </a:r>
            <a:r>
              <a:rPr lang="nb-NO" altLang="nb-NO" sz="1600" dirty="0">
                <a:solidFill>
                  <a:schemeClr val="tx1">
                    <a:lumMod val="85000"/>
                    <a:lumOff val="15000"/>
                  </a:schemeClr>
                </a:solidFill>
                <a:latin typeface="+mn-lt"/>
              </a:rPr>
              <a:t>. Cancer. 1979;44(3):993-1002.</a:t>
            </a:r>
          </a:p>
          <a:p>
            <a:pPr eaLnBrk="1" hangingPunct="1"/>
            <a:r>
              <a:rPr lang="nb-NO" altLang="nb-NO" sz="1600" dirty="0">
                <a:solidFill>
                  <a:schemeClr val="tx1">
                    <a:lumMod val="85000"/>
                    <a:lumOff val="15000"/>
                  </a:schemeClr>
                </a:solidFill>
                <a:latin typeface="+mn-lt"/>
              </a:rPr>
              <a:t>4.	</a:t>
            </a:r>
            <a:r>
              <a:rPr lang="nb-NO" altLang="nb-NO" sz="1600" dirty="0" err="1">
                <a:solidFill>
                  <a:schemeClr val="tx1">
                    <a:lumMod val="85000"/>
                    <a:lumOff val="15000"/>
                  </a:schemeClr>
                </a:solidFill>
                <a:latin typeface="+mn-lt"/>
              </a:rPr>
              <a:t>Paolino</a:t>
            </a:r>
            <a:r>
              <a:rPr lang="nb-NO" altLang="nb-NO" sz="1600" dirty="0">
                <a:solidFill>
                  <a:schemeClr val="tx1">
                    <a:lumMod val="85000"/>
                    <a:lumOff val="15000"/>
                  </a:schemeClr>
                </a:solidFill>
                <a:latin typeface="+mn-lt"/>
              </a:rPr>
              <a:t> J, Berliner N, </a:t>
            </a:r>
            <a:r>
              <a:rPr lang="nb-NO" altLang="nb-NO" sz="1600" dirty="0" err="1">
                <a:solidFill>
                  <a:schemeClr val="tx1">
                    <a:lumMod val="85000"/>
                    <a:lumOff val="15000"/>
                  </a:schemeClr>
                </a:solidFill>
                <a:latin typeface="+mn-lt"/>
              </a:rPr>
              <a:t>Degar</a:t>
            </a:r>
            <a:r>
              <a:rPr lang="nb-NO" altLang="nb-NO" sz="1600" dirty="0">
                <a:solidFill>
                  <a:schemeClr val="tx1">
                    <a:lumMod val="85000"/>
                    <a:lumOff val="15000"/>
                  </a:schemeClr>
                </a:solidFill>
                <a:latin typeface="+mn-lt"/>
              </a:rPr>
              <a:t> B. </a:t>
            </a:r>
            <a:r>
              <a:rPr lang="nb-NO" altLang="nb-NO" sz="1600" dirty="0" err="1">
                <a:solidFill>
                  <a:schemeClr val="tx1">
                    <a:lumMod val="85000"/>
                    <a:lumOff val="15000"/>
                  </a:schemeClr>
                </a:solidFill>
                <a:latin typeface="+mn-lt"/>
              </a:rPr>
              <a:t>Hemophagocytic</a:t>
            </a:r>
            <a:r>
              <a:rPr lang="nb-NO" altLang="nb-NO" sz="1600" dirty="0">
                <a:solidFill>
                  <a:schemeClr val="tx1">
                    <a:lumMod val="85000"/>
                    <a:lumOff val="15000"/>
                  </a:schemeClr>
                </a:solidFill>
                <a:latin typeface="+mn-lt"/>
              </a:rPr>
              <a:t> lymphohistiocytosis as an </a:t>
            </a:r>
            <a:r>
              <a:rPr lang="nb-NO" altLang="nb-NO" sz="1600" dirty="0" err="1">
                <a:solidFill>
                  <a:schemeClr val="tx1">
                    <a:lumMod val="85000"/>
                    <a:lumOff val="15000"/>
                  </a:schemeClr>
                </a:solidFill>
                <a:latin typeface="+mn-lt"/>
              </a:rPr>
              <a:t>etiology</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of</a:t>
            </a:r>
            <a:r>
              <a:rPr lang="nb-NO" altLang="nb-NO" sz="1600" dirty="0">
                <a:solidFill>
                  <a:schemeClr val="tx1">
                    <a:lumMod val="85000"/>
                    <a:lumOff val="15000"/>
                  </a:schemeClr>
                </a:solidFill>
                <a:latin typeface="+mn-lt"/>
              </a:rPr>
              <a:t> bone </a:t>
            </a:r>
            <a:r>
              <a:rPr lang="nb-NO" altLang="nb-NO" sz="1600" dirty="0" err="1">
                <a:solidFill>
                  <a:schemeClr val="tx1">
                    <a:lumMod val="85000"/>
                    <a:lumOff val="15000"/>
                  </a:schemeClr>
                </a:solidFill>
                <a:latin typeface="+mn-lt"/>
              </a:rPr>
              <a:t>marrow</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failure</a:t>
            </a:r>
            <a:r>
              <a:rPr lang="nb-NO" altLang="nb-NO" sz="1600" dirty="0">
                <a:solidFill>
                  <a:schemeClr val="tx1">
                    <a:lumMod val="85000"/>
                    <a:lumOff val="15000"/>
                  </a:schemeClr>
                </a:solidFill>
                <a:latin typeface="+mn-lt"/>
              </a:rPr>
              <a:t>. </a:t>
            </a:r>
            <a:r>
              <a:rPr lang="nb-NO" altLang="nb-NO" sz="1600" dirty="0" err="1">
                <a:solidFill>
                  <a:schemeClr val="tx1">
                    <a:lumMod val="85000"/>
                    <a:lumOff val="15000"/>
                  </a:schemeClr>
                </a:solidFill>
                <a:latin typeface="+mn-lt"/>
              </a:rPr>
              <a:t>Frontiers</a:t>
            </a:r>
            <a:r>
              <a:rPr lang="nb-NO" altLang="nb-NO" sz="1600" dirty="0">
                <a:solidFill>
                  <a:schemeClr val="tx1">
                    <a:lumMod val="85000"/>
                    <a:lumOff val="15000"/>
                  </a:schemeClr>
                </a:solidFill>
                <a:latin typeface="+mn-lt"/>
              </a:rPr>
              <a:t> in </a:t>
            </a:r>
            <a:r>
              <a:rPr lang="nb-NO" altLang="nb-NO" sz="1600" dirty="0" err="1">
                <a:solidFill>
                  <a:schemeClr val="tx1">
                    <a:lumMod val="85000"/>
                    <a:lumOff val="15000"/>
                  </a:schemeClr>
                </a:solidFill>
                <a:latin typeface="+mn-lt"/>
              </a:rPr>
              <a:t>Oncology</a:t>
            </a:r>
            <a:r>
              <a:rPr lang="nb-NO" altLang="nb-NO" sz="1600" dirty="0">
                <a:solidFill>
                  <a:schemeClr val="tx1">
                    <a:lumMod val="85000"/>
                    <a:lumOff val="15000"/>
                  </a:schemeClr>
                </a:solidFill>
                <a:latin typeface="+mn-lt"/>
              </a:rPr>
              <a:t>. 2022;12.</a:t>
            </a:r>
          </a:p>
          <a:p>
            <a:pPr eaLnBrk="1" hangingPunct="1"/>
            <a:endParaRPr lang="nb-NO" altLang="nb-NO" sz="2800" b="1" dirty="0">
              <a:solidFill>
                <a:schemeClr val="tx1">
                  <a:lumMod val="85000"/>
                  <a:lumOff val="15000"/>
                </a:schemeClr>
              </a:solidFill>
              <a:latin typeface="+mn-lt"/>
            </a:endParaRPr>
          </a:p>
        </p:txBody>
      </p:sp>
      <p:sp>
        <p:nvSpPr>
          <p:cNvPr id="2066" name="Acknowledgements" descr="Field for acknowledgements"/>
          <p:cNvSpPr txBox="1">
            <a:spLocks noChangeArrowheads="1"/>
          </p:cNvSpPr>
          <p:nvPr/>
        </p:nvSpPr>
        <p:spPr bwMode="auto">
          <a:xfrm>
            <a:off x="31996447" y="27460575"/>
            <a:ext cx="97409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nb-NO" altLang="nb-NO" sz="2800" b="1" dirty="0">
                <a:solidFill>
                  <a:schemeClr val="tx1">
                    <a:lumMod val="85000"/>
                    <a:lumOff val="15000"/>
                  </a:schemeClr>
                </a:solidFill>
                <a:latin typeface="+mn-lt"/>
              </a:rPr>
              <a:t>ACKNOWLEDGEMENTS</a:t>
            </a:r>
          </a:p>
          <a:p>
            <a:pPr eaLnBrk="1" hangingPunct="1"/>
            <a:r>
              <a:rPr lang="en-GB" altLang="nb-NO" sz="2000" dirty="0">
                <a:solidFill>
                  <a:schemeClr val="tx1">
                    <a:lumMod val="85000"/>
                    <a:lumOff val="15000"/>
                  </a:schemeClr>
                </a:solidFill>
                <a:latin typeface="+mn-lt"/>
              </a:rPr>
              <a:t>I would like to thank, </a:t>
            </a:r>
            <a:r>
              <a:rPr lang="en-GB" altLang="nb-NO" sz="2000" dirty="0" err="1">
                <a:solidFill>
                  <a:schemeClr val="tx1">
                    <a:lumMod val="85000"/>
                    <a:lumOff val="15000"/>
                  </a:schemeClr>
                </a:solidFill>
                <a:latin typeface="+mn-lt"/>
              </a:rPr>
              <a:t>Håkon</a:t>
            </a:r>
            <a:r>
              <a:rPr lang="en-GB" altLang="nb-NO" sz="2000" dirty="0">
                <a:solidFill>
                  <a:schemeClr val="tx1">
                    <a:lumMod val="85000"/>
                    <a:lumOff val="15000"/>
                  </a:schemeClr>
                </a:solidFill>
                <a:latin typeface="+mn-lt"/>
              </a:rPr>
              <a:t> </a:t>
            </a:r>
            <a:r>
              <a:rPr lang="en-GB" altLang="nb-NO" sz="2000" dirty="0" err="1">
                <a:solidFill>
                  <a:schemeClr val="tx1">
                    <a:lumMod val="85000"/>
                    <a:lumOff val="15000"/>
                  </a:schemeClr>
                </a:solidFill>
                <a:latin typeface="+mn-lt"/>
              </a:rPr>
              <a:t>Reikvam</a:t>
            </a:r>
            <a:r>
              <a:rPr lang="en-GB" altLang="nb-NO" sz="2000" dirty="0">
                <a:solidFill>
                  <a:schemeClr val="tx1">
                    <a:lumMod val="85000"/>
                    <a:lumOff val="15000"/>
                  </a:schemeClr>
                </a:solidFill>
                <a:latin typeface="+mn-lt"/>
              </a:rPr>
              <a:t> for his recommendations, guidance, and supervision throughout this work.</a:t>
            </a:r>
          </a:p>
        </p:txBody>
      </p:sp>
      <p:pic>
        <p:nvPicPr>
          <p:cNvPr id="3" name="Bilde 2" descr="Et bilde som inneholder Fargerikt, mugg">
            <a:extLst>
              <a:ext uri="{FF2B5EF4-FFF2-40B4-BE49-F238E27FC236}">
                <a16:creationId xmlns:a16="http://schemas.microsoft.com/office/drawing/2014/main" id="{D4808F25-CC6B-F205-C57E-0B40AD5818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2688" y="18208922"/>
            <a:ext cx="9663428" cy="6799216"/>
          </a:xfrm>
          <a:prstGeom prst="rect">
            <a:avLst/>
          </a:prstGeom>
        </p:spPr>
      </p:pic>
      <p:sp>
        <p:nvSpPr>
          <p:cNvPr id="4" name="Exmple box" descr="Example box">
            <a:extLst>
              <a:ext uri="{FF2B5EF4-FFF2-40B4-BE49-F238E27FC236}">
                <a16:creationId xmlns:a16="http://schemas.microsoft.com/office/drawing/2014/main" id="{6EA3FA2A-CA55-7EC4-2536-965DB1365A5C}"/>
              </a:ext>
            </a:extLst>
          </p:cNvPr>
          <p:cNvSpPr txBox="1">
            <a:spLocks noChangeArrowheads="1"/>
          </p:cNvSpPr>
          <p:nvPr/>
        </p:nvSpPr>
        <p:spPr bwMode="auto">
          <a:xfrm>
            <a:off x="1182687" y="17672373"/>
            <a:ext cx="9663427" cy="536549"/>
          </a:xfrm>
          <a:prstGeom prst="rect">
            <a:avLst/>
          </a:prstGeom>
          <a:noFill/>
          <a:ln w="25400" algn="ctr">
            <a:solidFill>
              <a:schemeClr val="tx1">
                <a:lumMod val="50000"/>
                <a:lumOff val="50000"/>
              </a:schemeClr>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2400" dirty="0">
                <a:solidFill>
                  <a:schemeClr val="tx1">
                    <a:lumMod val="85000"/>
                    <a:lumOff val="15000"/>
                  </a:schemeClr>
                </a:solidFill>
                <a:latin typeface="+mn-lt"/>
              </a:rPr>
              <a:t>Figure 1: Histopathology of HLH (4)</a:t>
            </a:r>
          </a:p>
        </p:txBody>
      </p:sp>
      <p:pic>
        <p:nvPicPr>
          <p:cNvPr id="6" name="Bilde 5" descr="Et bilde som inneholder tekst, skjermbilde, Plottdiagram, line&#10;&#10;Automatisk generert beskrivelse">
            <a:extLst>
              <a:ext uri="{FF2B5EF4-FFF2-40B4-BE49-F238E27FC236}">
                <a16:creationId xmlns:a16="http://schemas.microsoft.com/office/drawing/2014/main" id="{DC795FA1-ED2D-30C3-6A2B-F74DD8B64F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415644" y="18967605"/>
            <a:ext cx="13009975" cy="8235795"/>
          </a:xfrm>
          <a:prstGeom prst="rect">
            <a:avLst/>
          </a:prstGeom>
        </p:spPr>
      </p:pic>
      <p:sp>
        <p:nvSpPr>
          <p:cNvPr id="7" name="Exmple box" descr="Example box">
            <a:extLst>
              <a:ext uri="{FF2B5EF4-FFF2-40B4-BE49-F238E27FC236}">
                <a16:creationId xmlns:a16="http://schemas.microsoft.com/office/drawing/2014/main" id="{632B7ECC-9C00-0FE9-7B9D-91023D86B194}"/>
              </a:ext>
            </a:extLst>
          </p:cNvPr>
          <p:cNvSpPr txBox="1">
            <a:spLocks noChangeArrowheads="1"/>
          </p:cNvSpPr>
          <p:nvPr/>
        </p:nvSpPr>
        <p:spPr bwMode="auto">
          <a:xfrm>
            <a:off x="21415643" y="18449720"/>
            <a:ext cx="12939672" cy="536549"/>
          </a:xfrm>
          <a:prstGeom prst="rect">
            <a:avLst/>
          </a:prstGeom>
          <a:noFill/>
          <a:ln w="25400" algn="ctr">
            <a:solidFill>
              <a:schemeClr val="tx1">
                <a:lumMod val="50000"/>
                <a:lumOff val="50000"/>
              </a:schemeClr>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2400" dirty="0">
                <a:solidFill>
                  <a:schemeClr val="tx1">
                    <a:lumMod val="85000"/>
                    <a:lumOff val="15000"/>
                  </a:schemeClr>
                </a:solidFill>
                <a:latin typeface="+mn-lt"/>
              </a:rPr>
              <a:t>Figure 3: Age and gender distribution</a:t>
            </a:r>
          </a:p>
        </p:txBody>
      </p:sp>
      <p:pic>
        <p:nvPicPr>
          <p:cNvPr id="8" name="Picture 1">
            <a:extLst>
              <a:ext uri="{FF2B5EF4-FFF2-40B4-BE49-F238E27FC236}">
                <a16:creationId xmlns:a16="http://schemas.microsoft.com/office/drawing/2014/main" id="{AC460CDB-AAE0-2A98-C9BD-4A9798CA74E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234102" y="11950026"/>
            <a:ext cx="10033000" cy="13058825"/>
          </a:xfrm>
          <a:prstGeom prst="rect">
            <a:avLst/>
          </a:prstGeom>
          <a:noFill/>
          <a:ln>
            <a:noFill/>
          </a:ln>
        </p:spPr>
      </p:pic>
      <p:sp>
        <p:nvSpPr>
          <p:cNvPr id="9" name="Exmple box" descr="Example box">
            <a:extLst>
              <a:ext uri="{FF2B5EF4-FFF2-40B4-BE49-F238E27FC236}">
                <a16:creationId xmlns:a16="http://schemas.microsoft.com/office/drawing/2014/main" id="{34605656-4F2B-87FE-4D53-A742105AA99B}"/>
              </a:ext>
            </a:extLst>
          </p:cNvPr>
          <p:cNvSpPr txBox="1">
            <a:spLocks noChangeArrowheads="1"/>
          </p:cNvSpPr>
          <p:nvPr/>
        </p:nvSpPr>
        <p:spPr bwMode="auto">
          <a:xfrm>
            <a:off x="11234103" y="11413477"/>
            <a:ext cx="10033000" cy="545142"/>
          </a:xfrm>
          <a:prstGeom prst="rect">
            <a:avLst/>
          </a:prstGeom>
          <a:noFill/>
          <a:ln w="25400" algn="ctr">
            <a:solidFill>
              <a:schemeClr val="tx1">
                <a:lumMod val="50000"/>
                <a:lumOff val="50000"/>
              </a:schemeClr>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eaLnBrk="1" hangingPunct="1"/>
            <a:r>
              <a:rPr lang="en-GB" altLang="nb-NO" sz="2400" dirty="0">
                <a:solidFill>
                  <a:schemeClr val="tx1">
                    <a:lumMod val="85000"/>
                    <a:lumOff val="15000"/>
                  </a:schemeClr>
                </a:solidFill>
                <a:latin typeface="+mn-lt"/>
              </a:rPr>
              <a:t>Figure 2: Search and selection process</a:t>
            </a:r>
          </a:p>
        </p:txBody>
      </p:sp>
      <p:pic>
        <p:nvPicPr>
          <p:cNvPr id="11" name="Bilde 10" descr="Et bilde som inneholder korallrev&#10;&#10;Automatisk generert beskrivelse">
            <a:extLst>
              <a:ext uri="{FF2B5EF4-FFF2-40B4-BE49-F238E27FC236}">
                <a16:creationId xmlns:a16="http://schemas.microsoft.com/office/drawing/2014/main" id="{DBB7A142-BF7E-DDF8-AA8F-C092BD67298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836628" y="6260728"/>
            <a:ext cx="8204467" cy="10202446"/>
          </a:xfrm>
          <a:prstGeom prst="rect">
            <a:avLst/>
          </a:prstGeom>
        </p:spPr>
      </p:pic>
      <p:sp>
        <p:nvSpPr>
          <p:cNvPr id="12" name="Exmple box" descr="Example box">
            <a:extLst>
              <a:ext uri="{FF2B5EF4-FFF2-40B4-BE49-F238E27FC236}">
                <a16:creationId xmlns:a16="http://schemas.microsoft.com/office/drawing/2014/main" id="{27A64736-4D5F-EC8D-D4DF-06A26BC4AE0C}"/>
              </a:ext>
            </a:extLst>
          </p:cNvPr>
          <p:cNvSpPr txBox="1">
            <a:spLocks noChangeArrowheads="1"/>
          </p:cNvSpPr>
          <p:nvPr/>
        </p:nvSpPr>
        <p:spPr bwMode="auto">
          <a:xfrm>
            <a:off x="31836628" y="16463174"/>
            <a:ext cx="8204467" cy="1090547"/>
          </a:xfrm>
          <a:prstGeom prst="rect">
            <a:avLst/>
          </a:prstGeom>
          <a:noFill/>
          <a:ln w="25400" algn="ctr">
            <a:solidFill>
              <a:schemeClr val="tx1">
                <a:lumMod val="50000"/>
                <a:lumOff val="50000"/>
              </a:schemeClr>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0" tIns="82800" bIns="828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pPr algn="l"/>
            <a:r>
              <a:rPr lang="en-US" sz="2400" i="1" dirty="0">
                <a:solidFill>
                  <a:schemeClr val="tx1">
                    <a:lumMod val="85000"/>
                    <a:lumOff val="15000"/>
                  </a:schemeClr>
                </a:solidFill>
                <a:latin typeface="+mn-lt"/>
              </a:rPr>
              <a:t>Tuberculosis</a:t>
            </a:r>
          </a:p>
          <a:p>
            <a:pPr algn="l"/>
            <a:r>
              <a:rPr lang="en-US" sz="1800" dirty="0">
                <a:solidFill>
                  <a:schemeClr val="tx1">
                    <a:lumMod val="85000"/>
                    <a:lumOff val="15000"/>
                  </a:schemeClr>
                </a:solidFill>
                <a:latin typeface="+mn-lt"/>
              </a:rPr>
              <a:t>National Institute of Allergy and Infectious Diseases, National Institutes of Health/NIH.</a:t>
            </a:r>
          </a:p>
        </p:txBody>
      </p:sp>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1511</TotalTime>
  <Words>482</Words>
  <Application>Microsoft Office PowerPoint</Application>
  <PresentationFormat>Egendefinert</PresentationFormat>
  <Paragraphs>26</Paragraphs>
  <Slides>1</Slides>
  <Notes>1</Notes>
  <HiddenSlides>0</HiddenSlides>
  <MMClips>0</MMClips>
  <ScaleCrop>false</ScaleCrop>
  <HeadingPairs>
    <vt:vector size="6" baseType="variant">
      <vt:variant>
        <vt:lpstr>Brukte skrifter</vt:lpstr>
      </vt:variant>
      <vt:variant>
        <vt:i4>1</vt:i4>
      </vt:variant>
      <vt:variant>
        <vt:lpstr>Tema</vt:lpstr>
      </vt:variant>
      <vt:variant>
        <vt:i4>1</vt:i4>
      </vt:variant>
      <vt:variant>
        <vt:lpstr>Lysbildetitler</vt:lpstr>
      </vt:variant>
      <vt:variant>
        <vt:i4>1</vt:i4>
      </vt:variant>
    </vt:vector>
  </HeadingPairs>
  <TitlesOfParts>
    <vt:vector size="3" baseType="lpstr">
      <vt:lpstr>Arial</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Trym Fauchald</cp:lastModifiedBy>
  <cp:revision>142</cp:revision>
  <cp:lastPrinted>2016-05-27T08:05:21Z</cp:lastPrinted>
  <dcterms:created xsi:type="dcterms:W3CDTF">2006-11-02T13:18:58Z</dcterms:created>
  <dcterms:modified xsi:type="dcterms:W3CDTF">2023-05-23T19:59:52Z</dcterms:modified>
</cp:coreProperties>
</file>