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72" autoAdjust="0"/>
    <p:restoredTop sz="72840" autoAdjust="0"/>
  </p:normalViewPr>
  <p:slideViewPr>
    <p:cSldViewPr snapToGrid="0">
      <p:cViewPr>
        <p:scale>
          <a:sx n="23" d="100"/>
          <a:sy n="23" d="100"/>
        </p:scale>
        <p:origin x="2384" y="-176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endParaRPr lang="en-GB" altLang="nb-NO" sz="9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DB71FBB0-7283-9C47-8A07-A78431AE17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82689" y="946541"/>
            <a:ext cx="40520620" cy="1831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Arvelige netthinnesykdommer i ulike populasjoner</a:t>
            </a: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182688" y="3076575"/>
            <a:ext cx="342614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Denne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litteraturstudien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gir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en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oversikt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over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hvilke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gener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man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hyppgist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finner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sykdomsgivende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varianter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i,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blant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studiepopulasjoner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fra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Finland,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Tyskland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Storbrittania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Danmark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Sveits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og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Korea</a:t>
            </a:r>
            <a:endParaRPr lang="nb-NO" altLang="nb-NO" sz="9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6997886" y="2843212"/>
            <a:ext cx="499752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800" b="1" dirty="0">
                <a:solidFill>
                  <a:schemeClr val="bg1"/>
                </a:solidFill>
                <a:latin typeface="+mn-lt"/>
              </a:rPr>
              <a:t>Alida J Evjen</a:t>
            </a:r>
            <a:br>
              <a:rPr lang="nb-NO" altLang="nb-NO" sz="4000" dirty="0">
                <a:solidFill>
                  <a:schemeClr val="bg1"/>
                </a:solidFill>
                <a:latin typeface="+mn-lt"/>
              </a:rPr>
            </a:b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Universitetet i Bergen</a:t>
            </a:r>
          </a:p>
          <a:p>
            <a:pPr algn="r" eaLnBrk="1" hangingPunct="1"/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aev004@uib.no</a:t>
            </a: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182688" y="6229350"/>
            <a:ext cx="9969500" cy="17073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r>
              <a:rPr lang="en-GB" altLang="nb-NO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FORMÅL</a:t>
            </a:r>
          </a:p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Arvelige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netthinnesykdommer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er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blant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de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vanligste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årsakene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til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blindhet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den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vestlige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verden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dag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(1).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Formålet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denne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oppgaven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har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vært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å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kartlegge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hvilke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gener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man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hyppigst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finner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sykdomsgivende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varianter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blant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ulike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populasjoner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</a:p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endParaRPr lang="en-GB" altLang="nb-NO" sz="4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r>
              <a:rPr lang="en-GB" altLang="nb-NO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MATERIALE OG METODE</a:t>
            </a:r>
          </a:p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Det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ble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gjort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et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litteratursøk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PubMed-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databasen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etter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studier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som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viste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en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oversikt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over de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hyppigst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rapporterte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genene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for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arvelige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netthinnesykdommer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ulike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populasjoner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GB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funnet</a:t>
            </a:r>
            <a:r>
              <a:rPr lang="en-GB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NGS.</a:t>
            </a:r>
            <a:endParaRPr lang="en-GB" altLang="nb-NO" sz="4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11443335" y="6229350"/>
            <a:ext cx="10033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RESULTATER</a:t>
            </a:r>
            <a:endParaRPr lang="nb-NO" altLang="nb-NO" sz="4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endParaRPr lang="nb-NO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3" name="Text Box 5" descr="Text field "/>
          <p:cNvSpPr txBox="1">
            <a:spLocks noChangeArrowheads="1"/>
          </p:cNvSpPr>
          <p:nvPr/>
        </p:nvSpPr>
        <p:spPr bwMode="auto">
          <a:xfrm>
            <a:off x="29515661" y="6229350"/>
            <a:ext cx="12479745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nb-NO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KONKLUSJON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tre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hyppigst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forekommende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genene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hvor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sykdomsgivende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varianter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ble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rapportert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blant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studiepopulasjonene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var </a:t>
            </a:r>
            <a:r>
              <a:rPr lang="en-US" altLang="nb-NO" sz="4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ABCA4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altLang="nb-NO" sz="4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USH2A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4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RPGR. </a:t>
            </a:r>
          </a:p>
          <a:p>
            <a:pPr eaLnBrk="1" hangingPunct="1">
              <a:spcBef>
                <a:spcPct val="50000"/>
              </a:spcBef>
            </a:pPr>
            <a:endParaRPr lang="en-US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5" name="References" descr="Field for references"/>
          <p:cNvSpPr txBox="1">
            <a:spLocks noChangeArrowheads="1"/>
          </p:cNvSpPr>
          <p:nvPr/>
        </p:nvSpPr>
        <p:spPr bwMode="auto">
          <a:xfrm>
            <a:off x="21925379" y="27203400"/>
            <a:ext cx="9576752" cy="357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REFERANSER</a:t>
            </a:r>
          </a:p>
          <a:p>
            <a:pPr marL="342900" indent="-342900" eaLnBrk="1" hangingPunct="1">
              <a:buAutoNum type="arabicPeriod"/>
            </a:pP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Zenteno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JC,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Arce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-Gonzalez R,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Matsui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R, Lopez-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Bolaños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A, Montes L, Martinez-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Aguilar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A, et al.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Clinical-genetic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findings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a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group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of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subjects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with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macular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dystrophies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due to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mutations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rare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inherited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retinopathy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genes.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Graefes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Arch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Clin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Exp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Ophthalmol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2022.</a:t>
            </a:r>
            <a:endParaRPr lang="nb-NO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 eaLnBrk="1" hangingPunct="1">
              <a:buAutoNum type="arabicPeriod"/>
            </a:pP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Avela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K,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Sankila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EM,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Seitsonen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S,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Kuuluvainen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L, Barton S,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Gillies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S, et al. A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founder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mutation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CERKL is a major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cause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of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retinal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dystrophy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Finland. Acta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Ophthalmol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2018;96(2):183-91.</a:t>
            </a:r>
          </a:p>
          <a:p>
            <a:pPr marL="342900" indent="-342900" eaLnBrk="1" hangingPunct="1">
              <a:buAutoNum type="arabicPeriod"/>
            </a:pP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Weisschuh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N,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Obermaier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CD,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Battke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F, Bernd A,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Kuehlewein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L, Nasser F, et al. Genetic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architecture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of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inherited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retinal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degeneration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Germany: A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large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cohort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study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from a single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diagnostic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center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over a 9-year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period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Hum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Mutat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2020;41(9):1514-27. </a:t>
            </a:r>
          </a:p>
          <a:p>
            <a:pPr marL="342900" indent="-342900" eaLnBrk="1" hangingPunct="1">
              <a:buAutoNum type="arabicPeriod"/>
            </a:pP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Pontikos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N, Arno G,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Jurkute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N,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Schiff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E, Ba-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Abbad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R,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Malka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S, et al. Genetic Basis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of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Inherited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Retinal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Disease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a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Molecularly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Characterized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Cohort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of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More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Than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3000 Families from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the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United Kingdom.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Ophthalmology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2020;127(10):1384-94.</a:t>
            </a:r>
          </a:p>
          <a:p>
            <a:pPr marL="342900" indent="-342900" eaLnBrk="1" hangingPunct="1">
              <a:buAutoNum type="arabicPeriod"/>
            </a:pPr>
            <a:endParaRPr lang="nb-NO" sz="1600" dirty="0"/>
          </a:p>
          <a:p>
            <a:pPr marL="514350" indent="-514350" eaLnBrk="1" hangingPunct="1">
              <a:buAutoNum type="arabicPeriod"/>
            </a:pPr>
            <a:endParaRPr lang="nb-NO" altLang="nb-NO" sz="2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01BA4BCA-61B8-A460-45EE-64145E1811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916335"/>
              </p:ext>
            </p:extLst>
          </p:nvPr>
        </p:nvGraphicFramePr>
        <p:xfrm>
          <a:off x="11443335" y="7187316"/>
          <a:ext cx="16968379" cy="17732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454">
                  <a:extLst>
                    <a:ext uri="{9D8B030D-6E8A-4147-A177-3AD203B41FA5}">
                      <a16:colId xmlns:a16="http://schemas.microsoft.com/office/drawing/2014/main" val="469438679"/>
                    </a:ext>
                  </a:extLst>
                </a:gridCol>
                <a:gridCol w="3185582">
                  <a:extLst>
                    <a:ext uri="{9D8B030D-6E8A-4147-A177-3AD203B41FA5}">
                      <a16:colId xmlns:a16="http://schemas.microsoft.com/office/drawing/2014/main" val="504096689"/>
                    </a:ext>
                  </a:extLst>
                </a:gridCol>
                <a:gridCol w="3396343">
                  <a:extLst>
                    <a:ext uri="{9D8B030D-6E8A-4147-A177-3AD203B41FA5}">
                      <a16:colId xmlns:a16="http://schemas.microsoft.com/office/drawing/2014/main" val="1245756458"/>
                    </a:ext>
                  </a:extLst>
                </a:gridCol>
                <a:gridCol w="3494315">
                  <a:extLst>
                    <a:ext uri="{9D8B030D-6E8A-4147-A177-3AD203B41FA5}">
                      <a16:colId xmlns:a16="http://schemas.microsoft.com/office/drawing/2014/main" val="2346326157"/>
                    </a:ext>
                  </a:extLst>
                </a:gridCol>
                <a:gridCol w="3363685">
                  <a:extLst>
                    <a:ext uri="{9D8B030D-6E8A-4147-A177-3AD203B41FA5}">
                      <a16:colId xmlns:a16="http://schemas.microsoft.com/office/drawing/2014/main" val="3708180741"/>
                    </a:ext>
                  </a:extLst>
                </a:gridCol>
              </a:tblGrid>
              <a:tr h="2189346">
                <a:tc>
                  <a:txBody>
                    <a:bodyPr/>
                    <a:lstStyle/>
                    <a:p>
                      <a:r>
                        <a:rPr lang="nb-NO" sz="4400" b="1" i="0" dirty="0"/>
                        <a:t>Populasjon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dirty="0"/>
                        <a:t>Vanligste 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dirty="0"/>
                        <a:t>Andre vanligste 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dirty="0"/>
                        <a:t>Tredje vanligste 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dirty="0"/>
                        <a:t>Fjerde vanligste 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724238"/>
                  </a:ext>
                </a:extLst>
              </a:tr>
              <a:tr h="3290832">
                <a:tc>
                  <a:txBody>
                    <a:bodyPr/>
                    <a:lstStyle/>
                    <a:p>
                      <a:r>
                        <a:rPr lang="nb-NO" sz="4400" b="1" i="0" dirty="0"/>
                        <a:t>Finland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CERKL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EYS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RP1</a:t>
                      </a:r>
                    </a:p>
                    <a:p>
                      <a:r>
                        <a:rPr lang="nb-NO" sz="4400" i="1" dirty="0"/>
                        <a:t>ABCA4</a:t>
                      </a:r>
                    </a:p>
                    <a:p>
                      <a:r>
                        <a:rPr lang="nb-NO" sz="4400" i="1" dirty="0"/>
                        <a:t>GUCY2D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PRPH2</a:t>
                      </a:r>
                    </a:p>
                    <a:p>
                      <a:r>
                        <a:rPr lang="nb-NO" sz="4400" i="1" dirty="0"/>
                        <a:t>RHO</a:t>
                      </a:r>
                    </a:p>
                    <a:p>
                      <a:r>
                        <a:rPr lang="nb-NO" sz="4400" i="1" dirty="0"/>
                        <a:t>CLRN1</a:t>
                      </a:r>
                    </a:p>
                    <a:p>
                      <a:r>
                        <a:rPr lang="nb-NO" sz="4400" i="1" dirty="0"/>
                        <a:t>PRPF8</a:t>
                      </a:r>
                    </a:p>
                    <a:p>
                      <a:r>
                        <a:rPr lang="nb-NO" sz="4400" i="1" dirty="0"/>
                        <a:t>RP2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071647"/>
                  </a:ext>
                </a:extLst>
              </a:tr>
              <a:tr h="1268431">
                <a:tc>
                  <a:txBody>
                    <a:bodyPr/>
                    <a:lstStyle/>
                    <a:p>
                      <a:r>
                        <a:rPr lang="nb-NO" sz="4400" b="1" i="0" dirty="0"/>
                        <a:t>Tyskland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ABCA4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USH2A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RPGR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RHO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978093"/>
                  </a:ext>
                </a:extLst>
              </a:tr>
              <a:tr h="2189346">
                <a:tc>
                  <a:txBody>
                    <a:bodyPr/>
                    <a:lstStyle/>
                    <a:p>
                      <a:r>
                        <a:rPr lang="nb-NO" sz="4400" b="1" i="0" dirty="0" err="1"/>
                        <a:t>Storbrittania</a:t>
                      </a:r>
                      <a:endParaRPr lang="nb-NO" sz="4400" b="1" i="0" dirty="0"/>
                    </a:p>
                    <a:p>
                      <a:r>
                        <a:rPr lang="nb-NO" sz="4400" b="1" i="0" dirty="0"/>
                        <a:t>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ABCA4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USH2A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RPGR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PRPH2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335070"/>
                  </a:ext>
                </a:extLst>
              </a:tr>
              <a:tr h="3290832">
                <a:tc>
                  <a:txBody>
                    <a:bodyPr/>
                    <a:lstStyle/>
                    <a:p>
                      <a:r>
                        <a:rPr lang="nb-NO" sz="4400" b="1" i="0" dirty="0"/>
                        <a:t>Mexico (5)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ABCA4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CRB1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USH2A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ARL6</a:t>
                      </a:r>
                    </a:p>
                    <a:p>
                      <a:r>
                        <a:rPr lang="nb-NO" sz="4400" i="1" dirty="0"/>
                        <a:t>CLN3</a:t>
                      </a:r>
                    </a:p>
                    <a:p>
                      <a:r>
                        <a:rPr lang="nb-NO" sz="4400" i="1" dirty="0"/>
                        <a:t>RDH12</a:t>
                      </a:r>
                    </a:p>
                    <a:p>
                      <a:r>
                        <a:rPr lang="nb-NO" sz="4400" i="1" dirty="0"/>
                        <a:t>RHO</a:t>
                      </a:r>
                    </a:p>
                    <a:p>
                      <a:r>
                        <a:rPr lang="nb-NO" sz="4400" i="1" dirty="0"/>
                        <a:t>RPGRIP1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575710"/>
                  </a:ext>
                </a:extLst>
              </a:tr>
              <a:tr h="1268431">
                <a:tc>
                  <a:txBody>
                    <a:bodyPr/>
                    <a:lstStyle/>
                    <a:p>
                      <a:r>
                        <a:rPr lang="nb-NO" sz="4400" b="1" i="0" dirty="0"/>
                        <a:t>Danmark (6)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USH2A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ABCA4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EYS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RHO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491291"/>
                  </a:ext>
                </a:extLst>
              </a:tr>
              <a:tr h="2659713">
                <a:tc>
                  <a:txBody>
                    <a:bodyPr/>
                    <a:lstStyle/>
                    <a:p>
                      <a:r>
                        <a:rPr lang="nb-NO" sz="4400" b="1" i="0" dirty="0"/>
                        <a:t>Sveits (7)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ABCA4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C2orf71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RP1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RPGR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71040"/>
                  </a:ext>
                </a:extLst>
              </a:tr>
              <a:tr h="1268431">
                <a:tc>
                  <a:txBody>
                    <a:bodyPr/>
                    <a:lstStyle/>
                    <a:p>
                      <a:r>
                        <a:rPr lang="nb-NO" sz="4400" b="1" i="0" dirty="0"/>
                        <a:t>Korea (8)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USH2A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ABCA4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EYS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400" i="1" dirty="0"/>
                        <a:t>RP1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053476"/>
                  </a:ext>
                </a:extLst>
              </a:tr>
            </a:tbl>
          </a:graphicData>
        </a:graphic>
      </p:graphicFrame>
      <p:pic>
        <p:nvPicPr>
          <p:cNvPr id="4" name="Bilde 3">
            <a:extLst>
              <a:ext uri="{FF2B5EF4-FFF2-40B4-BE49-F238E27FC236}">
                <a16:creationId xmlns:a16="http://schemas.microsoft.com/office/drawing/2014/main" id="{FC67A915-348C-592C-C1FE-8AA522D824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8245" y="11876082"/>
            <a:ext cx="12479746" cy="10701834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A426DE51-492B-7C2F-131B-1733CD6FECBE}"/>
              </a:ext>
            </a:extLst>
          </p:cNvPr>
          <p:cNvSpPr txBox="1"/>
          <p:nvPr/>
        </p:nvSpPr>
        <p:spPr>
          <a:xfrm>
            <a:off x="29870400" y="22912637"/>
            <a:ext cx="11755437" cy="248260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Figur 1: </a:t>
            </a:r>
            <a:r>
              <a:rPr 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Fundusfotografi</a:t>
            </a:r>
            <a:r>
              <a:rPr 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av en pasient med retinitis pigmentosa, en av de vanligste formene for arvelig netthinnesykdom (9).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23579FC6-E755-F2E2-FF6B-355404F88D52}"/>
              </a:ext>
            </a:extLst>
          </p:cNvPr>
          <p:cNvSpPr txBox="1"/>
          <p:nvPr/>
        </p:nvSpPr>
        <p:spPr>
          <a:xfrm>
            <a:off x="12024495" y="25217073"/>
            <a:ext cx="15806057" cy="16516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Tabell 1: </a:t>
            </a:r>
            <a:r>
              <a:rPr 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Resultatene fra de inkluderte studiene, hvor vi ser de fire hyppigst rapporterte sykdomsgivende genene i populasjonene. 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98851DAB-7809-3334-13F8-2C77CF4D3D02}"/>
              </a:ext>
            </a:extLst>
          </p:cNvPr>
          <p:cNvSpPr txBox="1"/>
          <p:nvPr/>
        </p:nvSpPr>
        <p:spPr>
          <a:xfrm>
            <a:off x="32141160" y="27638241"/>
            <a:ext cx="101269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Villanueva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-Mendoza C,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Tuson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M,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Apam-Garduño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D, de Castro-Miró M,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Tonda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R, Trotta JR, et al. The Genetic Landscape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of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Inherited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Retinal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Diseases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a Mexican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Cohort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Genes,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Mutations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and Phenotypes. Genes (Basel). 2021;12(11).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Jespersgaard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C, Fang M, Bertelsen M, Dang X, Jensen H, Chen Y, et al.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Molecular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genetic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analysis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using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targeted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NGS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analysis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of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677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individuals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with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retinal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dystrophy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Sci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Rep. 2019;9(1):1219. 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Tiwari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A,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Bahr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A,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Bähr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L,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Fleischhauer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J,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Zinkernagel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MS, Winkler N, et al.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Next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generation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sequencing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based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identification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of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disease-associated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mutations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Swiss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patients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with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retinal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dystrophies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Sci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Rep. 2016;6:28755. 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DJ, Lee HS, Kim K,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Choi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S,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Jang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I,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Cho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SH, et al. Whole-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exome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sequencing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168 Korean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patients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with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inherited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retinal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degeneration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BMC Med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Genomics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2021;14(1):74.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Hamel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C. Retinitis pigmentosa.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Orphanet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Journal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of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Rare </a:t>
            </a:r>
            <a:r>
              <a:rPr lang="nb-NO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Diseases</a:t>
            </a:r>
            <a:r>
              <a:rPr lang="nb-NO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2006;1(1):40.</a:t>
            </a:r>
            <a:endParaRPr lang="nb-NO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2856</TotalTime>
  <Words>636</Words>
  <Application>Microsoft Macintosh PowerPoint</Application>
  <PresentationFormat>Egendefinert</PresentationFormat>
  <Paragraphs>76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Alida Jakobsen Evjen</cp:lastModifiedBy>
  <cp:revision>144</cp:revision>
  <cp:lastPrinted>2016-05-27T08:05:21Z</cp:lastPrinted>
  <dcterms:created xsi:type="dcterms:W3CDTF">2006-11-02T13:18:58Z</dcterms:created>
  <dcterms:modified xsi:type="dcterms:W3CDTF">2023-05-25T12:15:17Z</dcterms:modified>
</cp:coreProperties>
</file>