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sldIdLst>
    <p:sldId id="261" r:id="rId2"/>
  </p:sldIdLst>
  <p:sldSz cx="51206400" cy="288036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3" userDrawn="1">
          <p15:clr>
            <a:srgbClr val="A4A3A4"/>
          </p15:clr>
        </p15:guide>
        <p15:guide id="2" orient="horz" pos="17713" userDrawn="1">
          <p15:clr>
            <a:srgbClr val="A4A3A4"/>
          </p15:clr>
        </p15:guide>
        <p15:guide id="3" orient="horz" pos="16284" userDrawn="1">
          <p15:clr>
            <a:srgbClr val="A4A3A4"/>
          </p15:clr>
        </p15:guide>
        <p15:guide id="4" pos="891" userDrawn="1">
          <p15:clr>
            <a:srgbClr val="A4A3A4"/>
          </p15:clr>
        </p15:guide>
        <p15:guide id="5" pos="23877" userDrawn="1">
          <p15:clr>
            <a:srgbClr val="A4A3A4"/>
          </p15:clr>
        </p15:guide>
        <p15:guide id="6" pos="31532" userDrawn="1">
          <p15:clr>
            <a:srgbClr val="A4A3A4"/>
          </p15:clr>
        </p15:guide>
        <p15:guide id="7" pos="16128" userDrawn="1">
          <p15:clr>
            <a:srgbClr val="A4A3A4"/>
          </p15:clr>
        </p15:guide>
        <p15:guide id="8" pos="837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95DB5A3-F970-9C37-F2D1-A6EE37EDD3D0}" name="Eva Gerdts" initials="EG" userId="S::Eva.Gerdts@uib.no::65e7b56a-2aee-4988-b088-6bc8de56f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esa Risan Haugsgjerd" initials="TRH" lastIdx="8" clrIdx="0">
    <p:extLst>
      <p:ext uri="{19B8F6BF-5375-455C-9EA6-DF929625EA0E}">
        <p15:presenceInfo xmlns:p15="http://schemas.microsoft.com/office/powerpoint/2012/main" userId="S-1-5-21-802251258-1118581320-926709054-27187" providerId="AD"/>
      </p:ext>
    </p:extLst>
  </p:cmAuthor>
  <p:cmAuthor id="2" name="Eva" initials="E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473"/>
    <a:srgbClr val="34332B"/>
    <a:srgbClr val="FF3300"/>
    <a:srgbClr val="CE5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1725FD-BB29-DB3C-B36E-166EA36171B7}" v="21" dt="2023-05-26T09:16:32.197"/>
    <p1510:client id="{84DD5FBE-4233-BBAA-8643-5AB4BE428C62}" v="2" dt="2023-05-26T09:22:04.663"/>
    <p1510:client id="{8C495DAB-7724-4F45-9CDA-89CD79E504B0}" v="9" dt="2023-05-25T13:15:52.3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3" autoAdjust="0"/>
    <p:restoredTop sz="96395" autoAdjust="0"/>
  </p:normalViewPr>
  <p:slideViewPr>
    <p:cSldViewPr snapToGrid="0">
      <p:cViewPr>
        <p:scale>
          <a:sx n="25" d="100"/>
          <a:sy n="25" d="100"/>
        </p:scale>
        <p:origin x="1002" y="162"/>
      </p:cViewPr>
      <p:guideLst>
        <p:guide orient="horz" pos="2643"/>
        <p:guide orient="horz" pos="17713"/>
        <p:guide orient="horz" pos="16284"/>
        <p:guide pos="891"/>
        <p:guide pos="23877"/>
        <p:guide pos="31532"/>
        <p:guide pos="16128"/>
        <p:guide pos="83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8/10/relationships/authors" Target="author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Glad Eikås" userId="S::jei033@uib.no::3f2f8104-1fa5-4fe6-937c-d6abadde0130" providerId="AD" clId="Web-{84DD5FBE-4233-BBAA-8643-5AB4BE428C62}"/>
    <pc:docChg chg="modSld">
      <pc:chgData name="John Glad Eikås" userId="S::jei033@uib.no::3f2f8104-1fa5-4fe6-937c-d6abadde0130" providerId="AD" clId="Web-{84DD5FBE-4233-BBAA-8643-5AB4BE428C62}" dt="2023-05-26T09:22:04.647" v="0" actId="20577"/>
      <pc:docMkLst>
        <pc:docMk/>
      </pc:docMkLst>
      <pc:sldChg chg="modSp">
        <pc:chgData name="John Glad Eikås" userId="S::jei033@uib.no::3f2f8104-1fa5-4fe6-937c-d6abadde0130" providerId="AD" clId="Web-{84DD5FBE-4233-BBAA-8643-5AB4BE428C62}" dt="2023-05-26T09:22:04.647" v="0" actId="20577"/>
        <pc:sldMkLst>
          <pc:docMk/>
          <pc:sldMk cId="350935255" sldId="261"/>
        </pc:sldMkLst>
        <pc:spChg chg="mod">
          <ac:chgData name="John Glad Eikås" userId="S::jei033@uib.no::3f2f8104-1fa5-4fe6-937c-d6abadde0130" providerId="AD" clId="Web-{84DD5FBE-4233-BBAA-8643-5AB4BE428C62}" dt="2023-05-26T09:22:04.647" v="0" actId="20577"/>
          <ac:spMkLst>
            <pc:docMk/>
            <pc:sldMk cId="350935255" sldId="261"/>
            <ac:spMk id="2054" creationId="{00000000-0000-0000-0000-000000000000}"/>
          </ac:spMkLst>
        </pc:spChg>
      </pc:sldChg>
    </pc:docChg>
  </pc:docChgLst>
  <pc:docChgLst>
    <pc:chgData name="John Glad Eikås" userId="S::jei033@uib.no::3f2f8104-1fa5-4fe6-937c-d6abadde0130" providerId="AD" clId="Web-{711725FD-BB29-DB3C-B36E-166EA36171B7}"/>
    <pc:docChg chg="modSld">
      <pc:chgData name="John Glad Eikås" userId="S::jei033@uib.no::3f2f8104-1fa5-4fe6-937c-d6abadde0130" providerId="AD" clId="Web-{711725FD-BB29-DB3C-B36E-166EA36171B7}" dt="2023-05-26T09:16:32.197" v="11" actId="20577"/>
      <pc:docMkLst>
        <pc:docMk/>
      </pc:docMkLst>
      <pc:sldChg chg="modSp">
        <pc:chgData name="John Glad Eikås" userId="S::jei033@uib.no::3f2f8104-1fa5-4fe6-937c-d6abadde0130" providerId="AD" clId="Web-{711725FD-BB29-DB3C-B36E-166EA36171B7}" dt="2023-05-26T09:16:32.197" v="11" actId="20577"/>
        <pc:sldMkLst>
          <pc:docMk/>
          <pc:sldMk cId="350935255" sldId="261"/>
        </pc:sldMkLst>
        <pc:spChg chg="mod">
          <ac:chgData name="John Glad Eikås" userId="S::jei033@uib.no::3f2f8104-1fa5-4fe6-937c-d6abadde0130" providerId="AD" clId="Web-{711725FD-BB29-DB3C-B36E-166EA36171B7}" dt="2023-05-26T09:14:58.788" v="6" actId="1076"/>
          <ac:spMkLst>
            <pc:docMk/>
            <pc:sldMk cId="350935255" sldId="261"/>
            <ac:spMk id="25" creationId="{00000000-0000-0000-0000-000000000000}"/>
          </ac:spMkLst>
        </pc:spChg>
        <pc:spChg chg="mod">
          <ac:chgData name="John Glad Eikås" userId="S::jei033@uib.no::3f2f8104-1fa5-4fe6-937c-d6abadde0130" providerId="AD" clId="Web-{711725FD-BB29-DB3C-B36E-166EA36171B7}" dt="2023-05-26T09:16:32.197" v="11" actId="20577"/>
          <ac:spMkLst>
            <pc:docMk/>
            <pc:sldMk cId="350935255" sldId="261"/>
            <ac:spMk id="2054" creationId="{00000000-0000-0000-0000-000000000000}"/>
          </ac:spMkLst>
        </pc:spChg>
      </pc:sldChg>
    </pc:docChg>
  </pc:docChgLst>
  <pc:docChgLst>
    <pc:chgData name="John Glad Eikås" userId="3f2f8104-1fa5-4fe6-937c-d6abadde0130" providerId="ADAL" clId="{8C495DAB-7724-4F45-9CDA-89CD79E504B0}"/>
    <pc:docChg chg="undo custSel modSld">
      <pc:chgData name="John Glad Eikås" userId="3f2f8104-1fa5-4fe6-937c-d6abadde0130" providerId="ADAL" clId="{8C495DAB-7724-4F45-9CDA-89CD79E504B0}" dt="2023-05-25T13:21:38.154" v="1024" actId="20577"/>
      <pc:docMkLst>
        <pc:docMk/>
      </pc:docMkLst>
      <pc:sldChg chg="addSp modSp mod">
        <pc:chgData name="John Glad Eikås" userId="3f2f8104-1fa5-4fe6-937c-d6abadde0130" providerId="ADAL" clId="{8C495DAB-7724-4F45-9CDA-89CD79E504B0}" dt="2023-05-25T13:21:38.154" v="1024" actId="20577"/>
        <pc:sldMkLst>
          <pc:docMk/>
          <pc:sldMk cId="350935255" sldId="261"/>
        </pc:sldMkLst>
        <pc:spChg chg="add mod">
          <ac:chgData name="John Glad Eikås" userId="3f2f8104-1fa5-4fe6-937c-d6abadde0130" providerId="ADAL" clId="{8C495DAB-7724-4F45-9CDA-89CD79E504B0}" dt="2023-05-25T13:19:47.400" v="976" actId="1076"/>
          <ac:spMkLst>
            <pc:docMk/>
            <pc:sldMk cId="350935255" sldId="261"/>
            <ac:spMk id="2" creationId="{2CF733E8-FADD-9D79-B021-8074D421E252}"/>
          </ac:spMkLst>
        </pc:spChg>
        <pc:spChg chg="mod">
          <ac:chgData name="John Glad Eikås" userId="3f2f8104-1fa5-4fe6-937c-d6abadde0130" providerId="ADAL" clId="{8C495DAB-7724-4F45-9CDA-89CD79E504B0}" dt="2023-05-25T13:15:28.732" v="689" actId="1076"/>
          <ac:spMkLst>
            <pc:docMk/>
            <pc:sldMk cId="350935255" sldId="261"/>
            <ac:spMk id="14" creationId="{1B56F526-3282-CA8B-F989-33595023A772}"/>
          </ac:spMkLst>
        </pc:spChg>
        <pc:spChg chg="mod">
          <ac:chgData name="John Glad Eikås" userId="3f2f8104-1fa5-4fe6-937c-d6abadde0130" providerId="ADAL" clId="{8C495DAB-7724-4F45-9CDA-89CD79E504B0}" dt="2023-05-25T13:07:34.960" v="688" actId="20577"/>
          <ac:spMkLst>
            <pc:docMk/>
            <pc:sldMk cId="350935255" sldId="261"/>
            <ac:spMk id="25" creationId="{00000000-0000-0000-0000-000000000000}"/>
          </ac:spMkLst>
        </pc:spChg>
        <pc:spChg chg="mod">
          <ac:chgData name="John Glad Eikås" userId="3f2f8104-1fa5-4fe6-937c-d6abadde0130" providerId="ADAL" clId="{8C495DAB-7724-4F45-9CDA-89CD79E504B0}" dt="2023-05-25T13:21:20.002" v="1005" actId="20577"/>
          <ac:spMkLst>
            <pc:docMk/>
            <pc:sldMk cId="350935255" sldId="261"/>
            <ac:spMk id="2052" creationId="{00000000-0000-0000-0000-000000000000}"/>
          </ac:spMkLst>
        </pc:spChg>
        <pc:spChg chg="mod">
          <ac:chgData name="John Glad Eikås" userId="3f2f8104-1fa5-4fe6-937c-d6abadde0130" providerId="ADAL" clId="{8C495DAB-7724-4F45-9CDA-89CD79E504B0}" dt="2023-05-25T13:21:28.943" v="1012" actId="20577"/>
          <ac:spMkLst>
            <pc:docMk/>
            <pc:sldMk cId="350935255" sldId="261"/>
            <ac:spMk id="2055" creationId="{00000000-0000-0000-0000-000000000000}"/>
          </ac:spMkLst>
        </pc:spChg>
        <pc:graphicFrameChg chg="mod modGraphic">
          <ac:chgData name="John Glad Eikås" userId="3f2f8104-1fa5-4fe6-937c-d6abadde0130" providerId="ADAL" clId="{8C495DAB-7724-4F45-9CDA-89CD79E504B0}" dt="2023-05-25T13:21:38.154" v="1024" actId="20577"/>
          <ac:graphicFrameMkLst>
            <pc:docMk/>
            <pc:sldMk cId="350935255" sldId="261"/>
            <ac:graphicFrameMk id="13" creationId="{D9DF10AC-7B61-95EF-EBE5-EC6AB6D71F9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56" cy="496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7" tIns="47774" rIns="95547" bIns="4777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72" y="0"/>
            <a:ext cx="2945756" cy="496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7" tIns="47774" rIns="95547" bIns="4777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24" y="4715079"/>
            <a:ext cx="5438429" cy="4467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7" tIns="47774" rIns="95547" bIns="477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670"/>
            <a:ext cx="2945756" cy="49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7" tIns="47774" rIns="95547" bIns="4777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72" y="9428670"/>
            <a:ext cx="2945756" cy="49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47" tIns="47774" rIns="95547" bIns="4777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2170" indent="-66219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64876" indent="-52975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70826" indent="-52975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76776" indent="-52975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582726" indent="-529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688677" indent="-529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794627" indent="-529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00578" indent="-52975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" y="746125"/>
            <a:ext cx="6613525" cy="372110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882184" eaLnBrk="1" hangingPunct="1">
              <a:lnSpc>
                <a:spcPct val="80000"/>
              </a:lnSpc>
              <a:defRPr/>
            </a:pPr>
            <a:r>
              <a:rPr lang="en-GB" altLang="nb-NO" sz="900" dirty="0"/>
              <a:t>745 (20%) (277 (13 %) </a:t>
            </a:r>
            <a:r>
              <a:rPr lang="en-GB" altLang="nb-NO" sz="900" dirty="0" err="1"/>
              <a:t>kvinner</a:t>
            </a:r>
            <a:r>
              <a:rPr lang="en-GB" altLang="nb-NO" sz="900" dirty="0"/>
              <a:t> </a:t>
            </a:r>
            <a:r>
              <a:rPr lang="en-GB" altLang="nb-NO" sz="900" dirty="0" err="1"/>
              <a:t>og</a:t>
            </a:r>
            <a:r>
              <a:rPr lang="en-GB" altLang="nb-NO" sz="900" dirty="0"/>
              <a:t> 468 (30 %) </a:t>
            </a:r>
            <a:r>
              <a:rPr lang="en-GB" altLang="nb-NO" sz="900" dirty="0" err="1"/>
              <a:t>av</a:t>
            </a:r>
            <a:r>
              <a:rPr lang="en-GB" altLang="nb-NO" sz="900" dirty="0"/>
              <a:t> men (p&lt;0.001)) </a:t>
            </a:r>
            <a:r>
              <a:rPr lang="en-GB" altLang="nb-NO" sz="900" dirty="0" err="1"/>
              <a:t>ble</a:t>
            </a:r>
            <a:r>
              <a:rPr lang="en-GB" altLang="nb-NO" sz="900" dirty="0"/>
              <a:t> </a:t>
            </a:r>
            <a:r>
              <a:rPr lang="en-GB" altLang="nb-NO" sz="900" dirty="0" err="1"/>
              <a:t>ekskludert</a:t>
            </a:r>
            <a:r>
              <a:rPr lang="en-GB" altLang="nb-NO" sz="900" dirty="0"/>
              <a:t> </a:t>
            </a:r>
            <a:r>
              <a:rPr lang="en-GB" altLang="nb-NO" sz="900" dirty="0" err="1"/>
              <a:t>ved</a:t>
            </a:r>
            <a:r>
              <a:rPr lang="en-GB" altLang="nb-NO" sz="900" dirty="0"/>
              <a:t> baseline </a:t>
            </a:r>
            <a:r>
              <a:rPr lang="en-GB" altLang="nb-NO" sz="900" dirty="0" err="1"/>
              <a:t>grunnet</a:t>
            </a:r>
            <a:r>
              <a:rPr lang="en-GB" altLang="nb-NO" sz="900" dirty="0"/>
              <a:t> </a:t>
            </a:r>
            <a:r>
              <a:rPr lang="en-GB" altLang="nb-NO" sz="900" dirty="0" err="1"/>
              <a:t>høyt</a:t>
            </a:r>
            <a:r>
              <a:rPr lang="en-GB" altLang="nb-NO" sz="900" dirty="0"/>
              <a:t> </a:t>
            </a:r>
            <a:r>
              <a:rPr lang="en-GB" altLang="nb-NO" sz="900" dirty="0" err="1"/>
              <a:t>blodtrykk</a:t>
            </a:r>
            <a:r>
              <a:rPr lang="en-GB" altLang="nb-NO" sz="900" dirty="0"/>
              <a:t>.  </a:t>
            </a:r>
          </a:p>
          <a:p>
            <a:pPr defTabSz="882184" eaLnBrk="1" hangingPunct="1">
              <a:lnSpc>
                <a:spcPct val="80000"/>
              </a:lnSpc>
              <a:defRPr/>
            </a:pPr>
            <a:r>
              <a:rPr lang="en-GB" altLang="nb-NO" sz="900" dirty="0"/>
              <a:t>19 % </a:t>
            </a:r>
            <a:r>
              <a:rPr lang="en-GB" altLang="nb-NO" sz="900" dirty="0" err="1"/>
              <a:t>av</a:t>
            </a:r>
            <a:r>
              <a:rPr lang="en-GB" altLang="nb-NO" sz="900" dirty="0"/>
              <a:t> </a:t>
            </a:r>
            <a:r>
              <a:rPr lang="en-GB" altLang="nb-NO" sz="900" dirty="0" err="1"/>
              <a:t>dem</a:t>
            </a:r>
            <a:r>
              <a:rPr lang="en-GB" altLang="nb-NO" sz="900" dirty="0"/>
              <a:t> med </a:t>
            </a:r>
            <a:r>
              <a:rPr lang="en-GB" altLang="nb-NO" sz="900" dirty="0" err="1"/>
              <a:t>høyt</a:t>
            </a:r>
            <a:r>
              <a:rPr lang="en-GB" altLang="nb-NO" sz="900" dirty="0"/>
              <a:t> </a:t>
            </a:r>
            <a:r>
              <a:rPr lang="en-GB" altLang="nb-NO" sz="900" dirty="0" err="1"/>
              <a:t>blodtrykk</a:t>
            </a:r>
            <a:r>
              <a:rPr lang="en-GB" altLang="nb-NO" sz="900" dirty="0"/>
              <a:t> </a:t>
            </a:r>
            <a:r>
              <a:rPr lang="en-GB" altLang="nb-NO" sz="900" dirty="0" err="1"/>
              <a:t>ved</a:t>
            </a:r>
            <a:r>
              <a:rPr lang="en-GB" altLang="nb-NO" sz="900" dirty="0"/>
              <a:t> baseline </a:t>
            </a:r>
            <a:r>
              <a:rPr lang="en-GB" altLang="nb-NO" sz="900" dirty="0" err="1"/>
              <a:t>fikk</a:t>
            </a:r>
            <a:r>
              <a:rPr lang="en-GB" altLang="nb-NO" sz="900" dirty="0"/>
              <a:t> </a:t>
            </a:r>
            <a:r>
              <a:rPr lang="en-GB" altLang="nb-NO" sz="900" dirty="0" err="1"/>
              <a:t>blodtrykksbehandling</a:t>
            </a:r>
            <a:r>
              <a:rPr lang="en-GB" altLang="nb-NO" sz="9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721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4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8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0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83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29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5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0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7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F5546-141D-4313-946B-785C63A9B2AC}" type="datetimeFigureOut">
              <a:rPr lang="en-US" smtClean="0"/>
              <a:pPr/>
              <a:t>5/26/2023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C0774-90B3-4AAF-9764-5FD681A5A9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9" descr="UiBlogo_Eng_gray_h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9452" y="26190301"/>
            <a:ext cx="11851264" cy="2325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e 1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4904" y="5500206"/>
            <a:ext cx="16394604" cy="11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06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2239296" y="7577894"/>
            <a:ext cx="16306759" cy="657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total study cohort, women had higher AP (β=0.41) and </a:t>
            </a:r>
            <a:r>
              <a:rPr lang="en-US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AIx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(β=0.48), and lower </a:t>
            </a:r>
            <a:r>
              <a:rPr lang="en-US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-PWV (β=0.16) than men, independent of confounders (all p&lt;0.001) (Table) (Figure).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sex-specific analyses, higher AP was associated with higher age and BP, and lower 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heart rate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women (all p&lt;0.001), and with higher age, and systolic BP in men (all p&lt;0.001). Similarly, higher </a:t>
            </a:r>
            <a:r>
              <a:rPr lang="en-US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AIx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was related to higher age and BP, and lower BMI and 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heart rate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women (all p&lt;0.05), and with higher age in men (all p&lt;0.001). Higher </a:t>
            </a:r>
            <a:r>
              <a:rPr lang="en-US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-PWV correlated with higher age, and BP in women (all p&lt;0.005), and with higher age, BP, 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heart rate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and non-smoking in men (all p&lt;0.05). </a:t>
            </a:r>
          </a:p>
          <a:p>
            <a:pPr marL="457200" indent="-4572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replacing BMI with waist-hip ratio, higher waist-hip ratio was associated with higher </a:t>
            </a:r>
            <a:r>
              <a:rPr lang="en-US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-PWV in men only (p&lt;0.05).</a:t>
            </a:r>
            <a:endParaRPr lang="nb-NO" sz="3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 Box 20"/>
          <p:cNvSpPr txBox="1"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0" y="-492443"/>
            <a:ext cx="51206400" cy="6455357"/>
          </a:xfrm>
          <a:prstGeom prst="rect">
            <a:avLst/>
          </a:prstGeom>
          <a:solidFill>
            <a:srgbClr val="005473"/>
          </a:solidFill>
          <a:ln>
            <a:noFill/>
          </a:ln>
          <a:effectLst/>
        </p:spPr>
        <p:txBody>
          <a:bodyPr wrap="square" lIns="91440" tIns="45720" rIns="91440" bIns="45720" anchor="ctr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sz="4566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nb-NO" sz="8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 differences in arterial function in obesity: </a:t>
            </a:r>
          </a:p>
          <a:p>
            <a:pPr eaLnBrk="1" hangingPunct="1"/>
            <a:r>
              <a:rPr lang="en-US" altLang="nb-NO" sz="8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The FATCOR study</a:t>
            </a:r>
            <a:endParaRPr lang="en-US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100" b="1" dirty="0">
                <a:solidFill>
                  <a:schemeClr val="bg1"/>
                </a:solidFill>
                <a:latin typeface="Arial"/>
                <a:cs typeface="Arial"/>
              </a:rPr>
              <a:t>           </a:t>
            </a:r>
            <a:r>
              <a:rPr lang="nb-NO" sz="44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John G. Eikås,</a:t>
            </a:r>
            <a:r>
              <a:rPr lang="nb-NO" sz="4400" baseline="300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1</a:t>
            </a:r>
            <a:r>
              <a:rPr lang="nb-NO" sz="44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 Eva Gerdts,</a:t>
            </a:r>
            <a:r>
              <a:rPr lang="nb-NO" sz="4400" baseline="300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1,2</a:t>
            </a:r>
            <a:r>
              <a:rPr lang="nb-NO" sz="44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da-DK" sz="44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Hilde Halland,</a:t>
            </a:r>
            <a:r>
              <a:rPr lang="da-DK" sz="4400" baseline="300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1,3 </a:t>
            </a:r>
            <a:r>
              <a:rPr lang="nb-NO" sz="44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Helga Midtbø,</a:t>
            </a:r>
            <a:r>
              <a:rPr lang="nb-NO" sz="4400" baseline="300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1,2</a:t>
            </a:r>
            <a:r>
              <a:rPr lang="nb-NO" sz="44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 Dana Cramariuc,</a:t>
            </a:r>
            <a:r>
              <a:rPr lang="nb-NO" sz="4400" baseline="30000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1,2</a:t>
            </a:r>
            <a:r>
              <a:rPr lang="nb-NO" sz="440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 Ester A. Kringeland</a:t>
            </a:r>
            <a:r>
              <a:rPr lang="nb-NO" sz="4400" baseline="3000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Arial"/>
              </a:rPr>
              <a:t>2</a:t>
            </a:r>
            <a:endParaRPr lang="en-US" sz="3600" baseline="30000">
              <a:solidFill>
                <a:schemeClr val="bg1"/>
              </a:solidFill>
              <a:effectLst/>
              <a:latin typeface="Times New Roman"/>
              <a:ea typeface="Calibri" panose="020F0502020204030204" pitchFamily="34" charset="0"/>
              <a:cs typeface="Times New Roman"/>
            </a:endParaRPr>
          </a:p>
          <a:p>
            <a:r>
              <a:rPr lang="en-US" sz="3600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b-NO" sz="3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3600" baseline="300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Clinical Science, University of Bergen, Bergen, Norway, and </a:t>
            </a:r>
            <a:r>
              <a:rPr lang="en-US" sz="3600" baseline="30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Heart Disease,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Haukeland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University Hospital, Bergen, Norway, and </a:t>
            </a:r>
            <a:r>
              <a:rPr lang="en-US" sz="3600" baseline="30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Emergency Care Clinic, </a:t>
            </a:r>
            <a:r>
              <a:rPr lang="en-US" sz="36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Haukeland</a:t>
            </a:r>
            <a:r>
              <a:rPr lang="en-US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University Hospital, Bergen, Norway</a:t>
            </a:r>
            <a:endParaRPr lang="nb-NO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44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3044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5" name="Text Box 21"/>
          <p:cNvSpPr txBox="1">
            <a:spLocks noChangeArrowheads="1"/>
          </p:cNvSpPr>
          <p:nvPr/>
        </p:nvSpPr>
        <p:spPr bwMode="auto">
          <a:xfrm>
            <a:off x="1203164" y="7577894"/>
            <a:ext cx="9136117" cy="16712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Obesity has been associated with increased arterial stiffness. Sex-differences in arterial stiffness in obesity have been less explored.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/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compared arterial stiffness by different measures between women and men with obesity and 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without established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clinical cardiovascular disease participating in the FAT associated dysfunction (FATCOR) study.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Cross-sectional analysis in 323 women and 225 men, mean age 48±9 years and mean body mass index (BMI) 31.9±4.1 kg/m</a:t>
            </a:r>
            <a:r>
              <a:rPr lang="en-US" sz="34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Arterial function was assessed by applanation tonometry as aortic augmentation pressure (AP), augmentation index (</a:t>
            </a:r>
            <a:r>
              <a:rPr lang="en-US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AIx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and carotid-femoral pulse wave velocity (</a:t>
            </a:r>
            <a:r>
              <a:rPr lang="en-US" sz="3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-PWV).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Covariables of arterial function were identified in linear regression analyses in the total cohort and in sex-specific analyses. </a:t>
            </a:r>
            <a:r>
              <a:rPr lang="en-US" sz="3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US" sz="3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ultivariable models were adjusted for sex, age, BMI, 24-hours systolic blood pressure (BP), heart rate, diabetes, and current smoking.</a:t>
            </a:r>
            <a:endParaRPr 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Rectangle 22"/>
          <p:cNvSpPr>
            <a:spLocks noChangeArrowheads="1"/>
          </p:cNvSpPr>
          <p:nvPr/>
        </p:nvSpPr>
        <p:spPr bwMode="auto">
          <a:xfrm>
            <a:off x="6367579" y="23447766"/>
            <a:ext cx="184731" cy="56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3044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Rectangle 23"/>
          <p:cNvSpPr>
            <a:spLocks noChangeArrowheads="1"/>
          </p:cNvSpPr>
          <p:nvPr/>
        </p:nvSpPr>
        <p:spPr bwMode="auto">
          <a:xfrm>
            <a:off x="6367579" y="23393403"/>
            <a:ext cx="184731" cy="560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3044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4"/>
          <p:cNvSpPr txBox="1">
            <a:spLocks noChangeArrowheads="1"/>
          </p:cNvSpPr>
          <p:nvPr/>
        </p:nvSpPr>
        <p:spPr bwMode="auto">
          <a:xfrm>
            <a:off x="1143000" y="6303829"/>
            <a:ext cx="9136117" cy="824200"/>
          </a:xfrm>
          <a:prstGeom prst="rect">
            <a:avLst/>
          </a:prstGeom>
          <a:solidFill>
            <a:srgbClr val="005473"/>
          </a:solidFill>
          <a:ln>
            <a:noFill/>
          </a:ln>
          <a:effectLst/>
        </p:spPr>
        <p:txBody>
          <a:bodyPr wrap="square" lIns="856118" rIns="856118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216" eaLnBrk="1" hangingPunct="1">
              <a:spcBef>
                <a:spcPct val="50000"/>
              </a:spcBef>
            </a:pPr>
            <a:r>
              <a:rPr lang="en-US" altLang="nb-NO" sz="475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US" altLang="nb-NO" sz="380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1143000" y="14947372"/>
            <a:ext cx="9136117" cy="824200"/>
          </a:xfrm>
          <a:prstGeom prst="rect">
            <a:avLst/>
          </a:prstGeom>
          <a:solidFill>
            <a:srgbClr val="005473"/>
          </a:solidFill>
          <a:ln>
            <a:noFill/>
          </a:ln>
          <a:effectLst/>
        </p:spPr>
        <p:txBody>
          <a:bodyPr wrap="square" lIns="856118" rIns="856118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216" eaLnBrk="1" hangingPunct="1">
              <a:spcBef>
                <a:spcPct val="50000"/>
              </a:spcBef>
            </a:pPr>
            <a:r>
              <a:rPr lang="en-US" altLang="nb-NO" sz="475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altLang="nb-NO" sz="380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12139448" y="6278438"/>
            <a:ext cx="37917600" cy="824200"/>
          </a:xfrm>
          <a:prstGeom prst="rect">
            <a:avLst/>
          </a:prstGeom>
          <a:solidFill>
            <a:srgbClr val="005473"/>
          </a:solidFill>
          <a:ln>
            <a:noFill/>
          </a:ln>
          <a:effectLst/>
        </p:spPr>
        <p:txBody>
          <a:bodyPr wrap="square" lIns="856118" rIns="856118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216" eaLnBrk="1" hangingPunct="1">
              <a:spcBef>
                <a:spcPct val="50000"/>
              </a:spcBef>
            </a:pPr>
            <a:r>
              <a:rPr lang="en-US" altLang="nb-NO" sz="475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altLang="nb-NO" sz="380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31573074" y="19330035"/>
            <a:ext cx="18483974" cy="6001643"/>
          </a:xfrm>
          <a:prstGeom prst="rect">
            <a:avLst/>
          </a:prstGeom>
          <a:solidFill>
            <a:srgbClr val="005473"/>
          </a:solidFill>
          <a:ln>
            <a:noFill/>
          </a:ln>
          <a:effectLst/>
        </p:spPr>
        <p:txBody>
          <a:bodyPr wrap="square" lIns="856118" tIns="45720" rIns="856118" bIns="45720" anchor="t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nb-NO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     </a:t>
            </a:r>
          </a:p>
          <a:p>
            <a:r>
              <a:rPr lang="en-US" sz="54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Among subjects with increased BMI, AP and </a:t>
            </a:r>
            <a:r>
              <a:rPr lang="en-US" sz="5400" dirty="0" err="1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AIx</a:t>
            </a:r>
            <a:r>
              <a:rPr lang="en-US" sz="54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were higher in women, and </a:t>
            </a:r>
            <a:r>
              <a:rPr lang="en-US" sz="5400" dirty="0" err="1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cf</a:t>
            </a:r>
            <a:r>
              <a:rPr lang="en-US" sz="54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-PWV was higher in men. Age and </a:t>
            </a:r>
            <a:r>
              <a:rPr lang="en-US" sz="5400" dirty="0">
                <a:solidFill>
                  <a:schemeClr val="bg1"/>
                </a:solidFill>
                <a:latin typeface="Arial"/>
                <a:ea typeface="Times New Roman" panose="02020603050405020304" pitchFamily="18" charset="0"/>
                <a:cs typeface="Arial"/>
              </a:rPr>
              <a:t>24-hours</a:t>
            </a:r>
            <a:r>
              <a:rPr lang="en-US" sz="5400" dirty="0">
                <a:solidFill>
                  <a:schemeClr val="bg1"/>
                </a:solidFill>
                <a:effectLst/>
                <a:latin typeface="Arial"/>
                <a:ea typeface="Times New Roman" panose="02020603050405020304" pitchFamily="18" charset="0"/>
                <a:cs typeface="Arial"/>
              </a:rPr>
              <a:t> systolic BP were the main factors associated with arterial stiffness in both sexes</a:t>
            </a:r>
            <a:r>
              <a:rPr lang="en-US" sz="5400" dirty="0">
                <a:solidFill>
                  <a:schemeClr val="bg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, while measures for adiposity had little impact on arterial stiffness.</a:t>
            </a:r>
            <a:endParaRPr lang="en-US" altLang="nb-NO" sz="5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143000" y="27068951"/>
            <a:ext cx="1214755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nb-NO" altLang="nb-NO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altLang="nb-NO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nb-NO" altLang="nb-NO" sz="4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nb-NO" altLang="nb-NO" sz="4400" dirty="0">
                <a:latin typeface="Arial" panose="020B0604020202020204" pitchFamily="34" charset="0"/>
                <a:cs typeface="Arial" panose="020B0604020202020204" pitchFamily="34" charset="0"/>
              </a:rPr>
              <a:t> jei033@uib.no </a:t>
            </a: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1143000" y="9900158"/>
            <a:ext cx="9136117" cy="824200"/>
          </a:xfrm>
          <a:prstGeom prst="rect">
            <a:avLst/>
          </a:prstGeom>
          <a:solidFill>
            <a:srgbClr val="005473"/>
          </a:solidFill>
          <a:ln>
            <a:noFill/>
          </a:ln>
          <a:effectLst/>
        </p:spPr>
        <p:txBody>
          <a:bodyPr wrap="square" lIns="856118" rIns="856118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1216" eaLnBrk="1" hangingPunct="1">
              <a:spcBef>
                <a:spcPct val="50000"/>
              </a:spcBef>
            </a:pPr>
            <a:r>
              <a:rPr lang="en-US" altLang="nb-NO" sz="4756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endParaRPr lang="en-US" altLang="nb-NO" sz="380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D9DF10AC-7B61-95EF-EBE5-EC6AB6D71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455081"/>
              </p:ext>
            </p:extLst>
          </p:nvPr>
        </p:nvGraphicFramePr>
        <p:xfrm>
          <a:off x="12139448" y="16048595"/>
          <a:ext cx="16306758" cy="8157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20969">
                  <a:extLst>
                    <a:ext uri="{9D8B030D-6E8A-4147-A177-3AD203B41FA5}">
                      <a16:colId xmlns:a16="http://schemas.microsoft.com/office/drawing/2014/main" val="1871493887"/>
                    </a:ext>
                  </a:extLst>
                </a:gridCol>
                <a:gridCol w="3895263">
                  <a:extLst>
                    <a:ext uri="{9D8B030D-6E8A-4147-A177-3AD203B41FA5}">
                      <a16:colId xmlns:a16="http://schemas.microsoft.com/office/drawing/2014/main" val="4014860918"/>
                    </a:ext>
                  </a:extLst>
                </a:gridCol>
                <a:gridCol w="3895263">
                  <a:extLst>
                    <a:ext uri="{9D8B030D-6E8A-4147-A177-3AD203B41FA5}">
                      <a16:colId xmlns:a16="http://schemas.microsoft.com/office/drawing/2014/main" val="2018541369"/>
                    </a:ext>
                  </a:extLst>
                </a:gridCol>
                <a:gridCol w="3895263">
                  <a:extLst>
                    <a:ext uri="{9D8B030D-6E8A-4147-A177-3AD203B41FA5}">
                      <a16:colId xmlns:a16="http://schemas.microsoft.com/office/drawing/2014/main" val="26720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rgbClr val="3433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nb-NO" sz="3200" dirty="0">
                        <a:solidFill>
                          <a:srgbClr val="34332B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 err="1">
                          <a:solidFill>
                            <a:srgbClr val="3433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</a:t>
                      </a:r>
                      <a:r>
                        <a:rPr lang="nb-NO" sz="3200" dirty="0">
                          <a:solidFill>
                            <a:srgbClr val="3433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(351)</a:t>
                      </a:r>
                      <a:endParaRPr lang="nb-NO" sz="3200" dirty="0">
                        <a:solidFill>
                          <a:srgbClr val="34332B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rgbClr val="3433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 (233)</a:t>
                      </a:r>
                      <a:endParaRPr lang="nb-NO" sz="3200" dirty="0">
                        <a:solidFill>
                          <a:srgbClr val="34332B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rgbClr val="3433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p-</a:t>
                      </a:r>
                      <a:r>
                        <a:rPr lang="nb-NO" sz="3200" dirty="0" err="1">
                          <a:solidFill>
                            <a:srgbClr val="34332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nb-NO" sz="3200" dirty="0">
                        <a:solidFill>
                          <a:srgbClr val="34332B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484228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</a:t>
                      </a:r>
                      <a:r>
                        <a:rPr lang="nb-NO" sz="3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± 9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± 9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0.158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05657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kg/m</a:t>
                      </a:r>
                      <a:r>
                        <a:rPr lang="nb-NO" sz="3200" b="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32.2 ± 4.4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31.6 ± 3.6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0.035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208648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Waist</a:t>
                      </a: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-hip ratio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84048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0.90 </a:t>
                      </a: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0.07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0.99 </a:t>
                      </a: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0.07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&lt;0.001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413930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Obese</a:t>
                      </a: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204 (63)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140 (62)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0.447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43325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AP,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mmHg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± 6.4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± 6.5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432308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AIx</a:t>
                      </a: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%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± 11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± 15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nb-NO" sz="3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584732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PWV, m/s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 ± 1.6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7.8 ± 1.7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26176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24-h systolic BP, mmHg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 </a:t>
                      </a: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12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</a:t>
                      </a: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11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892333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Hypertension</a:t>
                      </a: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n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185 (59)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158 (73)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1231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Heart rate, </a:t>
                      </a:r>
                      <a:r>
                        <a:rPr lang="en-US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beats/min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</a:t>
                      </a: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10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</a:t>
                      </a: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± 11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&lt;0.001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360970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Diabetes, n (%)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(12)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(12)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0.537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tint val="2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383979"/>
                  </a:ext>
                </a:extLst>
              </a:tr>
              <a:tr h="6394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Smoking </a:t>
                      </a:r>
                      <a:r>
                        <a:rPr lang="nb-NO" sz="3200" b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</a:t>
                      </a:r>
                      <a:r>
                        <a:rPr lang="nb-NO" sz="3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n (%)</a:t>
                      </a:r>
                      <a:endParaRPr lang="nb-NO" sz="3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(12)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(14)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3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0.279</a:t>
                      </a:r>
                      <a:endParaRPr lang="nb-NO" sz="3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045699"/>
                  </a:ext>
                </a:extLst>
              </a:tr>
            </a:tbl>
          </a:graphicData>
        </a:graphic>
      </p:graphicFrame>
      <p:sp>
        <p:nvSpPr>
          <p:cNvPr id="14" name="Rectangle 3">
            <a:extLst>
              <a:ext uri="{FF2B5EF4-FFF2-40B4-BE49-F238E27FC236}">
                <a16:creationId xmlns:a16="http://schemas.microsoft.com/office/drawing/2014/main" id="{1B56F526-3282-CA8B-F989-33595023A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39448" y="15301627"/>
            <a:ext cx="1630675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b-NO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Table. Baseline characteristics of the study population</a:t>
            </a:r>
            <a:endParaRPr kumimoji="0" lang="nb-NO" altLang="nb-NO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81E85F4F-5183-7FA4-0D9E-102C15FFF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73074" y="7577894"/>
            <a:ext cx="14858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nb-NO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Figure</a:t>
            </a:r>
            <a:r>
              <a:rPr kumimoji="0" lang="en-US" altLang="nb-NO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Measures of arterial stiffness in women and men</a:t>
            </a:r>
            <a:endParaRPr kumimoji="0" lang="nb-NO" altLang="nb-NO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kstSylinder 14">
            <a:extLst>
              <a:ext uri="{FF2B5EF4-FFF2-40B4-BE49-F238E27FC236}">
                <a16:creationId xmlns:a16="http://schemas.microsoft.com/office/drawing/2014/main" id="{162B5149-1228-A5EE-7F00-71A9B7937ED3}"/>
              </a:ext>
            </a:extLst>
          </p:cNvPr>
          <p:cNvSpPr txBox="1"/>
          <p:nvPr/>
        </p:nvSpPr>
        <p:spPr>
          <a:xfrm>
            <a:off x="31573074" y="17882158"/>
            <a:ext cx="18086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nb-NO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Violin plot. The white dot marks the median and the blue bar in </a:t>
            </a:r>
            <a:r>
              <a:rPr lang="en-US" altLang="nb-NO" sz="2800" dirty="0">
                <a:latin typeface="Arial" panose="020B0604020202020204" pitchFamily="34" charset="0"/>
                <a:cs typeface="Arial" panose="020B0604020202020204" pitchFamily="34" charset="0"/>
              </a:rPr>
              <a:t>the center of violin marks the interquartile range. The light red and light blue colored areas demonstrate distribution of data in women and men, respectively.  </a:t>
            </a:r>
            <a:endParaRPr kumimoji="0" lang="en-US" altLang="nb-NO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915DF563-9D40-9114-2811-4F5398D15D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93" t="19028" r="32593" b="38194"/>
          <a:stretch/>
        </p:blipFill>
        <p:spPr>
          <a:xfrm>
            <a:off x="20392675" y="25879307"/>
            <a:ext cx="3738880" cy="2379287"/>
          </a:xfrm>
          <a:prstGeom prst="rect">
            <a:avLst/>
          </a:prstGeom>
        </p:spPr>
      </p:pic>
      <p:pic>
        <p:nvPicPr>
          <p:cNvPr id="5" name="Bilde 4" descr="Et bilde som inneholder diagram, line, Plottdiagram, origami&#10;&#10;Automatisk generert beskrivelse">
            <a:extLst>
              <a:ext uri="{FF2B5EF4-FFF2-40B4-BE49-F238E27FC236}">
                <a16:creationId xmlns:a16="http://schemas.microsoft.com/office/drawing/2014/main" id="{632EE99C-7B2B-E246-5E8B-A43D1E52E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3074" y="8596533"/>
            <a:ext cx="18086774" cy="9043388"/>
          </a:xfrm>
          <a:prstGeom prst="rect">
            <a:avLst/>
          </a:prstGeom>
        </p:spPr>
      </p:pic>
      <p:sp>
        <p:nvSpPr>
          <p:cNvPr id="2" name="TekstSylinder 1">
            <a:extLst>
              <a:ext uri="{FF2B5EF4-FFF2-40B4-BE49-F238E27FC236}">
                <a16:creationId xmlns:a16="http://schemas.microsoft.com/office/drawing/2014/main" id="{2CF733E8-FADD-9D79-B021-8074D421E252}"/>
              </a:ext>
            </a:extLst>
          </p:cNvPr>
          <p:cNvSpPr txBox="1"/>
          <p:nvPr/>
        </p:nvSpPr>
        <p:spPr>
          <a:xfrm>
            <a:off x="12139447" y="24367858"/>
            <a:ext cx="163067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BMI, body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mass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; AP,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augmentation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AIx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augmentation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; PWV, pulse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wave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velocity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; 24-h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systolic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 BP, 24-hours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systolic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sz="2800" dirty="0" err="1"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nb-NO" sz="28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5093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3622</TotalTime>
  <Words>772</Words>
  <Application>Microsoft Office PowerPoint</Application>
  <PresentationFormat>Custom</PresentationFormat>
  <Paragraphs>87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John Glad Eikås</cp:lastModifiedBy>
  <cp:revision>292</cp:revision>
  <cp:lastPrinted>2021-06-29T14:38:12Z</cp:lastPrinted>
  <dcterms:created xsi:type="dcterms:W3CDTF">2006-11-02T13:18:58Z</dcterms:created>
  <dcterms:modified xsi:type="dcterms:W3CDTF">2023-05-26T09:22:05Z</dcterms:modified>
</cp:coreProperties>
</file>