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78">
          <p15:clr>
            <a:srgbClr val="A4A3A4"/>
          </p15:clr>
        </p15:guide>
        <p15:guide id="2" orient="horz" pos="18586">
          <p15:clr>
            <a:srgbClr val="A4A3A4"/>
          </p15:clr>
        </p15:guide>
        <p15:guide id="3" orient="horz" pos="17074">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396" autoAdjust="0"/>
    <p:restoredTop sz="94777" autoAdjust="0"/>
  </p:normalViewPr>
  <p:slideViewPr>
    <p:cSldViewPr snapToGrid="0">
      <p:cViewPr>
        <p:scale>
          <a:sx n="36" d="100"/>
          <a:sy n="36" d="100"/>
        </p:scale>
        <p:origin x="1584" y="-816"/>
      </p:cViewPr>
      <p:guideLst>
        <p:guide orient="horz" pos="2778"/>
        <p:guide orient="horz" pos="18586"/>
        <p:guide orient="horz" pos="17074"/>
        <p:guide pos="745"/>
        <p:guide pos="19961"/>
        <p:guide pos="26361"/>
        <p:guide pos="13513"/>
        <p:guide pos="7025"/>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3955201710283735"/>
          <c:y val="1.2823950476234889E-2"/>
          <c:w val="0.58571681385739205"/>
          <c:h val="0.82657869760987102"/>
        </c:manualLayout>
      </c:layout>
      <c:barChart>
        <c:barDir val="bar"/>
        <c:grouping val="stacked"/>
        <c:varyColors val="0"/>
        <c:ser>
          <c:idx val="0"/>
          <c:order val="0"/>
          <c:tx>
            <c:strRef>
              <c:f>Sheet1!$B$1</c:f>
              <c:strCache>
                <c:ptCount val="1"/>
                <c:pt idx="0">
                  <c:v>Average RQS</c:v>
                </c:pt>
              </c:strCache>
            </c:strRef>
          </c:tx>
          <c:spPr>
            <a:solidFill>
              <a:schemeClr val="accent1">
                <a:shade val="76000"/>
              </a:schemeClr>
            </a:solidFill>
            <a:ln>
              <a:noFill/>
            </a:ln>
            <a:effectLst/>
          </c:spPr>
          <c:invertIfNegative val="0"/>
          <c:cat>
            <c:strRef>
              <c:f>Sheet1!$A$2:$A$17</c:f>
              <c:strCache>
                <c:ptCount val="16"/>
                <c:pt idx="0">
                  <c:v>Open science data</c:v>
                </c:pt>
                <c:pt idx="1">
                  <c:v>Cost-effectiveness analysis</c:v>
                </c:pt>
                <c:pt idx="2">
                  <c:v>Potential clinical application</c:v>
                </c:pt>
                <c:pt idx="3">
                  <c:v>Comparison to gold standard </c:v>
                </c:pt>
                <c:pt idx="4">
                  <c:v>Validation</c:v>
                </c:pt>
                <c:pt idx="5">
                  <c:v>Prospective study </c:v>
                </c:pt>
                <c:pt idx="6">
                  <c:v>Calibration statistics</c:v>
                </c:pt>
                <c:pt idx="7">
                  <c:v>Discrimination statistics </c:v>
                </c:pt>
                <c:pt idx="8">
                  <c:v>Cut-off analysis</c:v>
                </c:pt>
                <c:pt idx="9">
                  <c:v>Biological correlates</c:v>
                </c:pt>
                <c:pt idx="10">
                  <c:v>Multivariable analysis</c:v>
                </c:pt>
                <c:pt idx="11">
                  <c:v>Feature reduction</c:v>
                </c:pt>
                <c:pt idx="12">
                  <c:v>Imaging at multiple time points</c:v>
                </c:pt>
                <c:pt idx="13">
                  <c:v>Phantom study</c:v>
                </c:pt>
                <c:pt idx="14">
                  <c:v>Multiple segmentations</c:v>
                </c:pt>
                <c:pt idx="15">
                  <c:v>Image protocol quality</c:v>
                </c:pt>
              </c:strCache>
            </c:strRef>
          </c:cat>
          <c:val>
            <c:numRef>
              <c:f>Sheet1!$B$2:$B$17</c:f>
              <c:numCache>
                <c:formatCode>General</c:formatCode>
                <c:ptCount val="16"/>
                <c:pt idx="0">
                  <c:v>1</c:v>
                </c:pt>
                <c:pt idx="1">
                  <c:v>0</c:v>
                </c:pt>
                <c:pt idx="2">
                  <c:v>1.3</c:v>
                </c:pt>
                <c:pt idx="3">
                  <c:v>2</c:v>
                </c:pt>
                <c:pt idx="4">
                  <c:v>2.1</c:v>
                </c:pt>
                <c:pt idx="5">
                  <c:v>0</c:v>
                </c:pt>
                <c:pt idx="6">
                  <c:v>0.44</c:v>
                </c:pt>
                <c:pt idx="7">
                  <c:v>1.78</c:v>
                </c:pt>
                <c:pt idx="8">
                  <c:v>0.67</c:v>
                </c:pt>
                <c:pt idx="9">
                  <c:v>0</c:v>
                </c:pt>
                <c:pt idx="10">
                  <c:v>0.78</c:v>
                </c:pt>
                <c:pt idx="11">
                  <c:v>3</c:v>
                </c:pt>
                <c:pt idx="12">
                  <c:v>0</c:v>
                </c:pt>
                <c:pt idx="13">
                  <c:v>0</c:v>
                </c:pt>
                <c:pt idx="14">
                  <c:v>0.89</c:v>
                </c:pt>
                <c:pt idx="15">
                  <c:v>1</c:v>
                </c:pt>
              </c:numCache>
            </c:numRef>
          </c:val>
          <c:extLst>
            <c:ext xmlns:c16="http://schemas.microsoft.com/office/drawing/2014/chart" uri="{C3380CC4-5D6E-409C-BE32-E72D297353CC}">
              <c16:uniqueId val="{00000000-46E1-6249-986C-747D76BBBF4B}"/>
            </c:ext>
          </c:extLst>
        </c:ser>
        <c:ser>
          <c:idx val="1"/>
          <c:order val="1"/>
          <c:tx>
            <c:strRef>
              <c:f>Sheet1!$C$1</c:f>
              <c:strCache>
                <c:ptCount val="1"/>
                <c:pt idx="0">
                  <c:v>Total RQS</c:v>
                </c:pt>
              </c:strCache>
            </c:strRef>
          </c:tx>
          <c:spPr>
            <a:solidFill>
              <a:schemeClr val="accent1">
                <a:tint val="77000"/>
              </a:schemeClr>
            </a:solidFill>
            <a:ln>
              <a:noFill/>
            </a:ln>
            <a:effectLst/>
          </c:spPr>
          <c:invertIfNegative val="0"/>
          <c:cat>
            <c:strRef>
              <c:f>Sheet1!$A$2:$A$17</c:f>
              <c:strCache>
                <c:ptCount val="16"/>
                <c:pt idx="0">
                  <c:v>Open science data</c:v>
                </c:pt>
                <c:pt idx="1">
                  <c:v>Cost-effectiveness analysis</c:v>
                </c:pt>
                <c:pt idx="2">
                  <c:v>Potential clinical application</c:v>
                </c:pt>
                <c:pt idx="3">
                  <c:v>Comparison to gold standard </c:v>
                </c:pt>
                <c:pt idx="4">
                  <c:v>Validation</c:v>
                </c:pt>
                <c:pt idx="5">
                  <c:v>Prospective study </c:v>
                </c:pt>
                <c:pt idx="6">
                  <c:v>Calibration statistics</c:v>
                </c:pt>
                <c:pt idx="7">
                  <c:v>Discrimination statistics </c:v>
                </c:pt>
                <c:pt idx="8">
                  <c:v>Cut-off analysis</c:v>
                </c:pt>
                <c:pt idx="9">
                  <c:v>Biological correlates</c:v>
                </c:pt>
                <c:pt idx="10">
                  <c:v>Multivariable analysis</c:v>
                </c:pt>
                <c:pt idx="11">
                  <c:v>Feature reduction</c:v>
                </c:pt>
                <c:pt idx="12">
                  <c:v>Imaging at multiple time points</c:v>
                </c:pt>
                <c:pt idx="13">
                  <c:v>Phantom study</c:v>
                </c:pt>
                <c:pt idx="14">
                  <c:v>Multiple segmentations</c:v>
                </c:pt>
                <c:pt idx="15">
                  <c:v>Image protocol quality</c:v>
                </c:pt>
              </c:strCache>
            </c:strRef>
          </c:cat>
          <c:val>
            <c:numRef>
              <c:f>Sheet1!$C$2:$C$17</c:f>
              <c:numCache>
                <c:formatCode>General</c:formatCode>
                <c:ptCount val="16"/>
                <c:pt idx="0">
                  <c:v>4</c:v>
                </c:pt>
                <c:pt idx="1">
                  <c:v>1</c:v>
                </c:pt>
                <c:pt idx="2">
                  <c:v>2</c:v>
                </c:pt>
                <c:pt idx="3">
                  <c:v>2</c:v>
                </c:pt>
                <c:pt idx="4">
                  <c:v>5</c:v>
                </c:pt>
                <c:pt idx="5">
                  <c:v>7</c:v>
                </c:pt>
                <c:pt idx="6">
                  <c:v>1</c:v>
                </c:pt>
                <c:pt idx="7">
                  <c:v>2</c:v>
                </c:pt>
                <c:pt idx="8">
                  <c:v>1</c:v>
                </c:pt>
                <c:pt idx="9">
                  <c:v>1</c:v>
                </c:pt>
                <c:pt idx="10">
                  <c:v>1</c:v>
                </c:pt>
                <c:pt idx="11">
                  <c:v>3</c:v>
                </c:pt>
                <c:pt idx="12">
                  <c:v>1</c:v>
                </c:pt>
                <c:pt idx="13">
                  <c:v>1</c:v>
                </c:pt>
                <c:pt idx="14">
                  <c:v>1</c:v>
                </c:pt>
                <c:pt idx="15">
                  <c:v>2</c:v>
                </c:pt>
              </c:numCache>
            </c:numRef>
          </c:val>
          <c:extLst>
            <c:ext xmlns:c16="http://schemas.microsoft.com/office/drawing/2014/chart" uri="{C3380CC4-5D6E-409C-BE32-E72D297353CC}">
              <c16:uniqueId val="{00000001-46E1-6249-986C-747D76BBBF4B}"/>
            </c:ext>
          </c:extLst>
        </c:ser>
        <c:dLbls>
          <c:showLegendKey val="0"/>
          <c:showVal val="0"/>
          <c:showCatName val="0"/>
          <c:showSerName val="0"/>
          <c:showPercent val="0"/>
          <c:showBubbleSize val="0"/>
        </c:dLbls>
        <c:gapWidth val="77"/>
        <c:overlap val="100"/>
        <c:axId val="1312469983"/>
        <c:axId val="1312465839"/>
      </c:barChart>
      <c:catAx>
        <c:axId val="131246998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spc="0" baseline="0">
                <a:solidFill>
                  <a:schemeClr val="tx1"/>
                </a:solidFill>
                <a:latin typeface="+mj-lt"/>
                <a:ea typeface="+mn-ea"/>
                <a:cs typeface="Times New Roman" panose="02020603050405020304" pitchFamily="18" charset="0"/>
              </a:defRPr>
            </a:pPr>
            <a:endParaRPr lang="en-NO"/>
          </a:p>
        </c:txPr>
        <c:crossAx val="1312465839"/>
        <c:crosses val="autoZero"/>
        <c:auto val="1"/>
        <c:lblAlgn val="ctr"/>
        <c:lblOffset val="100"/>
        <c:noMultiLvlLbl val="0"/>
      </c:catAx>
      <c:valAx>
        <c:axId val="1312465839"/>
        <c:scaling>
          <c:orientation val="minMax"/>
        </c:scaling>
        <c:delete val="1"/>
        <c:axPos val="b"/>
        <c:numFmt formatCode="General" sourceLinked="1"/>
        <c:majorTickMark val="none"/>
        <c:minorTickMark val="none"/>
        <c:tickLblPos val="nextTo"/>
        <c:crossAx val="1312469983"/>
        <c:crosses val="autoZero"/>
        <c:crossBetween val="between"/>
      </c:valAx>
      <c:spPr>
        <a:noFill/>
        <a:ln>
          <a:noFill/>
        </a:ln>
        <a:effectLst/>
      </c:spPr>
    </c:plotArea>
    <c:legend>
      <c:legendPos val="b"/>
      <c:layout>
        <c:manualLayout>
          <c:xMode val="edge"/>
          <c:yMode val="edge"/>
          <c:x val="0.27899827862898702"/>
          <c:y val="0.8828993388951889"/>
          <c:w val="0.45825052252619736"/>
          <c:h val="4.3091043898025636E-2"/>
        </c:manualLayout>
      </c:layout>
      <c:overlay val="0"/>
      <c:spPr>
        <a:noFill/>
        <a:ln>
          <a:noFill/>
        </a:ln>
        <a:effectLst/>
      </c:spPr>
      <c:txPr>
        <a:bodyPr rot="0" spcFirstLastPara="1" vertOverflow="ellipsis" vert="horz" wrap="square" anchor="ctr" anchorCtr="1"/>
        <a:lstStyle/>
        <a:p>
          <a:pPr>
            <a:defRPr sz="3200" b="0" i="0" u="none" strike="noStrike" kern="1200" baseline="0">
              <a:solidFill>
                <a:schemeClr val="tx1"/>
              </a:solidFill>
              <a:latin typeface="+mj-lt"/>
              <a:ea typeface="+mn-ea"/>
              <a:cs typeface="Times New Roman" panose="02020603050405020304" pitchFamily="18" charset="0"/>
            </a:defRPr>
          </a:pPr>
          <a:endParaRPr lang="en-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NO"/>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9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3" descr="Background, text field"/>
          <p:cNvSpPr>
            <a:spLocks/>
          </p:cNvSpPr>
          <p:nvPr/>
        </p:nvSpPr>
        <p:spPr bwMode="auto">
          <a:xfrm>
            <a:off x="6780" y="6047625"/>
            <a:ext cx="42840000" cy="21204000"/>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chemeClr val="bg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dirty="0"/>
          </a:p>
        </p:txBody>
      </p:sp>
      <p:pic>
        <p:nvPicPr>
          <p:cNvPr id="1026" name="Picture 19"/>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1141169" y="27849640"/>
            <a:ext cx="9907651" cy="181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reeform 3" descr="Red field, top"/>
          <p:cNvSpPr>
            <a:spLocks/>
          </p:cNvSpPr>
          <p:nvPr/>
        </p:nvSpPr>
        <p:spPr bwMode="auto">
          <a:xfrm>
            <a:off x="0" y="-1"/>
            <a:ext cx="42840000" cy="5634931"/>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rgbClr val="E857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nb-NO"/>
          </a:p>
        </p:txBody>
      </p:sp>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chart" Target="../charts/chart1.xml"/><Relationship Id="rId7" Type="http://schemas.openxmlformats.org/officeDocument/2006/relationships/image" Target="../media/image4.png"/><Relationship Id="rId12" Type="http://schemas.openxmlformats.org/officeDocument/2006/relationships/image" Target="../media/image8.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1.wdp"/><Relationship Id="rId11" Type="http://schemas.openxmlformats.org/officeDocument/2006/relationships/image" Target="../media/image7.png"/><Relationship Id="rId5" Type="http://schemas.openxmlformats.org/officeDocument/2006/relationships/image" Target="../media/image3.png"/><Relationship Id="rId10" Type="http://schemas.openxmlformats.org/officeDocument/2006/relationships/image" Target="../media/image6.svg"/><Relationship Id="rId4" Type="http://schemas.openxmlformats.org/officeDocument/2006/relationships/image" Target="../media/image2.png"/><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73" name="Chart 2072">
            <a:extLst>
              <a:ext uri="{FF2B5EF4-FFF2-40B4-BE49-F238E27FC236}">
                <a16:creationId xmlns:a16="http://schemas.microsoft.com/office/drawing/2014/main" id="{97518E5C-3BAB-2859-4155-85A1861043E7}"/>
              </a:ext>
            </a:extLst>
          </p:cNvPr>
          <p:cNvGraphicFramePr/>
          <p:nvPr>
            <p:extLst>
              <p:ext uri="{D42A27DB-BD31-4B8C-83A1-F6EECF244321}">
                <p14:modId xmlns:p14="http://schemas.microsoft.com/office/powerpoint/2010/main" val="3473897641"/>
              </p:ext>
            </p:extLst>
          </p:nvPr>
        </p:nvGraphicFramePr>
        <p:xfrm>
          <a:off x="16410392" y="15400839"/>
          <a:ext cx="14070180" cy="12320588"/>
        </p:xfrm>
        <a:graphic>
          <a:graphicData uri="http://schemas.openxmlformats.org/drawingml/2006/chart">
            <c:chart xmlns:c="http://schemas.openxmlformats.org/drawingml/2006/chart" xmlns:r="http://schemas.openxmlformats.org/officeDocument/2006/relationships" r:id="rId3"/>
          </a:graphicData>
        </a:graphic>
      </p:graphicFrame>
      <p:sp>
        <p:nvSpPr>
          <p:cNvPr id="2051" name="Title" descr="Title field"/>
          <p:cNvSpPr txBox="1">
            <a:spLocks noChangeArrowheads="1"/>
          </p:cNvSpPr>
          <p:nvPr/>
        </p:nvSpPr>
        <p:spPr bwMode="auto">
          <a:xfrm>
            <a:off x="1182688" y="1128713"/>
            <a:ext cx="34201099" cy="3570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11300" b="1" dirty="0">
                <a:solidFill>
                  <a:schemeClr val="bg1"/>
                </a:solidFill>
                <a:latin typeface="Arial" panose="020B0604020202020204" pitchFamily="34" charset="0"/>
                <a:cs typeface="Arial" panose="020B0604020202020204" pitchFamily="34" charset="0"/>
              </a:rPr>
              <a:t>The prognostic value of MRI radiomic profiling in cervical cancer – a systematic literature review</a:t>
            </a:r>
            <a:endParaRPr lang="nb-NO" altLang="nb-NO" sz="11300" b="1" dirty="0">
              <a:solidFill>
                <a:schemeClr val="bg1"/>
              </a:solidFill>
              <a:latin typeface="Arial" panose="020B0604020202020204" pitchFamily="34" charset="0"/>
              <a:cs typeface="Arial" panose="020B0604020202020204" pitchFamily="34" charset="0"/>
            </a:endParaRPr>
          </a:p>
        </p:txBody>
      </p:sp>
      <p:sp>
        <p:nvSpPr>
          <p:cNvPr id="2053" name="Name and info" descr="Field for name and email"/>
          <p:cNvSpPr txBox="1">
            <a:spLocks noChangeArrowheads="1"/>
          </p:cNvSpPr>
          <p:nvPr/>
        </p:nvSpPr>
        <p:spPr bwMode="auto">
          <a:xfrm>
            <a:off x="35648158" y="2843212"/>
            <a:ext cx="634725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nb-NO" altLang="nb-NO" sz="4800" b="1" dirty="0">
                <a:solidFill>
                  <a:schemeClr val="bg1"/>
                </a:solidFill>
                <a:latin typeface="+mn-lt"/>
              </a:rPr>
              <a:t>Agnes J. Eide</a:t>
            </a:r>
            <a:br>
              <a:rPr lang="nb-NO" altLang="nb-NO" sz="4000" dirty="0">
                <a:solidFill>
                  <a:schemeClr val="bg1"/>
                </a:solidFill>
                <a:latin typeface="+mn-lt"/>
              </a:rPr>
            </a:br>
            <a:r>
              <a:rPr lang="nb-NO" altLang="nb-NO" sz="4000" dirty="0">
                <a:solidFill>
                  <a:schemeClr val="bg1"/>
                </a:solidFill>
                <a:latin typeface="+mn-lt"/>
              </a:rPr>
              <a:t>University of Bergen</a:t>
            </a:r>
          </a:p>
          <a:p>
            <a:pPr algn="r" eaLnBrk="1" hangingPunct="1"/>
            <a:r>
              <a:rPr lang="nb-NO" altLang="nb-NO" sz="4000" dirty="0">
                <a:solidFill>
                  <a:schemeClr val="bg1"/>
                </a:solidFill>
                <a:latin typeface="+mn-lt"/>
              </a:rPr>
              <a:t>agnes.eide@student.uib.no</a:t>
            </a:r>
          </a:p>
        </p:txBody>
      </p:sp>
      <p:sp>
        <p:nvSpPr>
          <p:cNvPr id="2055" name="Text box 1" descr="Text field "/>
          <p:cNvSpPr txBox="1">
            <a:spLocks noChangeArrowheads="1"/>
          </p:cNvSpPr>
          <p:nvPr/>
        </p:nvSpPr>
        <p:spPr bwMode="auto">
          <a:xfrm>
            <a:off x="794504" y="10277791"/>
            <a:ext cx="15036495" cy="7774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en-GB" altLang="nb-NO" b="1" dirty="0">
                <a:solidFill>
                  <a:schemeClr val="tx1">
                    <a:lumMod val="85000"/>
                    <a:lumOff val="15000"/>
                  </a:schemeClr>
                </a:solidFill>
                <a:latin typeface="+mn-lt"/>
              </a:rPr>
              <a:t>WHAT IS RADIOMICS?</a:t>
            </a:r>
          </a:p>
          <a:p>
            <a:pPr eaLnBrk="1" hangingPunct="1">
              <a:spcAft>
                <a:spcPct val="20000"/>
              </a:spcAft>
            </a:pPr>
            <a:r>
              <a:rPr lang="en-US" altLang="nb-NO" dirty="0">
                <a:solidFill>
                  <a:schemeClr val="tx1">
                    <a:lumMod val="85000"/>
                    <a:lumOff val="15000"/>
                  </a:schemeClr>
                </a:solidFill>
                <a:latin typeface="+mn-lt"/>
              </a:rPr>
              <a:t>Radiomics is an emerging field of research in cancer imaging, aiming to find associations between:</a:t>
            </a:r>
          </a:p>
          <a:p>
            <a:pPr marL="571500" indent="-571500" eaLnBrk="1" hangingPunct="1">
              <a:spcAft>
                <a:spcPct val="20000"/>
              </a:spcAft>
              <a:buFont typeface="Arial" panose="020B0604020202020204" pitchFamily="34" charset="0"/>
              <a:buChar char="•"/>
            </a:pPr>
            <a:r>
              <a:rPr lang="en-US" altLang="nb-NO" b="1" dirty="0">
                <a:solidFill>
                  <a:schemeClr val="tx1">
                    <a:lumMod val="85000"/>
                    <a:lumOff val="15000"/>
                  </a:schemeClr>
                </a:solidFill>
                <a:latin typeface="+mn-lt"/>
              </a:rPr>
              <a:t>Quantitative tumor metrics</a:t>
            </a:r>
            <a:r>
              <a:rPr lang="en-US" altLang="nb-NO" dirty="0">
                <a:solidFill>
                  <a:schemeClr val="tx1">
                    <a:lumMod val="85000"/>
                    <a:lumOff val="15000"/>
                  </a:schemeClr>
                </a:solidFill>
                <a:latin typeface="+mn-lt"/>
              </a:rPr>
              <a:t>, extracted from medical images </a:t>
            </a:r>
          </a:p>
          <a:p>
            <a:pPr marL="571500" indent="-571500" eaLnBrk="1" hangingPunct="1">
              <a:spcAft>
                <a:spcPct val="20000"/>
              </a:spcAft>
              <a:buFont typeface="Arial" panose="020B0604020202020204" pitchFamily="34" charset="0"/>
              <a:buChar char="•"/>
            </a:pPr>
            <a:r>
              <a:rPr lang="en-US" altLang="nb-NO" b="1" dirty="0">
                <a:solidFill>
                  <a:schemeClr val="tx1">
                    <a:lumMod val="85000"/>
                    <a:lumOff val="15000"/>
                  </a:schemeClr>
                </a:solidFill>
                <a:latin typeface="+mn-lt"/>
              </a:rPr>
              <a:t>Clinicopathological</a:t>
            </a:r>
            <a:r>
              <a:rPr lang="en-US" altLang="nb-NO" dirty="0">
                <a:solidFill>
                  <a:schemeClr val="tx1">
                    <a:lumMod val="85000"/>
                    <a:lumOff val="15000"/>
                  </a:schemeClr>
                </a:solidFill>
                <a:latin typeface="+mn-lt"/>
              </a:rPr>
              <a:t> patient data</a:t>
            </a:r>
          </a:p>
          <a:p>
            <a:pPr eaLnBrk="1" hangingPunct="1">
              <a:spcAft>
                <a:spcPct val="20000"/>
              </a:spcAft>
            </a:pPr>
            <a:endParaRPr lang="en-US" altLang="nb-NO" dirty="0">
              <a:solidFill>
                <a:schemeClr val="tx1">
                  <a:lumMod val="85000"/>
                  <a:lumOff val="15000"/>
                </a:schemeClr>
              </a:solidFill>
              <a:latin typeface="+mn-lt"/>
            </a:endParaRPr>
          </a:p>
          <a:p>
            <a:pPr eaLnBrk="1" hangingPunct="1">
              <a:spcAft>
                <a:spcPct val="20000"/>
              </a:spcAft>
            </a:pPr>
            <a:r>
              <a:rPr lang="en-US" altLang="nb-NO" dirty="0">
                <a:solidFill>
                  <a:schemeClr val="tx1">
                    <a:lumMod val="85000"/>
                    <a:lumOff val="15000"/>
                  </a:schemeClr>
                </a:solidFill>
                <a:latin typeface="+mn-lt"/>
              </a:rPr>
              <a:t>These high-dimensional metrics, called </a:t>
            </a:r>
            <a:r>
              <a:rPr lang="en-US" altLang="nb-NO" b="1" dirty="0">
                <a:solidFill>
                  <a:schemeClr val="tx1">
                    <a:lumMod val="85000"/>
                    <a:lumOff val="15000"/>
                  </a:schemeClr>
                </a:solidFill>
                <a:latin typeface="+mn-lt"/>
              </a:rPr>
              <a:t>radiomic features,</a:t>
            </a:r>
            <a:r>
              <a:rPr lang="en-US" altLang="nb-NO" dirty="0">
                <a:solidFill>
                  <a:schemeClr val="tx1">
                    <a:lumMod val="85000"/>
                    <a:lumOff val="15000"/>
                  </a:schemeClr>
                </a:solidFill>
                <a:latin typeface="+mn-lt"/>
              </a:rPr>
              <a:t> capture tumor features such as heterogeneity and shape, that may be associated with the pathophysiology of tumor tissue</a:t>
            </a:r>
            <a:r>
              <a:rPr lang="en-US" altLang="nb-NO" baseline="30000" dirty="0">
                <a:solidFill>
                  <a:schemeClr val="tx1">
                    <a:lumMod val="85000"/>
                    <a:lumOff val="15000"/>
                  </a:schemeClr>
                </a:solidFill>
                <a:latin typeface="+mn-lt"/>
              </a:rPr>
              <a:t>1</a:t>
            </a:r>
            <a:r>
              <a:rPr lang="en-US" altLang="nb-NO" dirty="0">
                <a:solidFill>
                  <a:schemeClr val="tx1">
                    <a:lumMod val="85000"/>
                    <a:lumOff val="15000"/>
                  </a:schemeClr>
                </a:solidFill>
                <a:latin typeface="+mn-lt"/>
              </a:rPr>
              <a:t>. </a:t>
            </a:r>
          </a:p>
          <a:p>
            <a:pPr eaLnBrk="1" hangingPunct="1">
              <a:spcAft>
                <a:spcPct val="20000"/>
              </a:spcAft>
            </a:pPr>
            <a:r>
              <a:rPr lang="en-US" altLang="nb-NO" dirty="0">
                <a:solidFill>
                  <a:schemeClr val="tx1">
                    <a:lumMod val="85000"/>
                    <a:lumOff val="15000"/>
                  </a:schemeClr>
                </a:solidFill>
                <a:latin typeface="+mn-lt"/>
              </a:rPr>
              <a:t>The concept of radiomics proposes that medical images depict pathophysiologic features that </a:t>
            </a:r>
            <a:r>
              <a:rPr lang="en-US" altLang="nb-NO" b="1" dirty="0">
                <a:solidFill>
                  <a:schemeClr val="tx1">
                    <a:lumMod val="85000"/>
                    <a:lumOff val="15000"/>
                  </a:schemeClr>
                </a:solidFill>
                <a:latin typeface="+mn-lt"/>
              </a:rPr>
              <a:t>cannot be assessed by the naked eye</a:t>
            </a:r>
            <a:r>
              <a:rPr lang="en-US" altLang="nb-NO" dirty="0">
                <a:solidFill>
                  <a:schemeClr val="tx1">
                    <a:lumMod val="85000"/>
                    <a:lumOff val="15000"/>
                  </a:schemeClr>
                </a:solidFill>
                <a:latin typeface="+mn-lt"/>
              </a:rPr>
              <a:t> during traditional reading of diagnostic imaging</a:t>
            </a:r>
            <a:r>
              <a:rPr lang="en-US" altLang="nb-NO" baseline="30000" dirty="0">
                <a:solidFill>
                  <a:schemeClr val="tx1">
                    <a:lumMod val="85000"/>
                    <a:lumOff val="15000"/>
                  </a:schemeClr>
                </a:solidFill>
                <a:latin typeface="+mn-lt"/>
              </a:rPr>
              <a:t>2</a:t>
            </a:r>
            <a:r>
              <a:rPr lang="en-US" altLang="nb-NO" dirty="0">
                <a:solidFill>
                  <a:schemeClr val="tx1">
                    <a:lumMod val="85000"/>
                    <a:lumOff val="15000"/>
                  </a:schemeClr>
                </a:solidFill>
                <a:latin typeface="+mn-lt"/>
              </a:rPr>
              <a:t>. </a:t>
            </a:r>
          </a:p>
          <a:p>
            <a:pPr eaLnBrk="1" hangingPunct="1">
              <a:spcAft>
                <a:spcPct val="20000"/>
              </a:spcAft>
            </a:pPr>
            <a:r>
              <a:rPr lang="en-US" altLang="nb-NO" dirty="0">
                <a:solidFill>
                  <a:schemeClr val="tx1">
                    <a:lumMod val="85000"/>
                    <a:lumOff val="15000"/>
                  </a:schemeClr>
                </a:solidFill>
                <a:latin typeface="+mn-lt"/>
              </a:rPr>
              <a:t>Radiomic features can provide potential useful data to </a:t>
            </a:r>
            <a:r>
              <a:rPr lang="en-US" altLang="nb-NO" b="1" dirty="0">
                <a:solidFill>
                  <a:schemeClr val="tx1">
                    <a:lumMod val="85000"/>
                    <a:lumOff val="15000"/>
                  </a:schemeClr>
                </a:solidFill>
                <a:latin typeface="+mn-lt"/>
              </a:rPr>
              <a:t>support clinical decisions</a:t>
            </a:r>
            <a:r>
              <a:rPr lang="en-US" altLang="nb-NO" dirty="0">
                <a:solidFill>
                  <a:schemeClr val="tx1">
                    <a:lumMod val="85000"/>
                    <a:lumOff val="15000"/>
                  </a:schemeClr>
                </a:solidFill>
                <a:latin typeface="+mn-lt"/>
              </a:rPr>
              <a:t>. </a:t>
            </a:r>
          </a:p>
          <a:p>
            <a:pPr eaLnBrk="1" hangingPunct="1">
              <a:spcAft>
                <a:spcPct val="20000"/>
              </a:spcAft>
            </a:pPr>
            <a:endParaRPr lang="en-US" altLang="nb-NO" dirty="0">
              <a:solidFill>
                <a:schemeClr val="tx1">
                  <a:lumMod val="85000"/>
                  <a:lumOff val="15000"/>
                </a:schemeClr>
              </a:solidFill>
              <a:latin typeface="+mn-lt"/>
            </a:endParaRPr>
          </a:p>
        </p:txBody>
      </p:sp>
      <p:sp>
        <p:nvSpPr>
          <p:cNvPr id="2052" name="Text box 2" descr="Text field "/>
          <p:cNvSpPr txBox="1">
            <a:spLocks noChangeArrowheads="1"/>
          </p:cNvSpPr>
          <p:nvPr/>
        </p:nvSpPr>
        <p:spPr bwMode="auto">
          <a:xfrm>
            <a:off x="771777" y="17877082"/>
            <a:ext cx="1997075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Bef>
                <a:spcPct val="50000"/>
              </a:spcBef>
            </a:pPr>
            <a:r>
              <a:rPr lang="en-US" altLang="nb-NO" b="1" dirty="0">
                <a:solidFill>
                  <a:schemeClr val="tx1">
                    <a:lumMod val="85000"/>
                    <a:lumOff val="15000"/>
                  </a:schemeClr>
                </a:solidFill>
                <a:latin typeface="+mn-lt"/>
              </a:rPr>
              <a:t>Radiomic workflow</a:t>
            </a:r>
            <a:endParaRPr lang="en-US" altLang="nb-NO" sz="2800" dirty="0">
              <a:solidFill>
                <a:schemeClr val="tx1">
                  <a:lumMod val="85000"/>
                  <a:lumOff val="15000"/>
                </a:schemeClr>
              </a:solidFill>
              <a:latin typeface="+mn-lt"/>
            </a:endParaRPr>
          </a:p>
        </p:txBody>
      </p:sp>
      <p:sp>
        <p:nvSpPr>
          <p:cNvPr id="2061" name="Text Box 4" descr="Text field "/>
          <p:cNvSpPr txBox="1">
            <a:spLocks noChangeArrowheads="1"/>
          </p:cNvSpPr>
          <p:nvPr/>
        </p:nvSpPr>
        <p:spPr bwMode="auto">
          <a:xfrm>
            <a:off x="30784917" y="17873452"/>
            <a:ext cx="11381628"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Bef>
                <a:spcPct val="50000"/>
              </a:spcBef>
            </a:pPr>
            <a:r>
              <a:rPr lang="en-US" b="1" dirty="0">
                <a:latin typeface="+mn-lt"/>
                <a:ea typeface="Calibri" panose="020F0502020204030204" pitchFamily="34" charset="0"/>
                <a:cs typeface="Times New Roman" panose="02020603050405020304" pitchFamily="18" charset="0"/>
              </a:rPr>
              <a:t>RESULTS</a:t>
            </a:r>
          </a:p>
          <a:p>
            <a:pPr eaLnBrk="1" hangingPunct="1">
              <a:spcBef>
                <a:spcPct val="50000"/>
              </a:spcBef>
            </a:pPr>
            <a:r>
              <a:rPr lang="en-US" dirty="0">
                <a:effectLst/>
                <a:latin typeface="+mn-lt"/>
                <a:ea typeface="Calibri" panose="020F0502020204030204" pitchFamily="34" charset="0"/>
                <a:cs typeface="Times New Roman" panose="02020603050405020304" pitchFamily="18" charset="0"/>
              </a:rPr>
              <a:t>9 studies were included. </a:t>
            </a:r>
          </a:p>
          <a:p>
            <a:pPr eaLnBrk="1" hangingPunct="1">
              <a:spcBef>
                <a:spcPct val="50000"/>
              </a:spcBef>
            </a:pPr>
            <a:r>
              <a:rPr lang="en-US" dirty="0">
                <a:effectLst/>
                <a:latin typeface="+mn-lt"/>
                <a:ea typeface="Calibri" panose="020F0502020204030204" pitchFamily="34" charset="0"/>
                <a:cs typeface="Times New Roman" panose="02020603050405020304" pitchFamily="18" charset="0"/>
              </a:rPr>
              <a:t>The mean RQS was 15 (42%) [range 13-16 (36-44%)]. </a:t>
            </a:r>
          </a:p>
          <a:p>
            <a:pPr eaLnBrk="1" hangingPunct="1">
              <a:spcBef>
                <a:spcPct val="50000"/>
              </a:spcBef>
            </a:pPr>
            <a:r>
              <a:rPr lang="en-US" dirty="0">
                <a:effectLst/>
                <a:latin typeface="+mn-lt"/>
                <a:ea typeface="Calibri" panose="020F0502020204030204" pitchFamily="34" charset="0"/>
                <a:cs typeface="Times New Roman" panose="02020603050405020304" pitchFamily="18" charset="0"/>
              </a:rPr>
              <a:t>Clinical endpoints of the included studies:</a:t>
            </a:r>
          </a:p>
          <a:p>
            <a:pPr marL="457200" indent="-457200" eaLnBrk="1" hangingPunct="1">
              <a:spcBef>
                <a:spcPct val="50000"/>
              </a:spcBef>
              <a:buFont typeface="Arial" panose="020B0604020202020204" pitchFamily="34" charset="0"/>
              <a:buChar char="•"/>
            </a:pPr>
            <a:r>
              <a:rPr lang="en-US" dirty="0">
                <a:effectLst/>
                <a:latin typeface="+mn-lt"/>
                <a:ea typeface="Calibri" panose="020F0502020204030204" pitchFamily="34" charset="0"/>
                <a:cs typeface="Times New Roman" panose="02020603050405020304" pitchFamily="18" charset="0"/>
              </a:rPr>
              <a:t>4 studies reported on radiomic model performance for </a:t>
            </a:r>
            <a:r>
              <a:rPr lang="en-US" b="1" dirty="0">
                <a:effectLst/>
                <a:latin typeface="+mn-lt"/>
                <a:ea typeface="Calibri" panose="020F0502020204030204" pitchFamily="34" charset="0"/>
                <a:cs typeface="Times New Roman" panose="02020603050405020304" pitchFamily="18" charset="0"/>
              </a:rPr>
              <a:t>prognostic factors</a:t>
            </a:r>
          </a:p>
          <a:p>
            <a:pPr marL="457200" indent="-457200" eaLnBrk="1" hangingPunct="1">
              <a:spcBef>
                <a:spcPct val="50000"/>
              </a:spcBef>
              <a:buFont typeface="Arial" panose="020B0604020202020204" pitchFamily="34" charset="0"/>
              <a:buChar char="•"/>
            </a:pPr>
            <a:r>
              <a:rPr lang="en-US" dirty="0">
                <a:latin typeface="+mn-lt"/>
                <a:ea typeface="Calibri" panose="020F0502020204030204" pitchFamily="34" charset="0"/>
                <a:cs typeface="Times New Roman" panose="02020603050405020304" pitchFamily="18" charset="0"/>
              </a:rPr>
              <a:t>3 studies </a:t>
            </a:r>
            <a:r>
              <a:rPr lang="en-US" dirty="0">
                <a:effectLst/>
                <a:latin typeface="+mn-lt"/>
                <a:ea typeface="Calibri" panose="020F0502020204030204" pitchFamily="34" charset="0"/>
                <a:cs typeface="Times New Roman" panose="02020603050405020304" pitchFamily="18" charset="0"/>
              </a:rPr>
              <a:t>reported on </a:t>
            </a:r>
            <a:r>
              <a:rPr lang="en-US" b="1" dirty="0">
                <a:effectLst/>
                <a:latin typeface="+mn-lt"/>
                <a:ea typeface="Calibri" panose="020F0502020204030204" pitchFamily="34" charset="0"/>
                <a:cs typeface="Times New Roman" panose="02020603050405020304" pitchFamily="18" charset="0"/>
              </a:rPr>
              <a:t>prediction of survival</a:t>
            </a:r>
          </a:p>
          <a:p>
            <a:pPr marL="457200" indent="-457200" eaLnBrk="1" hangingPunct="1">
              <a:spcBef>
                <a:spcPct val="50000"/>
              </a:spcBef>
              <a:buFont typeface="Arial" panose="020B0604020202020204" pitchFamily="34" charset="0"/>
              <a:buChar char="•"/>
            </a:pPr>
            <a:r>
              <a:rPr lang="en-US" dirty="0">
                <a:latin typeface="+mn-lt"/>
                <a:ea typeface="Calibri" panose="020F0502020204030204" pitchFamily="34" charset="0"/>
                <a:cs typeface="Times New Roman" panose="02020603050405020304" pitchFamily="18" charset="0"/>
              </a:rPr>
              <a:t>1 study </a:t>
            </a:r>
            <a:r>
              <a:rPr lang="en-US" dirty="0">
                <a:effectLst/>
                <a:latin typeface="+mn-lt"/>
                <a:ea typeface="Calibri" panose="020F0502020204030204" pitchFamily="34" charset="0"/>
                <a:cs typeface="Times New Roman" panose="02020603050405020304" pitchFamily="18" charset="0"/>
              </a:rPr>
              <a:t>reported on identification of </a:t>
            </a:r>
            <a:r>
              <a:rPr lang="en-US" b="1" dirty="0">
                <a:effectLst/>
                <a:latin typeface="+mn-lt"/>
                <a:ea typeface="Calibri" panose="020F0502020204030204" pitchFamily="34" charset="0"/>
                <a:cs typeface="Times New Roman" panose="02020603050405020304" pitchFamily="18" charset="0"/>
              </a:rPr>
              <a:t>treatment candidates </a:t>
            </a:r>
          </a:p>
          <a:p>
            <a:pPr marL="457200" indent="-457200" eaLnBrk="1" hangingPunct="1">
              <a:spcBef>
                <a:spcPct val="50000"/>
              </a:spcBef>
              <a:buFont typeface="Arial" panose="020B0604020202020204" pitchFamily="34" charset="0"/>
              <a:buChar char="•"/>
            </a:pPr>
            <a:r>
              <a:rPr lang="en-US" dirty="0">
                <a:latin typeface="+mn-lt"/>
                <a:ea typeface="Calibri" panose="020F0502020204030204" pitchFamily="34" charset="0"/>
                <a:cs typeface="Times New Roman" panose="02020603050405020304" pitchFamily="18" charset="0"/>
              </a:rPr>
              <a:t>1 study </a:t>
            </a:r>
            <a:r>
              <a:rPr lang="en-US" dirty="0">
                <a:effectLst/>
                <a:latin typeface="+mn-lt"/>
                <a:ea typeface="Calibri" panose="020F0502020204030204" pitchFamily="34" charset="0"/>
                <a:cs typeface="Times New Roman" panose="02020603050405020304" pitchFamily="18" charset="0"/>
              </a:rPr>
              <a:t>reported on </a:t>
            </a:r>
            <a:r>
              <a:rPr lang="en-US" b="1" dirty="0">
                <a:effectLst/>
                <a:latin typeface="+mn-lt"/>
                <a:ea typeface="Calibri" panose="020F0502020204030204" pitchFamily="34" charset="0"/>
                <a:cs typeface="Times New Roman" panose="02020603050405020304" pitchFamily="18" charset="0"/>
              </a:rPr>
              <a:t>prediction of recurrence</a:t>
            </a:r>
          </a:p>
        </p:txBody>
      </p:sp>
      <p:sp>
        <p:nvSpPr>
          <p:cNvPr id="2065" name="References" descr="Field for references"/>
          <p:cNvSpPr txBox="1">
            <a:spLocks noChangeArrowheads="1"/>
          </p:cNvSpPr>
          <p:nvPr/>
        </p:nvSpPr>
        <p:spPr bwMode="auto">
          <a:xfrm>
            <a:off x="14290767" y="27512052"/>
            <a:ext cx="1577993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nb-NO" altLang="nb-NO" sz="3600" b="1" dirty="0">
                <a:solidFill>
                  <a:schemeClr val="tx1">
                    <a:lumMod val="85000"/>
                    <a:lumOff val="15000"/>
                  </a:schemeClr>
                </a:solidFill>
                <a:latin typeface="+mn-lt"/>
              </a:rPr>
              <a:t>REFERENCES</a:t>
            </a:r>
          </a:p>
          <a:p>
            <a:pPr eaLnBrk="1" hangingPunct="1"/>
            <a:r>
              <a:rPr lang="nb-NO" altLang="nb-NO" sz="2400" dirty="0">
                <a:solidFill>
                  <a:schemeClr val="tx1">
                    <a:lumMod val="85000"/>
                    <a:lumOff val="15000"/>
                  </a:schemeClr>
                </a:solidFill>
                <a:latin typeface="+mn-lt"/>
              </a:rPr>
              <a:t>1: </a:t>
            </a:r>
            <a:r>
              <a:rPr lang="nb-NO" sz="2400" dirty="0">
                <a:effectLst/>
                <a:latin typeface="+mn-lt"/>
                <a:ea typeface="Calibri" panose="020F0502020204030204" pitchFamily="34" charset="0"/>
              </a:rPr>
              <a:t>Manganaro L, Nicolino GM, Dolciami M, Martorana F, Stathis A, Colombo I, et al. Radiomics in cervical and endometrial cancer. Br J Radiol. 2021;94(1125):20201314</a:t>
            </a:r>
            <a:r>
              <a:rPr lang="en-NO" sz="2400" dirty="0">
                <a:effectLst/>
                <a:latin typeface="+mn-lt"/>
              </a:rPr>
              <a:t> </a:t>
            </a:r>
          </a:p>
          <a:p>
            <a:pPr eaLnBrk="1" hangingPunct="1"/>
            <a:r>
              <a:rPr lang="en-NO" sz="2400" dirty="0">
                <a:latin typeface="+mn-lt"/>
                <a:ea typeface="Calibri" panose="020F0502020204030204" pitchFamily="34" charset="0"/>
              </a:rPr>
              <a:t>2: </a:t>
            </a:r>
            <a:r>
              <a:rPr lang="nb-NO" sz="2400" dirty="0">
                <a:effectLst/>
                <a:latin typeface="+mn-lt"/>
                <a:ea typeface="Calibri" panose="020F0502020204030204" pitchFamily="34" charset="0"/>
              </a:rPr>
              <a:t>van Timmeren JE, Cester D, Tanadini-Lang S, Alkadhi H, Baessler B. Radiomics in medical imaging—“how-to” guide and critical reflection. Insights into Imaging. 2020;11(1):91</a:t>
            </a:r>
            <a:r>
              <a:rPr lang="en-NO" sz="2400" dirty="0">
                <a:effectLst/>
                <a:latin typeface="+mn-lt"/>
              </a:rPr>
              <a:t> </a:t>
            </a:r>
            <a:endParaRPr lang="nb-NO" altLang="nb-NO" sz="2400" dirty="0">
              <a:solidFill>
                <a:schemeClr val="tx1">
                  <a:lumMod val="85000"/>
                  <a:lumOff val="15000"/>
                </a:schemeClr>
              </a:solidFill>
              <a:latin typeface="+mn-lt"/>
            </a:endParaRPr>
          </a:p>
        </p:txBody>
      </p:sp>
      <p:grpSp>
        <p:nvGrpSpPr>
          <p:cNvPr id="2076" name="Group 2075">
            <a:extLst>
              <a:ext uri="{FF2B5EF4-FFF2-40B4-BE49-F238E27FC236}">
                <a16:creationId xmlns:a16="http://schemas.microsoft.com/office/drawing/2014/main" id="{597A225F-0E22-C995-A826-D94F83BE333B}"/>
              </a:ext>
            </a:extLst>
          </p:cNvPr>
          <p:cNvGrpSpPr/>
          <p:nvPr/>
        </p:nvGrpSpPr>
        <p:grpSpPr>
          <a:xfrm>
            <a:off x="752311" y="18696093"/>
            <a:ext cx="3719095" cy="5889251"/>
            <a:chOff x="943431" y="15123892"/>
            <a:chExt cx="3719095" cy="5889251"/>
          </a:xfrm>
        </p:grpSpPr>
        <p:sp>
          <p:nvSpPr>
            <p:cNvPr id="3" name="Text Box 121">
              <a:extLst>
                <a:ext uri="{FF2B5EF4-FFF2-40B4-BE49-F238E27FC236}">
                  <a16:creationId xmlns:a16="http://schemas.microsoft.com/office/drawing/2014/main" id="{E3EF57A4-296C-E1D5-8BF6-1D9048C11B36}"/>
                </a:ext>
              </a:extLst>
            </p:cNvPr>
            <p:cNvSpPr txBox="1"/>
            <p:nvPr/>
          </p:nvSpPr>
          <p:spPr>
            <a:xfrm>
              <a:off x="943431" y="15123892"/>
              <a:ext cx="3719095" cy="5889251"/>
            </a:xfrm>
            <a:prstGeom prst="rect">
              <a:avLst/>
            </a:prstGeom>
            <a:noFill/>
            <a:ln w="6350">
              <a:solidFill>
                <a:schemeClr val="accent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US" sz="500"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endParaRPr lang="en-US" sz="1800" b="1" dirty="0">
                <a:solidFill>
                  <a:schemeClr val="accent1"/>
                </a:solidFill>
                <a:effectLst/>
                <a:latin typeface="+mj-lt"/>
                <a:ea typeface="Calibri" panose="020F0502020204030204" pitchFamily="34" charset="0"/>
                <a:cs typeface="Times New Roman" panose="02020603050405020304" pitchFamily="18" charset="0"/>
              </a:endParaRPr>
            </a:p>
            <a:p>
              <a:pPr algn="ctr"/>
              <a:r>
                <a:rPr lang="en-US" b="1" dirty="0">
                  <a:solidFill>
                    <a:schemeClr val="accent1"/>
                  </a:solidFill>
                  <a:effectLst/>
                  <a:latin typeface="+mj-lt"/>
                  <a:ea typeface="Calibri" panose="020F0502020204030204" pitchFamily="34" charset="0"/>
                  <a:cs typeface="Times New Roman" panose="02020603050405020304" pitchFamily="18" charset="0"/>
                </a:rPr>
                <a:t>IMAGE ACQUISITION</a:t>
              </a:r>
              <a:endParaRPr lang="en-NO" b="1" dirty="0">
                <a:solidFill>
                  <a:schemeClr val="accent1"/>
                </a:solidFill>
                <a:effectLst/>
                <a:latin typeface="+mj-lt"/>
                <a:ea typeface="Calibri" panose="020F0502020204030204" pitchFamily="34" charset="0"/>
                <a:cs typeface="Times New Roman" panose="02020603050405020304" pitchFamily="18" charset="0"/>
              </a:endParaRPr>
            </a:p>
          </p:txBody>
        </p:sp>
        <p:grpSp>
          <p:nvGrpSpPr>
            <p:cNvPr id="2075" name="Group 2074">
              <a:extLst>
                <a:ext uri="{FF2B5EF4-FFF2-40B4-BE49-F238E27FC236}">
                  <a16:creationId xmlns:a16="http://schemas.microsoft.com/office/drawing/2014/main" id="{C91B7D03-8A35-DADD-8585-3D2FC0E65376}"/>
                </a:ext>
              </a:extLst>
            </p:cNvPr>
            <p:cNvGrpSpPr/>
            <p:nvPr/>
          </p:nvGrpSpPr>
          <p:grpSpPr>
            <a:xfrm>
              <a:off x="1148759" y="16907799"/>
              <a:ext cx="3302754" cy="3263364"/>
              <a:chOff x="1148759" y="16907799"/>
              <a:chExt cx="3302754" cy="3263364"/>
            </a:xfrm>
          </p:grpSpPr>
          <p:pic>
            <p:nvPicPr>
              <p:cNvPr id="4" name="Bilde 25" descr="A picture containing weapon, brass knucks&#10;&#10;Description automatically generated">
                <a:extLst>
                  <a:ext uri="{FF2B5EF4-FFF2-40B4-BE49-F238E27FC236}">
                    <a16:creationId xmlns:a16="http://schemas.microsoft.com/office/drawing/2014/main" id="{E80E351A-0223-A5AA-66F8-4840AB70C3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8759" y="16907799"/>
                <a:ext cx="1835755" cy="1773360"/>
              </a:xfrm>
              <a:prstGeom prst="rect">
                <a:avLst/>
              </a:prstGeom>
              <a:ln w="19050">
                <a:solidFill>
                  <a:schemeClr val="accent1"/>
                </a:solidFill>
              </a:ln>
            </p:spPr>
          </p:pic>
          <p:pic>
            <p:nvPicPr>
              <p:cNvPr id="5" name="Picture 4" descr="A picture containing weapon, brass knucks&#10;&#10;Description automatically generated">
                <a:extLst>
                  <a:ext uri="{FF2B5EF4-FFF2-40B4-BE49-F238E27FC236}">
                    <a16:creationId xmlns:a16="http://schemas.microsoft.com/office/drawing/2014/main" id="{EEE908BA-3A93-723B-4F31-CE2700F1FEE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51473" y="17210456"/>
                <a:ext cx="1835755" cy="1773360"/>
              </a:xfrm>
              <a:prstGeom prst="rect">
                <a:avLst/>
              </a:prstGeom>
              <a:ln w="19050">
                <a:solidFill>
                  <a:schemeClr val="accent1"/>
                </a:solidFill>
              </a:ln>
            </p:spPr>
          </p:pic>
          <p:pic>
            <p:nvPicPr>
              <p:cNvPr id="6" name="Picture 5" descr="A picture containing weapon, brass knucks&#10;&#10;Description automatically generated">
                <a:extLst>
                  <a:ext uri="{FF2B5EF4-FFF2-40B4-BE49-F238E27FC236}">
                    <a16:creationId xmlns:a16="http://schemas.microsoft.com/office/drawing/2014/main" id="{21C7FA29-FD13-DDCA-527A-4A18D4F491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4187" y="17489831"/>
                <a:ext cx="1835755" cy="1773360"/>
              </a:xfrm>
              <a:prstGeom prst="rect">
                <a:avLst/>
              </a:prstGeom>
              <a:ln w="19050">
                <a:solidFill>
                  <a:schemeClr val="accent1"/>
                </a:solidFill>
              </a:ln>
            </p:spPr>
          </p:pic>
          <p:pic>
            <p:nvPicPr>
              <p:cNvPr id="7" name="Picture 6" descr="A picture containing weapon, brass knucks&#10;&#10;Description automatically generated">
                <a:extLst>
                  <a:ext uri="{FF2B5EF4-FFF2-40B4-BE49-F238E27FC236}">
                    <a16:creationId xmlns:a16="http://schemas.microsoft.com/office/drawing/2014/main" id="{B394F808-3BF3-DE79-C066-52AB5DAB6C8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33616" y="17815771"/>
                <a:ext cx="1835755" cy="1773360"/>
              </a:xfrm>
              <a:prstGeom prst="rect">
                <a:avLst/>
              </a:prstGeom>
              <a:ln w="19050">
                <a:solidFill>
                  <a:schemeClr val="accent1"/>
                </a:solidFill>
              </a:ln>
            </p:spPr>
          </p:pic>
          <p:pic>
            <p:nvPicPr>
              <p:cNvPr id="8" name="Picture 7" descr="A picture containing weapon, brass knucks&#10;&#10;Description automatically generated">
                <a:extLst>
                  <a:ext uri="{FF2B5EF4-FFF2-40B4-BE49-F238E27FC236}">
                    <a16:creationId xmlns:a16="http://schemas.microsoft.com/office/drawing/2014/main" id="{89FFAE90-05B6-9966-4B72-BB02619A65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36331" y="18095146"/>
                <a:ext cx="1835755" cy="1773360"/>
              </a:xfrm>
              <a:prstGeom prst="rect">
                <a:avLst/>
              </a:prstGeom>
              <a:ln w="19050">
                <a:solidFill>
                  <a:schemeClr val="accent1"/>
                </a:solidFill>
              </a:ln>
            </p:spPr>
          </p:pic>
          <p:pic>
            <p:nvPicPr>
              <p:cNvPr id="9" name="Picture 8" descr="A picture containing weapon, brass knucks&#10;&#10;Description automatically generated">
                <a:extLst>
                  <a:ext uri="{FF2B5EF4-FFF2-40B4-BE49-F238E27FC236}">
                    <a16:creationId xmlns:a16="http://schemas.microsoft.com/office/drawing/2014/main" id="{55C75687-D92D-BF60-37A7-A460F6D3D042}"/>
                  </a:ext>
                </a:extLst>
              </p:cNvPr>
              <p:cNvPicPr>
                <a:picLocks noChangeAspect="1"/>
              </p:cNvPicPr>
              <p:nvPr/>
            </p:nvPicPr>
            <p:blipFill>
              <a:blip r:embed="rId5">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Lst>
              </a:blip>
              <a:stretch>
                <a:fillRect/>
              </a:stretch>
            </p:blipFill>
            <p:spPr>
              <a:xfrm>
                <a:off x="2615758" y="18397803"/>
                <a:ext cx="1835755" cy="1773360"/>
              </a:xfrm>
              <a:prstGeom prst="rect">
                <a:avLst/>
              </a:prstGeom>
              <a:ln w="19050">
                <a:solidFill>
                  <a:schemeClr val="accent1"/>
                </a:solidFill>
              </a:ln>
            </p:spPr>
          </p:pic>
        </p:grpSp>
      </p:grpSp>
      <p:grpSp>
        <p:nvGrpSpPr>
          <p:cNvPr id="10" name="Group 9">
            <a:extLst>
              <a:ext uri="{FF2B5EF4-FFF2-40B4-BE49-F238E27FC236}">
                <a16:creationId xmlns:a16="http://schemas.microsoft.com/office/drawing/2014/main" id="{AA842CB1-B799-9F3B-E82B-6929ED62F147}"/>
              </a:ext>
            </a:extLst>
          </p:cNvPr>
          <p:cNvGrpSpPr/>
          <p:nvPr/>
        </p:nvGrpSpPr>
        <p:grpSpPr>
          <a:xfrm>
            <a:off x="4514600" y="18696093"/>
            <a:ext cx="3469550" cy="5889251"/>
            <a:chOff x="0" y="0"/>
            <a:chExt cx="1348958" cy="2290165"/>
          </a:xfrm>
        </p:grpSpPr>
        <p:sp>
          <p:nvSpPr>
            <p:cNvPr id="48" name="Text Box 129">
              <a:extLst>
                <a:ext uri="{FF2B5EF4-FFF2-40B4-BE49-F238E27FC236}">
                  <a16:creationId xmlns:a16="http://schemas.microsoft.com/office/drawing/2014/main" id="{CEA294D7-1324-8A80-D0AF-169152B9D6D6}"/>
                </a:ext>
              </a:extLst>
            </p:cNvPr>
            <p:cNvSpPr txBox="1"/>
            <p:nvPr/>
          </p:nvSpPr>
          <p:spPr>
            <a:xfrm>
              <a:off x="0" y="0"/>
              <a:ext cx="1348958" cy="2290165"/>
            </a:xfrm>
            <a:prstGeom prst="rect">
              <a:avLst/>
            </a:prstGeom>
            <a:noFill/>
            <a:ln w="6350">
              <a:solidFill>
                <a:schemeClr val="accent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US" sz="5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NO"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endParaRPr lang="en-US" sz="1800" b="1" dirty="0">
                <a:solidFill>
                  <a:schemeClr val="accent1"/>
                </a:solidFill>
                <a:latin typeface="+mj-lt"/>
                <a:ea typeface="Calibri" panose="020F0502020204030204" pitchFamily="34" charset="0"/>
                <a:cs typeface="Times New Roman" panose="02020603050405020304" pitchFamily="18" charset="0"/>
              </a:endParaRPr>
            </a:p>
            <a:p>
              <a:pPr algn="ctr"/>
              <a:r>
                <a:rPr lang="en-US" b="1" dirty="0">
                  <a:solidFill>
                    <a:schemeClr val="accent1"/>
                  </a:solidFill>
                  <a:latin typeface="+mj-lt"/>
                  <a:ea typeface="Calibri" panose="020F0502020204030204" pitchFamily="34" charset="0"/>
                  <a:cs typeface="Times New Roman" panose="02020603050405020304" pitchFamily="18" charset="0"/>
                </a:rPr>
                <a:t>TUMOR SEGMENTATION</a:t>
              </a:r>
              <a:endParaRPr lang="en-NO" b="1" dirty="0">
                <a:solidFill>
                  <a:schemeClr val="accent1"/>
                </a:solidFill>
                <a:effectLst/>
                <a:latin typeface="+mj-lt"/>
                <a:ea typeface="Calibri" panose="020F0502020204030204" pitchFamily="34" charset="0"/>
                <a:cs typeface="Times New Roman" panose="02020603050405020304" pitchFamily="18" charset="0"/>
              </a:endParaRPr>
            </a:p>
          </p:txBody>
        </p:sp>
        <p:pic>
          <p:nvPicPr>
            <p:cNvPr id="49" name="Bilde 25" descr="A picture containing weapon, brass knucks&#10;&#10;Description automatically generated">
              <a:extLst>
                <a:ext uri="{FF2B5EF4-FFF2-40B4-BE49-F238E27FC236}">
                  <a16:creationId xmlns:a16="http://schemas.microsoft.com/office/drawing/2014/main" id="{92C7D84A-465C-9C6A-ADC4-4E4E0328CC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3690" y="910271"/>
              <a:ext cx="996315" cy="962660"/>
            </a:xfrm>
            <a:prstGeom prst="rect">
              <a:avLst/>
            </a:prstGeom>
            <a:ln w="19050">
              <a:solidFill>
                <a:schemeClr val="accent1"/>
              </a:solidFill>
            </a:ln>
          </p:spPr>
        </p:pic>
      </p:grpSp>
      <p:grpSp>
        <p:nvGrpSpPr>
          <p:cNvPr id="11" name="Group 10">
            <a:extLst>
              <a:ext uri="{FF2B5EF4-FFF2-40B4-BE49-F238E27FC236}">
                <a16:creationId xmlns:a16="http://schemas.microsoft.com/office/drawing/2014/main" id="{F5350A7A-D65C-2480-BB78-CC8C5601472B}"/>
              </a:ext>
            </a:extLst>
          </p:cNvPr>
          <p:cNvGrpSpPr/>
          <p:nvPr/>
        </p:nvGrpSpPr>
        <p:grpSpPr>
          <a:xfrm>
            <a:off x="8027344" y="18696093"/>
            <a:ext cx="4520971" cy="5970038"/>
            <a:chOff x="149853" y="-56888"/>
            <a:chExt cx="1757750" cy="2321581"/>
          </a:xfrm>
        </p:grpSpPr>
        <p:sp>
          <p:nvSpPr>
            <p:cNvPr id="15" name="Text Box 132">
              <a:extLst>
                <a:ext uri="{FF2B5EF4-FFF2-40B4-BE49-F238E27FC236}">
                  <a16:creationId xmlns:a16="http://schemas.microsoft.com/office/drawing/2014/main" id="{18EB43A3-C8FA-99AC-2ED6-7C60C87E289E}"/>
                </a:ext>
              </a:extLst>
            </p:cNvPr>
            <p:cNvSpPr txBox="1"/>
            <p:nvPr/>
          </p:nvSpPr>
          <p:spPr>
            <a:xfrm>
              <a:off x="149853" y="-56888"/>
              <a:ext cx="1757750" cy="2290165"/>
            </a:xfrm>
            <a:prstGeom prst="rect">
              <a:avLst/>
            </a:prstGeom>
            <a:noFill/>
            <a:ln w="6350">
              <a:solidFill>
                <a:schemeClr val="accent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nb-NO" sz="2000" b="1" dirty="0">
                <a:solidFill>
                  <a:schemeClr val="accent1"/>
                </a:solidFill>
                <a:effectLst/>
                <a:latin typeface="+mj-lt"/>
                <a:ea typeface="Calibri" panose="020F0502020204030204" pitchFamily="34" charset="0"/>
                <a:cs typeface="Times New Roman" panose="02020603050405020304" pitchFamily="18" charset="0"/>
              </a:endParaRPr>
            </a:p>
            <a:p>
              <a:pPr algn="ctr"/>
              <a:r>
                <a:rPr lang="nb-NO" b="1" dirty="0">
                  <a:solidFill>
                    <a:schemeClr val="accent1"/>
                  </a:solidFill>
                  <a:effectLst/>
                  <a:latin typeface="+mj-lt"/>
                  <a:ea typeface="Calibri" panose="020F0502020204030204" pitchFamily="34" charset="0"/>
                  <a:cs typeface="Times New Roman" panose="02020603050405020304" pitchFamily="18" charset="0"/>
                </a:rPr>
                <a:t>RADIOMIC FEATURE EXTRACTION</a:t>
              </a:r>
              <a:endParaRPr lang="en-NO" b="1" dirty="0">
                <a:solidFill>
                  <a:schemeClr val="accent1"/>
                </a:solidFill>
                <a:effectLst/>
                <a:latin typeface="+mj-lt"/>
                <a:ea typeface="Calibri" panose="020F0502020204030204" pitchFamily="34" charset="0"/>
                <a:cs typeface="Times New Roman" panose="02020603050405020304" pitchFamily="18" charset="0"/>
              </a:endParaRPr>
            </a:p>
            <a:p>
              <a:pPr algn="ctr"/>
              <a:r>
                <a:rPr lang="en-US" sz="1200" dirty="0">
                  <a:solidFill>
                    <a:srgbClr val="2F5496"/>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NO"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1200" dirty="0">
                  <a:solidFill>
                    <a:srgbClr val="2F5496"/>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NO"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1200" dirty="0">
                  <a:solidFill>
                    <a:srgbClr val="2F5496"/>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NO"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1200" dirty="0">
                  <a:solidFill>
                    <a:srgbClr val="2F5496"/>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NO" sz="12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1200" dirty="0">
                  <a:solidFill>
                    <a:srgbClr val="2F5496"/>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NO" sz="1200" dirty="0">
                <a:effectLst/>
                <a:latin typeface="Times New Roman" panose="02020603050405020304" pitchFamily="18" charset="0"/>
                <a:ea typeface="Calibri" panose="020F0502020204030204" pitchFamily="34" charset="0"/>
                <a:cs typeface="Times New Roman" panose="02020603050405020304" pitchFamily="18" charset="0"/>
              </a:endParaRPr>
            </a:p>
          </p:txBody>
        </p:sp>
        <p:grpSp>
          <p:nvGrpSpPr>
            <p:cNvPr id="16" name="Group 15">
              <a:extLst>
                <a:ext uri="{FF2B5EF4-FFF2-40B4-BE49-F238E27FC236}">
                  <a16:creationId xmlns:a16="http://schemas.microsoft.com/office/drawing/2014/main" id="{AC545F70-647A-F7A5-0385-4965EEBB4196}"/>
                </a:ext>
              </a:extLst>
            </p:cNvPr>
            <p:cNvGrpSpPr/>
            <p:nvPr/>
          </p:nvGrpSpPr>
          <p:grpSpPr>
            <a:xfrm>
              <a:off x="244868" y="1425226"/>
              <a:ext cx="579120" cy="579120"/>
              <a:chOff x="-26066" y="227193"/>
              <a:chExt cx="579120" cy="579120"/>
            </a:xfrm>
          </p:grpSpPr>
          <p:sp>
            <p:nvSpPr>
              <p:cNvPr id="32" name="Rectangle 31">
                <a:extLst>
                  <a:ext uri="{FF2B5EF4-FFF2-40B4-BE49-F238E27FC236}">
                    <a16:creationId xmlns:a16="http://schemas.microsoft.com/office/drawing/2014/main" id="{FA066A71-AA44-E81F-4321-3790C86A1921}"/>
                  </a:ext>
                </a:extLst>
              </p:cNvPr>
              <p:cNvSpPr/>
              <p:nvPr/>
            </p:nvSpPr>
            <p:spPr>
              <a:xfrm>
                <a:off x="-26066" y="227193"/>
                <a:ext cx="144780" cy="14478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3" name="Rectangle 32">
                <a:extLst>
                  <a:ext uri="{FF2B5EF4-FFF2-40B4-BE49-F238E27FC236}">
                    <a16:creationId xmlns:a16="http://schemas.microsoft.com/office/drawing/2014/main" id="{B75951E9-B0EB-8B49-8100-964C8FEC6B49}"/>
                  </a:ext>
                </a:extLst>
              </p:cNvPr>
              <p:cNvSpPr/>
              <p:nvPr/>
            </p:nvSpPr>
            <p:spPr>
              <a:xfrm>
                <a:off x="118713" y="227193"/>
                <a:ext cx="144780" cy="14478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4" name="Rectangle 33">
                <a:extLst>
                  <a:ext uri="{FF2B5EF4-FFF2-40B4-BE49-F238E27FC236}">
                    <a16:creationId xmlns:a16="http://schemas.microsoft.com/office/drawing/2014/main" id="{0D00A88C-DD9B-A9D9-D2BC-48EFA767DC79}"/>
                  </a:ext>
                </a:extLst>
              </p:cNvPr>
              <p:cNvSpPr/>
              <p:nvPr/>
            </p:nvSpPr>
            <p:spPr>
              <a:xfrm>
                <a:off x="263494" y="227193"/>
                <a:ext cx="144780" cy="1447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5" name="Rectangle 34">
                <a:extLst>
                  <a:ext uri="{FF2B5EF4-FFF2-40B4-BE49-F238E27FC236}">
                    <a16:creationId xmlns:a16="http://schemas.microsoft.com/office/drawing/2014/main" id="{28404E0E-0CF7-1832-E274-973685B0B607}"/>
                  </a:ext>
                </a:extLst>
              </p:cNvPr>
              <p:cNvSpPr/>
              <p:nvPr/>
            </p:nvSpPr>
            <p:spPr>
              <a:xfrm>
                <a:off x="408274" y="227193"/>
                <a:ext cx="144780" cy="14478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6" name="Rectangle 35">
                <a:extLst>
                  <a:ext uri="{FF2B5EF4-FFF2-40B4-BE49-F238E27FC236}">
                    <a16:creationId xmlns:a16="http://schemas.microsoft.com/office/drawing/2014/main" id="{EBA49DE5-50C2-FCE4-9D4D-B0147BD29BB5}"/>
                  </a:ext>
                </a:extLst>
              </p:cNvPr>
              <p:cNvSpPr/>
              <p:nvPr/>
            </p:nvSpPr>
            <p:spPr>
              <a:xfrm>
                <a:off x="-26066" y="371973"/>
                <a:ext cx="144780" cy="14478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7" name="Rectangle 36">
                <a:extLst>
                  <a:ext uri="{FF2B5EF4-FFF2-40B4-BE49-F238E27FC236}">
                    <a16:creationId xmlns:a16="http://schemas.microsoft.com/office/drawing/2014/main" id="{B3E3F9AE-706D-0C90-3723-DE9AEF357326}"/>
                  </a:ext>
                </a:extLst>
              </p:cNvPr>
              <p:cNvSpPr/>
              <p:nvPr/>
            </p:nvSpPr>
            <p:spPr>
              <a:xfrm>
                <a:off x="118713" y="371973"/>
                <a:ext cx="144780" cy="14478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8" name="Rectangle 37">
                <a:extLst>
                  <a:ext uri="{FF2B5EF4-FFF2-40B4-BE49-F238E27FC236}">
                    <a16:creationId xmlns:a16="http://schemas.microsoft.com/office/drawing/2014/main" id="{4D3A5BCA-0C32-080E-9516-A766EED35E8C}"/>
                  </a:ext>
                </a:extLst>
              </p:cNvPr>
              <p:cNvSpPr/>
              <p:nvPr/>
            </p:nvSpPr>
            <p:spPr>
              <a:xfrm>
                <a:off x="263494" y="371973"/>
                <a:ext cx="144780" cy="14478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9" name="Rectangle 38">
                <a:extLst>
                  <a:ext uri="{FF2B5EF4-FFF2-40B4-BE49-F238E27FC236}">
                    <a16:creationId xmlns:a16="http://schemas.microsoft.com/office/drawing/2014/main" id="{6303CB9B-37A8-E33C-B965-D6E216F6E83B}"/>
                  </a:ext>
                </a:extLst>
              </p:cNvPr>
              <p:cNvSpPr/>
              <p:nvPr/>
            </p:nvSpPr>
            <p:spPr>
              <a:xfrm>
                <a:off x="408274" y="371973"/>
                <a:ext cx="144780" cy="1447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0" name="Rectangle 39">
                <a:extLst>
                  <a:ext uri="{FF2B5EF4-FFF2-40B4-BE49-F238E27FC236}">
                    <a16:creationId xmlns:a16="http://schemas.microsoft.com/office/drawing/2014/main" id="{A91CB011-BDDF-A266-263A-04F284FC75E4}"/>
                  </a:ext>
                </a:extLst>
              </p:cNvPr>
              <p:cNvSpPr/>
              <p:nvPr/>
            </p:nvSpPr>
            <p:spPr>
              <a:xfrm>
                <a:off x="-26066" y="516753"/>
                <a:ext cx="144780" cy="14478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1" name="Rectangle 40">
                <a:extLst>
                  <a:ext uri="{FF2B5EF4-FFF2-40B4-BE49-F238E27FC236}">
                    <a16:creationId xmlns:a16="http://schemas.microsoft.com/office/drawing/2014/main" id="{71DFA89F-70C7-8F14-AC63-FCB9B1F58A1E}"/>
                  </a:ext>
                </a:extLst>
              </p:cNvPr>
              <p:cNvSpPr/>
              <p:nvPr/>
            </p:nvSpPr>
            <p:spPr>
              <a:xfrm>
                <a:off x="118713" y="516752"/>
                <a:ext cx="144780" cy="14478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2" name="Rectangle 41">
                <a:extLst>
                  <a:ext uri="{FF2B5EF4-FFF2-40B4-BE49-F238E27FC236}">
                    <a16:creationId xmlns:a16="http://schemas.microsoft.com/office/drawing/2014/main" id="{FA5E33E3-8763-3EDF-529F-446CDA28D7E2}"/>
                  </a:ext>
                </a:extLst>
              </p:cNvPr>
              <p:cNvSpPr/>
              <p:nvPr/>
            </p:nvSpPr>
            <p:spPr>
              <a:xfrm>
                <a:off x="263494" y="516752"/>
                <a:ext cx="144780" cy="14478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3" name="Rectangle 42">
                <a:extLst>
                  <a:ext uri="{FF2B5EF4-FFF2-40B4-BE49-F238E27FC236}">
                    <a16:creationId xmlns:a16="http://schemas.microsoft.com/office/drawing/2014/main" id="{FFCBD79B-32BC-3899-D3D6-0A63F4AC456B}"/>
                  </a:ext>
                </a:extLst>
              </p:cNvPr>
              <p:cNvSpPr/>
              <p:nvPr/>
            </p:nvSpPr>
            <p:spPr>
              <a:xfrm>
                <a:off x="408274" y="516752"/>
                <a:ext cx="144780" cy="14478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4" name="Rectangle 43">
                <a:extLst>
                  <a:ext uri="{FF2B5EF4-FFF2-40B4-BE49-F238E27FC236}">
                    <a16:creationId xmlns:a16="http://schemas.microsoft.com/office/drawing/2014/main" id="{414F5280-644D-2F79-A2BD-87B570012BCB}"/>
                  </a:ext>
                </a:extLst>
              </p:cNvPr>
              <p:cNvSpPr/>
              <p:nvPr/>
            </p:nvSpPr>
            <p:spPr>
              <a:xfrm>
                <a:off x="-26066" y="661533"/>
                <a:ext cx="144780" cy="14478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5" name="Rectangle 44">
                <a:extLst>
                  <a:ext uri="{FF2B5EF4-FFF2-40B4-BE49-F238E27FC236}">
                    <a16:creationId xmlns:a16="http://schemas.microsoft.com/office/drawing/2014/main" id="{B48CE6CB-1A1B-D831-7FEE-E5F8BE5F4228}"/>
                  </a:ext>
                </a:extLst>
              </p:cNvPr>
              <p:cNvSpPr/>
              <p:nvPr/>
            </p:nvSpPr>
            <p:spPr>
              <a:xfrm>
                <a:off x="118713" y="661533"/>
                <a:ext cx="144780" cy="14478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6" name="Rectangle 45">
                <a:extLst>
                  <a:ext uri="{FF2B5EF4-FFF2-40B4-BE49-F238E27FC236}">
                    <a16:creationId xmlns:a16="http://schemas.microsoft.com/office/drawing/2014/main" id="{62FC4931-8576-5F75-EF46-942DEFC708E1}"/>
                  </a:ext>
                </a:extLst>
              </p:cNvPr>
              <p:cNvSpPr/>
              <p:nvPr/>
            </p:nvSpPr>
            <p:spPr>
              <a:xfrm>
                <a:off x="263494" y="661533"/>
                <a:ext cx="144780" cy="1447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7" name="Rectangle 46">
                <a:extLst>
                  <a:ext uri="{FF2B5EF4-FFF2-40B4-BE49-F238E27FC236}">
                    <a16:creationId xmlns:a16="http://schemas.microsoft.com/office/drawing/2014/main" id="{DD630D1B-4FD5-A70B-5108-D4E7B0D88C74}"/>
                  </a:ext>
                </a:extLst>
              </p:cNvPr>
              <p:cNvSpPr/>
              <p:nvPr/>
            </p:nvSpPr>
            <p:spPr>
              <a:xfrm>
                <a:off x="408274" y="661533"/>
                <a:ext cx="144780" cy="14478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pic>
          <p:nvPicPr>
            <p:cNvPr id="17" name="Bilde 161" descr="A picture containing dark&#10;&#10;Description automatically generated">
              <a:extLst>
                <a:ext uri="{FF2B5EF4-FFF2-40B4-BE49-F238E27FC236}">
                  <a16:creationId xmlns:a16="http://schemas.microsoft.com/office/drawing/2014/main" id="{6ECEC7E4-8A6C-33AC-6138-60596A0D8B83}"/>
                </a:ext>
              </a:extLst>
            </p:cNvPr>
            <p:cNvPicPr>
              <a:picLocks noChangeAspect="1"/>
            </p:cNvPicPr>
            <p:nvPr/>
          </p:nvPicPr>
          <p:blipFill rotWithShape="1">
            <a:blip r:embed="rId7" cstate="print">
              <a:extLst>
                <a:ext uri="{BEBA8EAE-BF5A-486C-A8C5-ECC9F3942E4B}">
                  <a14:imgProps xmlns:a14="http://schemas.microsoft.com/office/drawing/2010/main">
                    <a14:imgLayer r:embed="rId8">
                      <a14:imgEffect>
                        <a14:saturation sat="0"/>
                      </a14:imgEffect>
                    </a14:imgLayer>
                  </a14:imgProps>
                </a:ext>
                <a:ext uri="{28A0092B-C50C-407E-A947-70E740481C1C}">
                  <a14:useLocalDpi xmlns:a14="http://schemas.microsoft.com/office/drawing/2010/main" val="0"/>
                </a:ext>
              </a:extLst>
            </a:blip>
            <a:srcRect l="29757" t="30117" r="26578" b="34118"/>
            <a:stretch/>
          </p:blipFill>
          <p:spPr>
            <a:xfrm>
              <a:off x="1107784" y="554721"/>
              <a:ext cx="657225" cy="461010"/>
            </a:xfrm>
            <a:prstGeom prst="rect">
              <a:avLst/>
            </a:prstGeom>
            <a:ln w="6350">
              <a:solidFill>
                <a:schemeClr val="bg1"/>
              </a:solidFill>
            </a:ln>
          </p:spPr>
        </p:pic>
        <p:sp>
          <p:nvSpPr>
            <p:cNvPr id="18" name="Text Box 151">
              <a:extLst>
                <a:ext uri="{FF2B5EF4-FFF2-40B4-BE49-F238E27FC236}">
                  <a16:creationId xmlns:a16="http://schemas.microsoft.com/office/drawing/2014/main" id="{19EDF40F-B05B-BE53-B297-339B667B7785}"/>
                </a:ext>
              </a:extLst>
            </p:cNvPr>
            <p:cNvSpPr txBox="1"/>
            <p:nvPr/>
          </p:nvSpPr>
          <p:spPr>
            <a:xfrm>
              <a:off x="1044284" y="1016153"/>
              <a:ext cx="821055" cy="31750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US" sz="2400" dirty="0">
                  <a:solidFill>
                    <a:schemeClr val="accent1"/>
                  </a:solidFill>
                  <a:effectLst/>
                  <a:latin typeface="+mn-lt"/>
                  <a:ea typeface="Calibri" panose="020F0502020204030204" pitchFamily="34" charset="0"/>
                  <a:cs typeface="Times New Roman" panose="02020603050405020304" pitchFamily="18" charset="0"/>
                </a:rPr>
                <a:t>Shape-based features</a:t>
              </a:r>
              <a:endParaRPr lang="en-NO" sz="2400" dirty="0">
                <a:solidFill>
                  <a:schemeClr val="accent1"/>
                </a:solidFill>
                <a:effectLst/>
                <a:latin typeface="+mn-lt"/>
                <a:ea typeface="Calibri" panose="020F0502020204030204" pitchFamily="34" charset="0"/>
                <a:cs typeface="Times New Roman" panose="02020603050405020304" pitchFamily="18" charset="0"/>
              </a:endParaRPr>
            </a:p>
            <a:p>
              <a:pPr algn="ctr"/>
              <a:r>
                <a:rPr lang="en-US" sz="800" dirty="0">
                  <a:solidFill>
                    <a:srgbClr val="2F5496"/>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NO"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800" dirty="0">
                  <a:solidFill>
                    <a:srgbClr val="2F5496"/>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NO"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800" dirty="0">
                  <a:solidFill>
                    <a:srgbClr val="2F5496"/>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NO"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800" dirty="0">
                  <a:solidFill>
                    <a:srgbClr val="2F5496"/>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NO" sz="12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800" dirty="0">
                  <a:solidFill>
                    <a:srgbClr val="2F5496"/>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NO" sz="1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9" name="Text Box 152">
              <a:extLst>
                <a:ext uri="{FF2B5EF4-FFF2-40B4-BE49-F238E27FC236}">
                  <a16:creationId xmlns:a16="http://schemas.microsoft.com/office/drawing/2014/main" id="{1BD44A7E-0117-5B98-8DDB-D7DBF08FD79F}"/>
                </a:ext>
              </a:extLst>
            </p:cNvPr>
            <p:cNvSpPr txBox="1"/>
            <p:nvPr/>
          </p:nvSpPr>
          <p:spPr>
            <a:xfrm>
              <a:off x="149853" y="2048793"/>
              <a:ext cx="1570567" cy="21590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US" sz="2400" dirty="0">
                  <a:solidFill>
                    <a:schemeClr val="accent1"/>
                  </a:solidFill>
                  <a:effectLst/>
                  <a:latin typeface="+mn-lt"/>
                  <a:ea typeface="Calibri" panose="020F0502020204030204" pitchFamily="34" charset="0"/>
                  <a:cs typeface="Times New Roman" panose="02020603050405020304" pitchFamily="18" charset="0"/>
                </a:rPr>
                <a:t>Texture features</a:t>
              </a:r>
              <a:endParaRPr lang="en-NO" sz="2400" dirty="0">
                <a:solidFill>
                  <a:schemeClr val="accent1"/>
                </a:solidFill>
                <a:effectLst/>
                <a:latin typeface="+mn-lt"/>
                <a:ea typeface="Calibri" panose="020F0502020204030204" pitchFamily="34" charset="0"/>
                <a:cs typeface="Times New Roman" panose="02020603050405020304" pitchFamily="18" charset="0"/>
              </a:endParaRPr>
            </a:p>
            <a:p>
              <a:pPr algn="ctr"/>
              <a:r>
                <a:rPr lang="en-US" sz="800" dirty="0">
                  <a:solidFill>
                    <a:srgbClr val="2F5496"/>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NO"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800" dirty="0">
                  <a:solidFill>
                    <a:srgbClr val="2F5496"/>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NO"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800" dirty="0">
                  <a:solidFill>
                    <a:srgbClr val="2F5496"/>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NO"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800" dirty="0">
                  <a:solidFill>
                    <a:srgbClr val="2F5496"/>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NO" sz="12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800" dirty="0">
                  <a:solidFill>
                    <a:srgbClr val="2F5496"/>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NO" sz="12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20" name="Graphic 153" descr="Normal Distribution outline">
              <a:extLst>
                <a:ext uri="{FF2B5EF4-FFF2-40B4-BE49-F238E27FC236}">
                  <a16:creationId xmlns:a16="http://schemas.microsoft.com/office/drawing/2014/main" id="{AB8E512F-3C24-59BD-24EA-FC02E169C4E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81103" y="444380"/>
              <a:ext cx="706755" cy="706755"/>
            </a:xfrm>
            <a:prstGeom prst="rect">
              <a:avLst/>
            </a:prstGeom>
          </p:spPr>
        </p:pic>
        <p:sp>
          <p:nvSpPr>
            <p:cNvPr id="21" name="Text Box 154">
              <a:extLst>
                <a:ext uri="{FF2B5EF4-FFF2-40B4-BE49-F238E27FC236}">
                  <a16:creationId xmlns:a16="http://schemas.microsoft.com/office/drawing/2014/main" id="{649E94F2-4D02-EC09-CEDC-118AFD704ACA}"/>
                </a:ext>
              </a:extLst>
            </p:cNvPr>
            <p:cNvSpPr txBox="1"/>
            <p:nvPr/>
          </p:nvSpPr>
          <p:spPr>
            <a:xfrm>
              <a:off x="257732" y="1055424"/>
              <a:ext cx="773423" cy="27114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en-US" sz="2400" dirty="0">
                  <a:solidFill>
                    <a:schemeClr val="accent1"/>
                  </a:solidFill>
                  <a:effectLst/>
                  <a:latin typeface="+mn-lt"/>
                  <a:ea typeface="Calibri" panose="020F0502020204030204" pitchFamily="34" charset="0"/>
                  <a:cs typeface="Times New Roman" panose="02020603050405020304" pitchFamily="18" charset="0"/>
                </a:rPr>
                <a:t>Histogram </a:t>
              </a:r>
              <a:br>
                <a:rPr lang="en-US" sz="2400" dirty="0">
                  <a:solidFill>
                    <a:schemeClr val="accent1"/>
                  </a:solidFill>
                  <a:effectLst/>
                  <a:latin typeface="+mn-lt"/>
                  <a:ea typeface="Calibri" panose="020F0502020204030204" pitchFamily="34" charset="0"/>
                  <a:cs typeface="Times New Roman" panose="02020603050405020304" pitchFamily="18" charset="0"/>
                </a:rPr>
              </a:br>
              <a:r>
                <a:rPr lang="en-US" sz="2400" dirty="0">
                  <a:solidFill>
                    <a:schemeClr val="accent1"/>
                  </a:solidFill>
                  <a:effectLst/>
                  <a:latin typeface="+mn-lt"/>
                  <a:ea typeface="Calibri" panose="020F0502020204030204" pitchFamily="34" charset="0"/>
                  <a:cs typeface="Times New Roman" panose="02020603050405020304" pitchFamily="18" charset="0"/>
                </a:rPr>
                <a:t>features</a:t>
              </a:r>
              <a:endParaRPr lang="en-NO" sz="4400" dirty="0">
                <a:solidFill>
                  <a:schemeClr val="accent1"/>
                </a:solidFill>
                <a:effectLst/>
                <a:latin typeface="+mn-lt"/>
                <a:ea typeface="Calibri" panose="020F0502020204030204" pitchFamily="34" charset="0"/>
                <a:cs typeface="Times New Roman" panose="02020603050405020304" pitchFamily="18" charset="0"/>
              </a:endParaRPr>
            </a:p>
          </p:txBody>
        </p:sp>
        <p:grpSp>
          <p:nvGrpSpPr>
            <p:cNvPr id="22" name="Group 21">
              <a:extLst>
                <a:ext uri="{FF2B5EF4-FFF2-40B4-BE49-F238E27FC236}">
                  <a16:creationId xmlns:a16="http://schemas.microsoft.com/office/drawing/2014/main" id="{A79061BC-45CB-1226-21A8-50F95433121C}"/>
                </a:ext>
              </a:extLst>
            </p:cNvPr>
            <p:cNvGrpSpPr/>
            <p:nvPr/>
          </p:nvGrpSpPr>
          <p:grpSpPr>
            <a:xfrm>
              <a:off x="1120512" y="1390012"/>
              <a:ext cx="627807" cy="662115"/>
              <a:chOff x="-14388" y="264028"/>
              <a:chExt cx="922867" cy="972798"/>
            </a:xfrm>
          </p:grpSpPr>
          <p:sp>
            <p:nvSpPr>
              <p:cNvPr id="23" name="Rectangle 22">
                <a:extLst>
                  <a:ext uri="{FF2B5EF4-FFF2-40B4-BE49-F238E27FC236}">
                    <a16:creationId xmlns:a16="http://schemas.microsoft.com/office/drawing/2014/main" id="{923655AE-CD75-9A55-6E4D-58582FD504B3}"/>
                  </a:ext>
                </a:extLst>
              </p:cNvPr>
              <p:cNvSpPr/>
              <p:nvPr/>
            </p:nvSpPr>
            <p:spPr>
              <a:xfrm>
                <a:off x="150712" y="450091"/>
                <a:ext cx="579120" cy="579120"/>
              </a:xfrm>
              <a:prstGeom prst="rect">
                <a:avLst/>
              </a:prstGeom>
              <a:noFill/>
              <a:ln w="9525">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cxnSp>
            <p:nvCxnSpPr>
              <p:cNvPr id="24" name="Straight Connector 23">
                <a:extLst>
                  <a:ext uri="{FF2B5EF4-FFF2-40B4-BE49-F238E27FC236}">
                    <a16:creationId xmlns:a16="http://schemas.microsoft.com/office/drawing/2014/main" id="{32AB4DBF-5109-95CC-9FBE-DEF71DC2E946}"/>
                  </a:ext>
                </a:extLst>
              </p:cNvPr>
              <p:cNvCxnSpPr/>
              <p:nvPr/>
            </p:nvCxnSpPr>
            <p:spPr>
              <a:xfrm>
                <a:off x="150712" y="843791"/>
                <a:ext cx="579120" cy="0"/>
              </a:xfrm>
              <a:prstGeom prst="line">
                <a:avLst/>
              </a:prstGeom>
              <a:ln w="952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5C7E3D5-88A0-B08B-043A-619252660408}"/>
                  </a:ext>
                </a:extLst>
              </p:cNvPr>
              <p:cNvCxnSpPr/>
              <p:nvPr/>
            </p:nvCxnSpPr>
            <p:spPr>
              <a:xfrm>
                <a:off x="150712" y="653291"/>
                <a:ext cx="579120" cy="0"/>
              </a:xfrm>
              <a:prstGeom prst="line">
                <a:avLst/>
              </a:prstGeom>
              <a:ln w="952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6DF6649-3B90-C905-C8C9-92A20C431AF4}"/>
                  </a:ext>
                </a:extLst>
              </p:cNvPr>
              <p:cNvCxnSpPr/>
              <p:nvPr/>
            </p:nvCxnSpPr>
            <p:spPr>
              <a:xfrm>
                <a:off x="341212" y="450091"/>
                <a:ext cx="0" cy="579967"/>
              </a:xfrm>
              <a:prstGeom prst="line">
                <a:avLst/>
              </a:prstGeom>
              <a:ln w="952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C4F52C9-BA00-5644-8D6A-049457B81FB6}"/>
                  </a:ext>
                </a:extLst>
              </p:cNvPr>
              <p:cNvCxnSpPr/>
              <p:nvPr/>
            </p:nvCxnSpPr>
            <p:spPr>
              <a:xfrm>
                <a:off x="544412" y="450091"/>
                <a:ext cx="0" cy="579755"/>
              </a:xfrm>
              <a:prstGeom prst="line">
                <a:avLst/>
              </a:prstGeom>
              <a:ln w="952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C6A3E81B-5E2F-F8A7-8403-9CDFBFCE9DFA}"/>
                  </a:ext>
                </a:extLst>
              </p:cNvPr>
              <p:cNvCxnSpPr/>
              <p:nvPr/>
            </p:nvCxnSpPr>
            <p:spPr>
              <a:xfrm>
                <a:off x="53308" y="344238"/>
                <a:ext cx="815047" cy="822387"/>
              </a:xfrm>
              <a:prstGeom prst="straightConnector1">
                <a:avLst/>
              </a:prstGeom>
              <a:ln w="19050">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84C79997-F114-0056-C359-8FCEE5401679}"/>
                  </a:ext>
                </a:extLst>
              </p:cNvPr>
              <p:cNvCxnSpPr/>
              <p:nvPr/>
            </p:nvCxnSpPr>
            <p:spPr>
              <a:xfrm flipV="1">
                <a:off x="53345" y="344258"/>
                <a:ext cx="786977" cy="795866"/>
              </a:xfrm>
              <a:prstGeom prst="straightConnector1">
                <a:avLst/>
              </a:prstGeom>
              <a:ln w="19050">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08640C8D-C031-7499-16E1-4145DEDF19D2}"/>
                  </a:ext>
                </a:extLst>
              </p:cNvPr>
              <p:cNvCxnSpPr/>
              <p:nvPr/>
            </p:nvCxnSpPr>
            <p:spPr>
              <a:xfrm>
                <a:off x="450775" y="264028"/>
                <a:ext cx="0" cy="972798"/>
              </a:xfrm>
              <a:prstGeom prst="straightConnector1">
                <a:avLst/>
              </a:prstGeom>
              <a:ln w="19050">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D1F3CC19-42D0-2320-4EC1-A25DC71460F1}"/>
                  </a:ext>
                </a:extLst>
              </p:cNvPr>
              <p:cNvCxnSpPr/>
              <p:nvPr/>
            </p:nvCxnSpPr>
            <p:spPr>
              <a:xfrm>
                <a:off x="-14388" y="742191"/>
                <a:ext cx="922867" cy="0"/>
              </a:xfrm>
              <a:prstGeom prst="straightConnector1">
                <a:avLst/>
              </a:prstGeom>
              <a:ln w="19050">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grpSp>
        <p:nvGrpSpPr>
          <p:cNvPr id="12" name="Group 11">
            <a:extLst>
              <a:ext uri="{FF2B5EF4-FFF2-40B4-BE49-F238E27FC236}">
                <a16:creationId xmlns:a16="http://schemas.microsoft.com/office/drawing/2014/main" id="{7F2C20A6-E813-A1AB-2F0C-386057D37652}"/>
              </a:ext>
            </a:extLst>
          </p:cNvPr>
          <p:cNvGrpSpPr/>
          <p:nvPr/>
        </p:nvGrpSpPr>
        <p:grpSpPr>
          <a:xfrm>
            <a:off x="12593898" y="18696092"/>
            <a:ext cx="3085960" cy="5889251"/>
            <a:chOff x="0" y="0"/>
            <a:chExt cx="1199819" cy="2290165"/>
          </a:xfrm>
        </p:grpSpPr>
        <p:sp>
          <p:nvSpPr>
            <p:cNvPr id="13" name="Text Box 166">
              <a:extLst>
                <a:ext uri="{FF2B5EF4-FFF2-40B4-BE49-F238E27FC236}">
                  <a16:creationId xmlns:a16="http://schemas.microsoft.com/office/drawing/2014/main" id="{5B150FE1-9169-A0CD-9B36-F6DE3A6B078D}"/>
                </a:ext>
              </a:extLst>
            </p:cNvPr>
            <p:cNvSpPr txBox="1"/>
            <p:nvPr/>
          </p:nvSpPr>
          <p:spPr>
            <a:xfrm>
              <a:off x="0" y="0"/>
              <a:ext cx="1199819" cy="2290165"/>
            </a:xfrm>
            <a:prstGeom prst="rect">
              <a:avLst/>
            </a:prstGeom>
            <a:noFill/>
            <a:ln w="6350">
              <a:solidFill>
                <a:schemeClr val="accent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US" sz="5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NO"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r>
                <a:rPr lang="en-US" b="1" dirty="0">
                  <a:solidFill>
                    <a:schemeClr val="accent1"/>
                  </a:solidFill>
                  <a:effectLst/>
                  <a:latin typeface="+mj-lt"/>
                  <a:ea typeface="Calibri" panose="020F0502020204030204" pitchFamily="34" charset="0"/>
                  <a:cs typeface="Times New Roman" panose="02020603050405020304" pitchFamily="18" charset="0"/>
                </a:rPr>
                <a:t>MODEL BUILDING AND ANALYSIS</a:t>
              </a:r>
              <a:endParaRPr lang="en-NO" b="1" dirty="0">
                <a:solidFill>
                  <a:schemeClr val="accent1"/>
                </a:solidFill>
                <a:effectLst/>
                <a:latin typeface="+mj-lt"/>
                <a:ea typeface="Calibri" panose="020F0502020204030204" pitchFamily="34" charset="0"/>
                <a:cs typeface="Times New Roman" panose="02020603050405020304" pitchFamily="18" charset="0"/>
              </a:endParaRPr>
            </a:p>
          </p:txBody>
        </p:sp>
        <p:pic>
          <p:nvPicPr>
            <p:cNvPr id="14" name="Graphic 167" descr="Logarithmic Graph outline">
              <a:extLst>
                <a:ext uri="{FF2B5EF4-FFF2-40B4-BE49-F238E27FC236}">
                  <a16:creationId xmlns:a16="http://schemas.microsoft.com/office/drawing/2014/main" id="{3E33261D-534A-9437-2596-576ACD812B4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0982" y="949834"/>
              <a:ext cx="1123287" cy="1123287"/>
            </a:xfrm>
            <a:prstGeom prst="rect">
              <a:avLst/>
            </a:prstGeom>
          </p:spPr>
        </p:pic>
      </p:grpSp>
      <p:sp>
        <p:nvSpPr>
          <p:cNvPr id="51" name="TextBox 50">
            <a:extLst>
              <a:ext uri="{FF2B5EF4-FFF2-40B4-BE49-F238E27FC236}">
                <a16:creationId xmlns:a16="http://schemas.microsoft.com/office/drawing/2014/main" id="{7D7477BA-BEDC-B2F6-159B-A953E7B2ACF3}"/>
              </a:ext>
            </a:extLst>
          </p:cNvPr>
          <p:cNvSpPr txBox="1"/>
          <p:nvPr/>
        </p:nvSpPr>
        <p:spPr>
          <a:xfrm>
            <a:off x="641980" y="24781376"/>
            <a:ext cx="15189019" cy="2062103"/>
          </a:xfrm>
          <a:prstGeom prst="rect">
            <a:avLst/>
          </a:prstGeom>
          <a:noFill/>
        </p:spPr>
        <p:txBody>
          <a:bodyPr wrap="square">
            <a:spAutoFit/>
          </a:bodyPr>
          <a:lstStyle/>
          <a:p>
            <a:pPr>
              <a:spcAft>
                <a:spcPts val="1000"/>
              </a:spcAft>
            </a:pPr>
            <a:r>
              <a:rPr lang="en-US" sz="3200" b="1" i="1" dirty="0">
                <a:solidFill>
                  <a:srgbClr val="000000"/>
                </a:solidFill>
                <a:effectLst/>
                <a:latin typeface="+mn-lt"/>
                <a:ea typeface="Calibri" panose="020F0502020204030204" pitchFamily="34" charset="0"/>
                <a:cs typeface="Times New Roman" panose="02020603050405020304" pitchFamily="18" charset="0"/>
              </a:rPr>
              <a:t>Figure 1:</a:t>
            </a:r>
            <a:r>
              <a:rPr lang="en-US" sz="3200" i="1" dirty="0">
                <a:solidFill>
                  <a:srgbClr val="000000"/>
                </a:solidFill>
                <a:effectLst/>
                <a:latin typeface="+mn-lt"/>
                <a:ea typeface="Calibri" panose="020F0502020204030204" pitchFamily="34" charset="0"/>
                <a:cs typeface="Times New Roman" panose="02020603050405020304" pitchFamily="18" charset="0"/>
              </a:rPr>
              <a:t> The radiomics workflow. After image acquisition and segmentation, radiomic features are extracted. Machine learning and statistical methods are applied in radiomic model building and analysis, for prediction of desired clinical endpoint.   </a:t>
            </a:r>
            <a:endParaRPr lang="en-NO" sz="2800" i="1" dirty="0">
              <a:solidFill>
                <a:srgbClr val="44546A"/>
              </a:solidFill>
              <a:effectLst/>
              <a:latin typeface="+mn-lt"/>
              <a:ea typeface="Calibri" panose="020F0502020204030204" pitchFamily="34" charset="0"/>
              <a:cs typeface="Times New Roman" panose="02020603050405020304" pitchFamily="18" charset="0"/>
            </a:endParaRPr>
          </a:p>
        </p:txBody>
      </p:sp>
      <p:sp>
        <p:nvSpPr>
          <p:cNvPr id="52" name="Text Box 4" descr="Text field ">
            <a:extLst>
              <a:ext uri="{FF2B5EF4-FFF2-40B4-BE49-F238E27FC236}">
                <a16:creationId xmlns:a16="http://schemas.microsoft.com/office/drawing/2014/main" id="{D0F6726E-8B08-10E6-910F-B6557754D25E}"/>
              </a:ext>
            </a:extLst>
          </p:cNvPr>
          <p:cNvSpPr txBox="1">
            <a:spLocks noChangeArrowheads="1"/>
          </p:cNvSpPr>
          <p:nvPr/>
        </p:nvSpPr>
        <p:spPr bwMode="auto">
          <a:xfrm>
            <a:off x="728252" y="6495246"/>
            <a:ext cx="15181475"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Bef>
                <a:spcPct val="50000"/>
              </a:spcBef>
            </a:pPr>
            <a:r>
              <a:rPr lang="en-US" b="1" dirty="0">
                <a:latin typeface="+mn-lt"/>
                <a:ea typeface="Calibri" panose="020F0502020204030204" pitchFamily="34" charset="0"/>
                <a:cs typeface="Times New Roman" panose="02020603050405020304" pitchFamily="18" charset="0"/>
              </a:rPr>
              <a:t>AIM OF STUDY</a:t>
            </a:r>
          </a:p>
          <a:p>
            <a:pPr eaLnBrk="1" hangingPunct="1">
              <a:spcBef>
                <a:spcPct val="50000"/>
              </a:spcBef>
            </a:pPr>
            <a:r>
              <a:rPr lang="en-US" dirty="0">
                <a:effectLst/>
                <a:latin typeface="+mn-lt"/>
                <a:ea typeface="Calibri" panose="020F0502020204030204" pitchFamily="34" charset="0"/>
                <a:cs typeface="Times New Roman" panose="02020603050405020304" pitchFamily="18" charset="0"/>
              </a:rPr>
              <a:t>The purpose of this literature review is to give an overview on the reported potential role of MRI-based </a:t>
            </a:r>
            <a:r>
              <a:rPr lang="en-US" b="1" dirty="0">
                <a:effectLst/>
                <a:latin typeface="+mn-lt"/>
                <a:ea typeface="Calibri" panose="020F0502020204030204" pitchFamily="34" charset="0"/>
                <a:cs typeface="Times New Roman" panose="02020603050405020304" pitchFamily="18" charset="0"/>
              </a:rPr>
              <a:t>radiomic profiling for better pretherapeutic prognostication and tailoring of therapy in uterine cervical cancer</a:t>
            </a:r>
            <a:r>
              <a:rPr lang="en-US" dirty="0">
                <a:effectLst/>
                <a:latin typeface="+mn-lt"/>
                <a:ea typeface="Calibri" panose="020F0502020204030204" pitchFamily="34" charset="0"/>
                <a:cs typeface="Times New Roman" panose="02020603050405020304" pitchFamily="18" charset="0"/>
              </a:rPr>
              <a:t>. Furthermore, the study aims to discuss present methodological challenges related to radiomic tumor profiling in oncology today.</a:t>
            </a:r>
            <a:endParaRPr lang="en-US" sz="5400" b="1" dirty="0">
              <a:latin typeface="+mn-lt"/>
              <a:ea typeface="Calibri" panose="020F0502020204030204" pitchFamily="34" charset="0"/>
              <a:cs typeface="Times New Roman" panose="02020603050405020304" pitchFamily="18" charset="0"/>
            </a:endParaRPr>
          </a:p>
        </p:txBody>
      </p:sp>
      <p:sp>
        <p:nvSpPr>
          <p:cNvPr id="55" name="Text Box 4" descr="Text field ">
            <a:extLst>
              <a:ext uri="{FF2B5EF4-FFF2-40B4-BE49-F238E27FC236}">
                <a16:creationId xmlns:a16="http://schemas.microsoft.com/office/drawing/2014/main" id="{9AA81EB3-F66B-FFBB-6E67-E49E6E6FFF7D}"/>
              </a:ext>
            </a:extLst>
          </p:cNvPr>
          <p:cNvSpPr txBox="1">
            <a:spLocks noChangeArrowheads="1"/>
          </p:cNvSpPr>
          <p:nvPr/>
        </p:nvSpPr>
        <p:spPr bwMode="auto">
          <a:xfrm>
            <a:off x="16714740" y="6495246"/>
            <a:ext cx="14070177" cy="8463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Bef>
                <a:spcPct val="50000"/>
              </a:spcBef>
            </a:pPr>
            <a:r>
              <a:rPr lang="en-US" b="1" dirty="0">
                <a:latin typeface="+mn-lt"/>
                <a:ea typeface="Calibri" panose="020F0502020204030204" pitchFamily="34" charset="0"/>
                <a:cs typeface="Times New Roman" panose="02020603050405020304" pitchFamily="18" charset="0"/>
              </a:rPr>
              <a:t>MATERIAL AND METHODS</a:t>
            </a:r>
          </a:p>
          <a:p>
            <a:pPr eaLnBrk="1" hangingPunct="1">
              <a:spcBef>
                <a:spcPct val="50000"/>
              </a:spcBef>
            </a:pPr>
            <a:r>
              <a:rPr lang="en-US" b="1" dirty="0">
                <a:effectLst/>
                <a:latin typeface="+mn-lt"/>
                <a:ea typeface="Calibri" panose="020F0502020204030204" pitchFamily="34" charset="0"/>
                <a:cs typeface="Times New Roman" panose="02020603050405020304" pitchFamily="18" charset="0"/>
              </a:rPr>
              <a:t>Keywords</a:t>
            </a:r>
            <a:r>
              <a:rPr lang="en-US" dirty="0">
                <a:effectLst/>
                <a:latin typeface="+mn-lt"/>
                <a:ea typeface="Calibri" panose="020F0502020204030204" pitchFamily="34" charset="0"/>
                <a:cs typeface="Times New Roman" panose="02020603050405020304" pitchFamily="18" charset="0"/>
              </a:rPr>
              <a:t> used: “cervical cancer” OR “cervical tumor” AND “radiomic” OR “radiomics” OR “texture”. </a:t>
            </a:r>
          </a:p>
          <a:p>
            <a:pPr eaLnBrk="1" hangingPunct="1">
              <a:spcBef>
                <a:spcPct val="50000"/>
              </a:spcBef>
            </a:pPr>
            <a:r>
              <a:rPr lang="en-US" dirty="0">
                <a:effectLst/>
                <a:latin typeface="+mn-lt"/>
                <a:ea typeface="Calibri" panose="020F0502020204030204" pitchFamily="34" charset="0"/>
                <a:cs typeface="Times New Roman" panose="02020603050405020304" pitchFamily="18" charset="0"/>
              </a:rPr>
              <a:t>All original studies after 2020 were included. After primary screening, the reports were assessed for eligibility according to the following </a:t>
            </a:r>
            <a:r>
              <a:rPr lang="en-US" b="1" dirty="0">
                <a:effectLst/>
                <a:latin typeface="+mn-lt"/>
                <a:ea typeface="Calibri" panose="020F0502020204030204" pitchFamily="34" charset="0"/>
                <a:cs typeface="Times New Roman" panose="02020603050405020304" pitchFamily="18" charset="0"/>
              </a:rPr>
              <a:t>inclusion criteria</a:t>
            </a:r>
            <a:r>
              <a:rPr lang="en-US" dirty="0">
                <a:effectLst/>
                <a:latin typeface="+mn-lt"/>
                <a:ea typeface="Calibri" panose="020F0502020204030204" pitchFamily="34" charset="0"/>
                <a:cs typeface="Times New Roman" panose="02020603050405020304" pitchFamily="18" charset="0"/>
              </a:rPr>
              <a:t>: </a:t>
            </a:r>
          </a:p>
          <a:p>
            <a:pPr marL="514350" indent="-514350" eaLnBrk="1" hangingPunct="1">
              <a:spcBef>
                <a:spcPct val="50000"/>
              </a:spcBef>
              <a:buAutoNum type="arabicParenR"/>
            </a:pPr>
            <a:r>
              <a:rPr lang="en-US" dirty="0">
                <a:effectLst/>
                <a:latin typeface="+mn-lt"/>
                <a:ea typeface="Calibri" panose="020F0502020204030204" pitchFamily="34" charset="0"/>
                <a:cs typeface="Times New Roman" panose="02020603050405020304" pitchFamily="18" charset="0"/>
              </a:rPr>
              <a:t>cervical cancer histopathologically confirmed</a:t>
            </a:r>
          </a:p>
          <a:p>
            <a:pPr marL="514350" indent="-514350" eaLnBrk="1" hangingPunct="1">
              <a:spcBef>
                <a:spcPct val="50000"/>
              </a:spcBef>
              <a:buAutoNum type="arabicParenR"/>
            </a:pPr>
            <a:r>
              <a:rPr lang="en-US" dirty="0">
                <a:effectLst/>
                <a:latin typeface="+mn-lt"/>
                <a:ea typeface="Calibri" panose="020F0502020204030204" pitchFamily="34" charset="0"/>
                <a:cs typeface="Times New Roman" panose="02020603050405020304" pitchFamily="18" charset="0"/>
              </a:rPr>
              <a:t>pre-treatment imaging</a:t>
            </a:r>
          </a:p>
          <a:p>
            <a:pPr marL="514350" indent="-514350" eaLnBrk="1" hangingPunct="1">
              <a:spcBef>
                <a:spcPct val="50000"/>
              </a:spcBef>
              <a:buAutoNum type="arabicParenR"/>
            </a:pPr>
            <a:r>
              <a:rPr lang="en-US" dirty="0">
                <a:effectLst/>
                <a:latin typeface="+mn-lt"/>
                <a:ea typeface="Calibri" panose="020F0502020204030204" pitchFamily="34" charset="0"/>
                <a:cs typeface="Times New Roman" panose="02020603050405020304" pitchFamily="18" charset="0"/>
              </a:rPr>
              <a:t>MRI-based radiomics</a:t>
            </a:r>
          </a:p>
          <a:p>
            <a:pPr marL="514350" indent="-514350" eaLnBrk="1" hangingPunct="1">
              <a:spcBef>
                <a:spcPct val="50000"/>
              </a:spcBef>
              <a:buAutoNum type="arabicParenR"/>
            </a:pPr>
            <a:r>
              <a:rPr lang="en-US" dirty="0">
                <a:effectLst/>
                <a:latin typeface="+mn-lt"/>
                <a:ea typeface="Calibri" panose="020F0502020204030204" pitchFamily="34" charset="0"/>
                <a:cs typeface="Times New Roman" panose="02020603050405020304" pitchFamily="18" charset="0"/>
              </a:rPr>
              <a:t>number of patients ≥200</a:t>
            </a:r>
          </a:p>
          <a:p>
            <a:pPr marL="514350" indent="-514350" eaLnBrk="1" hangingPunct="1">
              <a:spcBef>
                <a:spcPct val="50000"/>
              </a:spcBef>
              <a:buAutoNum type="arabicParenR"/>
            </a:pPr>
            <a:r>
              <a:rPr lang="en-US" dirty="0">
                <a:effectLst/>
                <a:latin typeface="+mn-lt"/>
                <a:ea typeface="Calibri" panose="020F0502020204030204" pitchFamily="34" charset="0"/>
                <a:cs typeface="Times New Roman" panose="02020603050405020304" pitchFamily="18" charset="0"/>
              </a:rPr>
              <a:t>FIGO 2018 staging</a:t>
            </a:r>
          </a:p>
          <a:p>
            <a:pPr eaLnBrk="1" hangingPunct="1">
              <a:spcBef>
                <a:spcPct val="50000"/>
              </a:spcBef>
            </a:pPr>
            <a:r>
              <a:rPr lang="en-US" dirty="0">
                <a:effectLst/>
                <a:latin typeface="+mn-lt"/>
                <a:ea typeface="Calibri" panose="020F0502020204030204" pitchFamily="34" charset="0"/>
                <a:cs typeface="Times New Roman" panose="02020603050405020304" pitchFamily="18" charset="0"/>
              </a:rPr>
              <a:t>After study selection, the methodological quality was assessed using the </a:t>
            </a:r>
            <a:r>
              <a:rPr lang="en-US" b="1" dirty="0">
                <a:effectLst/>
                <a:latin typeface="+mn-lt"/>
                <a:ea typeface="Calibri" panose="020F0502020204030204" pitchFamily="34" charset="0"/>
                <a:cs typeface="Times New Roman" panose="02020603050405020304" pitchFamily="18" charset="0"/>
              </a:rPr>
              <a:t>radiomic quality score (RQS). </a:t>
            </a:r>
            <a:endParaRPr lang="en-NO" b="1" dirty="0">
              <a:effectLst/>
              <a:latin typeface="+mn-lt"/>
              <a:ea typeface="Calibri" panose="020F0502020204030204" pitchFamily="34" charset="0"/>
              <a:cs typeface="Times New Roman" panose="02020603050405020304" pitchFamily="18" charset="0"/>
            </a:endParaRPr>
          </a:p>
        </p:txBody>
      </p:sp>
      <p:grpSp>
        <p:nvGrpSpPr>
          <p:cNvPr id="56" name="Group 55">
            <a:extLst>
              <a:ext uri="{FF2B5EF4-FFF2-40B4-BE49-F238E27FC236}">
                <a16:creationId xmlns:a16="http://schemas.microsoft.com/office/drawing/2014/main" id="{F0124FC9-D4DD-5D22-6AFF-A52EBE5E709B}"/>
              </a:ext>
            </a:extLst>
          </p:cNvPr>
          <p:cNvGrpSpPr/>
          <p:nvPr/>
        </p:nvGrpSpPr>
        <p:grpSpPr>
          <a:xfrm>
            <a:off x="31059965" y="6495246"/>
            <a:ext cx="11020308" cy="10758146"/>
            <a:chOff x="-1" y="-48381"/>
            <a:chExt cx="5284604" cy="5155464"/>
          </a:xfrm>
        </p:grpSpPr>
        <p:sp>
          <p:nvSpPr>
            <p:cNvPr id="57" name="Rectangle 56">
              <a:extLst>
                <a:ext uri="{FF2B5EF4-FFF2-40B4-BE49-F238E27FC236}">
                  <a16:creationId xmlns:a16="http://schemas.microsoft.com/office/drawing/2014/main" id="{9F7C7428-DC3F-11D6-0BB1-D2A3635EA938}"/>
                </a:ext>
              </a:extLst>
            </p:cNvPr>
            <p:cNvSpPr/>
            <p:nvPr/>
          </p:nvSpPr>
          <p:spPr>
            <a:xfrm>
              <a:off x="462300" y="0"/>
              <a:ext cx="1887220" cy="12433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sz="2400" dirty="0">
                  <a:solidFill>
                    <a:srgbClr val="000000"/>
                  </a:solidFill>
                  <a:effectLst/>
                  <a:ea typeface="Calibri" panose="020F0502020204030204" pitchFamily="34" charset="0"/>
                  <a:cs typeface="Times New Roman" panose="02020603050405020304" pitchFamily="18" charset="0"/>
                </a:rPr>
                <a:t>Records published after 2020 identified through database search:</a:t>
              </a:r>
              <a:endParaRPr lang="en-NO" sz="2400" dirty="0">
                <a:effectLst/>
                <a:ea typeface="Calibri" panose="020F0502020204030204" pitchFamily="34" charset="0"/>
                <a:cs typeface="Times New Roman" panose="02020603050405020304" pitchFamily="18" charset="0"/>
              </a:endParaRPr>
            </a:p>
            <a:p>
              <a:pPr marL="180340"/>
              <a:r>
                <a:rPr lang="nb-NO" sz="2400" dirty="0">
                  <a:solidFill>
                    <a:srgbClr val="000000"/>
                  </a:solidFill>
                  <a:effectLst/>
                  <a:ea typeface="Calibri" panose="020F0502020204030204" pitchFamily="34" charset="0"/>
                  <a:cs typeface="Times New Roman" panose="02020603050405020304" pitchFamily="18" charset="0"/>
                </a:rPr>
                <a:t>PubMed (n = 337)</a:t>
              </a:r>
              <a:endParaRPr lang="en-NO" sz="2400" dirty="0">
                <a:effectLst/>
                <a:ea typeface="Calibri" panose="020F0502020204030204" pitchFamily="34" charset="0"/>
                <a:cs typeface="Times New Roman" panose="02020603050405020304" pitchFamily="18" charset="0"/>
              </a:endParaRPr>
            </a:p>
          </p:txBody>
        </p:sp>
        <p:sp>
          <p:nvSpPr>
            <p:cNvPr id="58" name="Rectangle 57">
              <a:extLst>
                <a:ext uri="{FF2B5EF4-FFF2-40B4-BE49-F238E27FC236}">
                  <a16:creationId xmlns:a16="http://schemas.microsoft.com/office/drawing/2014/main" id="{F9314D74-F50C-095B-5336-D667ADD6943B}"/>
                </a:ext>
              </a:extLst>
            </p:cNvPr>
            <p:cNvSpPr/>
            <p:nvPr/>
          </p:nvSpPr>
          <p:spPr>
            <a:xfrm>
              <a:off x="2986556" y="195343"/>
              <a:ext cx="2297739" cy="8526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sz="2400" dirty="0">
                  <a:solidFill>
                    <a:srgbClr val="000000"/>
                  </a:solidFill>
                  <a:effectLst/>
                  <a:ea typeface="Calibri" panose="020F0502020204030204" pitchFamily="34" charset="0"/>
                  <a:cs typeface="Times New Roman" panose="02020603050405020304" pitchFamily="18" charset="0"/>
                </a:rPr>
                <a:t>Records removed </a:t>
              </a:r>
              <a:r>
                <a:rPr lang="en-US" sz="2400" i="1" dirty="0">
                  <a:solidFill>
                    <a:srgbClr val="000000"/>
                  </a:solidFill>
                  <a:effectLst/>
                  <a:ea typeface="Calibri" panose="020F0502020204030204" pitchFamily="34" charset="0"/>
                  <a:cs typeface="Times New Roman" panose="02020603050405020304" pitchFamily="18" charset="0"/>
                </a:rPr>
                <a:t>before screening</a:t>
              </a:r>
              <a:r>
                <a:rPr lang="en-US" sz="2400" dirty="0">
                  <a:solidFill>
                    <a:srgbClr val="000000"/>
                  </a:solidFill>
                  <a:effectLst/>
                  <a:ea typeface="Calibri" panose="020F0502020204030204" pitchFamily="34" charset="0"/>
                  <a:cs typeface="Times New Roman" panose="02020603050405020304" pitchFamily="18" charset="0"/>
                </a:rPr>
                <a:t>:</a:t>
              </a:r>
              <a:endParaRPr lang="en-NO" sz="2400" dirty="0">
                <a:effectLst/>
                <a:ea typeface="Calibri" panose="020F0502020204030204" pitchFamily="34" charset="0"/>
                <a:cs typeface="Times New Roman" panose="02020603050405020304" pitchFamily="18" charset="0"/>
              </a:endParaRPr>
            </a:p>
            <a:p>
              <a:pPr marL="180340"/>
              <a:r>
                <a:rPr lang="en-US" sz="2400" dirty="0">
                  <a:solidFill>
                    <a:srgbClr val="000000"/>
                  </a:solidFill>
                  <a:effectLst/>
                  <a:ea typeface="Calibri" panose="020F0502020204030204" pitchFamily="34" charset="0"/>
                  <a:cs typeface="Times New Roman" panose="02020603050405020304" pitchFamily="18" charset="0"/>
                </a:rPr>
                <a:t>Duplicate records removed </a:t>
              </a:r>
            </a:p>
            <a:p>
              <a:pPr marL="180340"/>
              <a:r>
                <a:rPr lang="en-US" sz="2400" dirty="0">
                  <a:solidFill>
                    <a:srgbClr val="000000"/>
                  </a:solidFill>
                  <a:effectLst/>
                  <a:ea typeface="Calibri" panose="020F0502020204030204" pitchFamily="34" charset="0"/>
                  <a:cs typeface="Times New Roman" panose="02020603050405020304" pitchFamily="18" charset="0"/>
                </a:rPr>
                <a:t>(n = 163)</a:t>
              </a:r>
              <a:endParaRPr lang="en-NO" sz="2400" dirty="0">
                <a:effectLst/>
                <a:ea typeface="Calibri" panose="020F0502020204030204" pitchFamily="34" charset="0"/>
                <a:cs typeface="Times New Roman" panose="02020603050405020304" pitchFamily="18" charset="0"/>
              </a:endParaRPr>
            </a:p>
          </p:txBody>
        </p:sp>
        <p:sp>
          <p:nvSpPr>
            <p:cNvPr id="59" name="Rectangle 58">
              <a:extLst>
                <a:ext uri="{FF2B5EF4-FFF2-40B4-BE49-F238E27FC236}">
                  <a16:creationId xmlns:a16="http://schemas.microsoft.com/office/drawing/2014/main" id="{2F2198A8-9A74-FBB2-3A48-D2835C620597}"/>
                </a:ext>
              </a:extLst>
            </p:cNvPr>
            <p:cNvSpPr/>
            <p:nvPr/>
          </p:nvSpPr>
          <p:spPr>
            <a:xfrm>
              <a:off x="2994485" y="1567543"/>
              <a:ext cx="2290118" cy="113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sz="2400" dirty="0">
                  <a:solidFill>
                    <a:srgbClr val="000000"/>
                  </a:solidFill>
                  <a:effectLst/>
                  <a:ea typeface="Calibri" panose="020F0502020204030204" pitchFamily="34" charset="0"/>
                  <a:cs typeface="Times New Roman" panose="02020603050405020304" pitchFamily="18" charset="0"/>
                </a:rPr>
                <a:t>Records excluded based on title and abstract review </a:t>
              </a:r>
            </a:p>
            <a:p>
              <a:r>
                <a:rPr lang="en-US" sz="2400" dirty="0">
                  <a:solidFill>
                    <a:srgbClr val="000000"/>
                  </a:solidFill>
                  <a:effectLst/>
                  <a:ea typeface="Calibri" panose="020F0502020204030204" pitchFamily="34" charset="0"/>
                  <a:cs typeface="Times New Roman" panose="02020603050405020304" pitchFamily="18" charset="0"/>
                </a:rPr>
                <a:t>(n = 154) </a:t>
              </a:r>
              <a:endParaRPr lang="en-NO" sz="2400" dirty="0">
                <a:effectLst/>
                <a:ea typeface="Calibri" panose="020F0502020204030204" pitchFamily="34" charset="0"/>
                <a:cs typeface="Times New Roman" panose="02020603050405020304" pitchFamily="18" charset="0"/>
              </a:endParaRPr>
            </a:p>
          </p:txBody>
        </p:sp>
        <p:sp>
          <p:nvSpPr>
            <p:cNvPr id="60" name="Rectangle 59">
              <a:extLst>
                <a:ext uri="{FF2B5EF4-FFF2-40B4-BE49-F238E27FC236}">
                  <a16:creationId xmlns:a16="http://schemas.microsoft.com/office/drawing/2014/main" id="{188C0BC5-AE25-DC73-B49E-48F3C66BB5A9}"/>
                </a:ext>
              </a:extLst>
            </p:cNvPr>
            <p:cNvSpPr/>
            <p:nvPr/>
          </p:nvSpPr>
          <p:spPr>
            <a:xfrm>
              <a:off x="482397" y="1889090"/>
              <a:ext cx="1887220" cy="529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sz="2400">
                  <a:solidFill>
                    <a:srgbClr val="000000"/>
                  </a:solidFill>
                  <a:effectLst/>
                  <a:ea typeface="Calibri" panose="020F0502020204030204" pitchFamily="34" charset="0"/>
                  <a:cs typeface="Times New Roman" panose="02020603050405020304" pitchFamily="18" charset="0"/>
                </a:rPr>
                <a:t>Records screened</a:t>
              </a:r>
              <a:endParaRPr lang="en-NO" sz="2400">
                <a:effectLst/>
                <a:ea typeface="Calibri" panose="020F0502020204030204" pitchFamily="34" charset="0"/>
                <a:cs typeface="Times New Roman" panose="02020603050405020304" pitchFamily="18" charset="0"/>
              </a:endParaRPr>
            </a:p>
            <a:p>
              <a:r>
                <a:rPr lang="en-US" sz="2400">
                  <a:solidFill>
                    <a:srgbClr val="000000"/>
                  </a:solidFill>
                  <a:effectLst/>
                  <a:ea typeface="Calibri" panose="020F0502020204030204" pitchFamily="34" charset="0"/>
                  <a:cs typeface="Times New Roman" panose="02020603050405020304" pitchFamily="18" charset="0"/>
                </a:rPr>
                <a:t>(n = 174)</a:t>
              </a:r>
              <a:endParaRPr lang="en-NO" sz="2400">
                <a:effectLst/>
                <a:ea typeface="Calibri" panose="020F0502020204030204" pitchFamily="34" charset="0"/>
                <a:cs typeface="Times New Roman" panose="02020603050405020304" pitchFamily="18" charset="0"/>
              </a:endParaRPr>
            </a:p>
          </p:txBody>
        </p:sp>
        <p:sp>
          <p:nvSpPr>
            <p:cNvPr id="61" name="Rectangle 60">
              <a:extLst>
                <a:ext uri="{FF2B5EF4-FFF2-40B4-BE49-F238E27FC236}">
                  <a16:creationId xmlns:a16="http://schemas.microsoft.com/office/drawing/2014/main" id="{4CBB1BCC-4550-BC38-C2F8-3ADF1E4CF6AA}"/>
                </a:ext>
              </a:extLst>
            </p:cNvPr>
            <p:cNvSpPr/>
            <p:nvPr/>
          </p:nvSpPr>
          <p:spPr>
            <a:xfrm>
              <a:off x="482397" y="3205425"/>
              <a:ext cx="1887220" cy="5879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sz="2400" dirty="0">
                  <a:solidFill>
                    <a:srgbClr val="000000"/>
                  </a:solidFill>
                  <a:effectLst/>
                  <a:ea typeface="Calibri" panose="020F0502020204030204" pitchFamily="34" charset="0"/>
                  <a:cs typeface="Times New Roman" panose="02020603050405020304" pitchFamily="18" charset="0"/>
                </a:rPr>
                <a:t>Reports assessed for eligibility</a:t>
              </a:r>
              <a:endParaRPr lang="en-NO" sz="2400" dirty="0">
                <a:effectLst/>
                <a:ea typeface="Calibri" panose="020F0502020204030204" pitchFamily="34" charset="0"/>
                <a:cs typeface="Times New Roman" panose="02020603050405020304" pitchFamily="18" charset="0"/>
              </a:endParaRPr>
            </a:p>
            <a:p>
              <a:r>
                <a:rPr lang="en-US" sz="2400" dirty="0">
                  <a:solidFill>
                    <a:srgbClr val="000000"/>
                  </a:solidFill>
                  <a:effectLst/>
                  <a:ea typeface="Calibri" panose="020F0502020204030204" pitchFamily="34" charset="0"/>
                  <a:cs typeface="Times New Roman" panose="02020603050405020304" pitchFamily="18" charset="0"/>
                </a:rPr>
                <a:t>(n = 20)</a:t>
              </a:r>
              <a:endParaRPr lang="en-NO" sz="2400" dirty="0">
                <a:effectLst/>
                <a:ea typeface="Calibri" panose="020F0502020204030204" pitchFamily="34" charset="0"/>
                <a:cs typeface="Times New Roman" panose="02020603050405020304" pitchFamily="18" charset="0"/>
              </a:endParaRPr>
            </a:p>
          </p:txBody>
        </p:sp>
        <p:cxnSp>
          <p:nvCxnSpPr>
            <p:cNvPr id="62" name="Straight Arrow Connector 61">
              <a:extLst>
                <a:ext uri="{FF2B5EF4-FFF2-40B4-BE49-F238E27FC236}">
                  <a16:creationId xmlns:a16="http://schemas.microsoft.com/office/drawing/2014/main" id="{9AFB6911-B56C-12C7-4241-9EB77C46E5FA}"/>
                </a:ext>
              </a:extLst>
            </p:cNvPr>
            <p:cNvCxnSpPr/>
            <p:nvPr/>
          </p:nvCxnSpPr>
          <p:spPr>
            <a:xfrm>
              <a:off x="2361439" y="663750"/>
              <a:ext cx="563245"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2330FE7D-696A-34DA-65A2-ACB1DE8673C5}"/>
                </a:ext>
              </a:extLst>
            </p:cNvPr>
            <p:cNvCxnSpPr/>
            <p:nvPr/>
          </p:nvCxnSpPr>
          <p:spPr>
            <a:xfrm>
              <a:off x="2371487" y="2171003"/>
              <a:ext cx="563245"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48" name="Alternative Process 2047">
              <a:extLst>
                <a:ext uri="{FF2B5EF4-FFF2-40B4-BE49-F238E27FC236}">
                  <a16:creationId xmlns:a16="http://schemas.microsoft.com/office/drawing/2014/main" id="{D88A8D0C-CD69-AFC8-9C47-0C0B32995E08}"/>
                </a:ext>
              </a:extLst>
            </p:cNvPr>
            <p:cNvSpPr/>
            <p:nvPr/>
          </p:nvSpPr>
          <p:spPr>
            <a:xfrm rot="16200000">
              <a:off x="-620680" y="572298"/>
              <a:ext cx="1504248" cy="262890"/>
            </a:xfrm>
            <a:prstGeom prst="flowChartAlternateProcess">
              <a:avLst/>
            </a:prstGeom>
            <a:solidFill>
              <a:schemeClr val="accent1">
                <a:lumMod val="40000"/>
                <a:lumOff val="60000"/>
              </a:schemeClr>
            </a:solidFill>
            <a:ln>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800" b="1" dirty="0">
                  <a:solidFill>
                    <a:srgbClr val="000000"/>
                  </a:solidFill>
                  <a:effectLst/>
                  <a:ea typeface="Calibri" panose="020F0502020204030204" pitchFamily="34" charset="0"/>
                  <a:cs typeface="Times New Roman" panose="02020603050405020304" pitchFamily="18" charset="0"/>
                </a:rPr>
                <a:t>IDENTIFICATION</a:t>
              </a:r>
              <a:endParaRPr lang="en-NO" sz="1800" dirty="0">
                <a:effectLst/>
                <a:ea typeface="Calibri" panose="020F0502020204030204" pitchFamily="34" charset="0"/>
                <a:cs typeface="Times New Roman" panose="02020603050405020304" pitchFamily="18" charset="0"/>
              </a:endParaRPr>
            </a:p>
          </p:txBody>
        </p:sp>
        <p:sp>
          <p:nvSpPr>
            <p:cNvPr id="2049" name="Alternative Process 2048">
              <a:extLst>
                <a:ext uri="{FF2B5EF4-FFF2-40B4-BE49-F238E27FC236}">
                  <a16:creationId xmlns:a16="http://schemas.microsoft.com/office/drawing/2014/main" id="{3B72874A-C9ED-2824-20EE-56966DB28661}"/>
                </a:ext>
              </a:extLst>
            </p:cNvPr>
            <p:cNvSpPr/>
            <p:nvPr/>
          </p:nvSpPr>
          <p:spPr>
            <a:xfrm rot="16200000">
              <a:off x="-1044000" y="2673815"/>
              <a:ext cx="2375535" cy="262890"/>
            </a:xfrm>
            <a:prstGeom prst="flowChartAlternateProcess">
              <a:avLst/>
            </a:prstGeom>
            <a:solidFill>
              <a:schemeClr val="accent1">
                <a:lumMod val="40000"/>
                <a:lumOff val="60000"/>
              </a:schemeClr>
            </a:solidFill>
            <a:ln>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nb-NO" sz="1800" b="1" dirty="0">
                  <a:solidFill>
                    <a:srgbClr val="000000"/>
                  </a:solidFill>
                  <a:effectLst/>
                  <a:ea typeface="Calibri" panose="020F0502020204030204" pitchFamily="34" charset="0"/>
                  <a:cs typeface="Times New Roman" panose="02020603050405020304" pitchFamily="18" charset="0"/>
                </a:rPr>
                <a:t>SCREENING</a:t>
              </a:r>
              <a:endParaRPr lang="en-NO" sz="1800" dirty="0">
                <a:effectLst/>
                <a:ea typeface="Calibri" panose="020F0502020204030204" pitchFamily="34" charset="0"/>
                <a:cs typeface="Times New Roman" panose="02020603050405020304" pitchFamily="18" charset="0"/>
              </a:endParaRPr>
            </a:p>
          </p:txBody>
        </p:sp>
        <p:sp>
          <p:nvSpPr>
            <p:cNvPr id="2050" name="Rectangle 2049">
              <a:extLst>
                <a:ext uri="{FF2B5EF4-FFF2-40B4-BE49-F238E27FC236}">
                  <a16:creationId xmlns:a16="http://schemas.microsoft.com/office/drawing/2014/main" id="{8985273D-5A2C-A1F5-F635-D5BDAEA00A3C}"/>
                </a:ext>
              </a:extLst>
            </p:cNvPr>
            <p:cNvSpPr/>
            <p:nvPr/>
          </p:nvSpPr>
          <p:spPr>
            <a:xfrm>
              <a:off x="482397" y="4350937"/>
              <a:ext cx="1887220" cy="7239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sz="2400" dirty="0">
                  <a:solidFill>
                    <a:srgbClr val="000000"/>
                  </a:solidFill>
                  <a:effectLst/>
                  <a:ea typeface="Calibri" panose="020F0502020204030204" pitchFamily="34" charset="0"/>
                  <a:cs typeface="Times New Roman" panose="02020603050405020304" pitchFamily="18" charset="0"/>
                </a:rPr>
                <a:t>Studies included in review</a:t>
              </a:r>
              <a:endParaRPr lang="en-NO" sz="2400" dirty="0">
                <a:effectLst/>
                <a:ea typeface="Calibri" panose="020F0502020204030204" pitchFamily="34" charset="0"/>
                <a:cs typeface="Times New Roman" panose="02020603050405020304" pitchFamily="18" charset="0"/>
              </a:endParaRPr>
            </a:p>
            <a:p>
              <a:r>
                <a:rPr lang="en-US" sz="2400" dirty="0">
                  <a:solidFill>
                    <a:srgbClr val="000000"/>
                  </a:solidFill>
                  <a:effectLst/>
                  <a:ea typeface="Calibri" panose="020F0502020204030204" pitchFamily="34" charset="0"/>
                  <a:cs typeface="Times New Roman" panose="02020603050405020304" pitchFamily="18" charset="0"/>
                </a:rPr>
                <a:t>(n = 9)</a:t>
              </a:r>
              <a:endParaRPr lang="en-NO" sz="2400" dirty="0">
                <a:effectLst/>
                <a:ea typeface="Calibri" panose="020F0502020204030204" pitchFamily="34" charset="0"/>
                <a:cs typeface="Times New Roman" panose="02020603050405020304" pitchFamily="18" charset="0"/>
              </a:endParaRPr>
            </a:p>
          </p:txBody>
        </p:sp>
        <p:sp>
          <p:nvSpPr>
            <p:cNvPr id="2056" name="Alternative Process 2055">
              <a:extLst>
                <a:ext uri="{FF2B5EF4-FFF2-40B4-BE49-F238E27FC236}">
                  <a16:creationId xmlns:a16="http://schemas.microsoft.com/office/drawing/2014/main" id="{D1C708E7-6FE6-A350-207A-C90B841E636F}"/>
                </a:ext>
              </a:extLst>
            </p:cNvPr>
            <p:cNvSpPr/>
            <p:nvPr/>
          </p:nvSpPr>
          <p:spPr>
            <a:xfrm rot="16200000">
              <a:off x="-312122" y="4521061"/>
              <a:ext cx="909154" cy="262890"/>
            </a:xfrm>
            <a:prstGeom prst="flowChartAlternateProcess">
              <a:avLst/>
            </a:prstGeom>
            <a:solidFill>
              <a:schemeClr val="accent1">
                <a:lumMod val="40000"/>
                <a:lumOff val="60000"/>
              </a:schemeClr>
            </a:solidFill>
            <a:ln>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800" b="1" dirty="0">
                  <a:solidFill>
                    <a:srgbClr val="000000"/>
                  </a:solidFill>
                  <a:effectLst/>
                  <a:ea typeface="Calibri" panose="020F0502020204030204" pitchFamily="34" charset="0"/>
                  <a:cs typeface="Times New Roman" panose="02020603050405020304" pitchFamily="18" charset="0"/>
                </a:rPr>
                <a:t>INCLUDED</a:t>
              </a:r>
              <a:endParaRPr lang="en-NO" sz="1800" dirty="0">
                <a:effectLst/>
                <a:ea typeface="Calibri" panose="020F0502020204030204" pitchFamily="34" charset="0"/>
                <a:cs typeface="Times New Roman" panose="02020603050405020304" pitchFamily="18" charset="0"/>
              </a:endParaRPr>
            </a:p>
          </p:txBody>
        </p:sp>
        <p:sp>
          <p:nvSpPr>
            <p:cNvPr id="2057" name="Rectangle 2056">
              <a:extLst>
                <a:ext uri="{FF2B5EF4-FFF2-40B4-BE49-F238E27FC236}">
                  <a16:creationId xmlns:a16="http://schemas.microsoft.com/office/drawing/2014/main" id="{EEB8D356-CBF2-E2C3-7D0D-F0FB681778EB}"/>
                </a:ext>
              </a:extLst>
            </p:cNvPr>
            <p:cNvSpPr/>
            <p:nvPr/>
          </p:nvSpPr>
          <p:spPr>
            <a:xfrm>
              <a:off x="2994485" y="3084844"/>
              <a:ext cx="2289810" cy="8299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sz="2400" dirty="0">
                  <a:solidFill>
                    <a:srgbClr val="000000"/>
                  </a:solidFill>
                  <a:effectLst/>
                  <a:ea typeface="Calibri" panose="020F0502020204030204" pitchFamily="34" charset="0"/>
                  <a:cs typeface="Times New Roman" panose="02020603050405020304" pitchFamily="18" charset="0"/>
                </a:rPr>
                <a:t>Reports excluded </a:t>
              </a:r>
            </a:p>
            <a:p>
              <a:r>
                <a:rPr lang="en-US" sz="2400" dirty="0">
                  <a:solidFill>
                    <a:srgbClr val="000000"/>
                  </a:solidFill>
                  <a:effectLst/>
                  <a:ea typeface="Calibri" panose="020F0502020204030204" pitchFamily="34" charset="0"/>
                  <a:cs typeface="Times New Roman" panose="02020603050405020304" pitchFamily="18" charset="0"/>
                </a:rPr>
                <a:t>(n=11)</a:t>
              </a:r>
              <a:endParaRPr lang="en-NO" sz="2400" dirty="0">
                <a:effectLst/>
                <a:ea typeface="Calibri" panose="020F0502020204030204" pitchFamily="34" charset="0"/>
                <a:cs typeface="Times New Roman" panose="02020603050405020304" pitchFamily="18" charset="0"/>
              </a:endParaRPr>
            </a:p>
          </p:txBody>
        </p:sp>
        <p:cxnSp>
          <p:nvCxnSpPr>
            <p:cNvPr id="2068" name="Straight Arrow Connector 2067">
              <a:extLst>
                <a:ext uri="{FF2B5EF4-FFF2-40B4-BE49-F238E27FC236}">
                  <a16:creationId xmlns:a16="http://schemas.microsoft.com/office/drawing/2014/main" id="{44E198A1-16C7-D677-E64E-F2EB714CB724}"/>
                </a:ext>
              </a:extLst>
            </p:cNvPr>
            <p:cNvCxnSpPr/>
            <p:nvPr/>
          </p:nvCxnSpPr>
          <p:spPr>
            <a:xfrm>
              <a:off x="2371487" y="3497385"/>
              <a:ext cx="563245"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70" name="Straight Arrow Connector 2069">
              <a:extLst>
                <a:ext uri="{FF2B5EF4-FFF2-40B4-BE49-F238E27FC236}">
                  <a16:creationId xmlns:a16="http://schemas.microsoft.com/office/drawing/2014/main" id="{009874D6-E37C-14C3-9410-A36C5868FE2F}"/>
                </a:ext>
              </a:extLst>
            </p:cNvPr>
            <p:cNvCxnSpPr/>
            <p:nvPr/>
          </p:nvCxnSpPr>
          <p:spPr>
            <a:xfrm>
              <a:off x="1379910" y="1245996"/>
              <a:ext cx="0" cy="59044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071" name="Straight Arrow Connector 2070">
              <a:extLst>
                <a:ext uri="{FF2B5EF4-FFF2-40B4-BE49-F238E27FC236}">
                  <a16:creationId xmlns:a16="http://schemas.microsoft.com/office/drawing/2014/main" id="{58BC044D-FF6C-F6E8-322C-6C3BEB2AF009}"/>
                </a:ext>
              </a:extLst>
            </p:cNvPr>
            <p:cNvCxnSpPr/>
            <p:nvPr/>
          </p:nvCxnSpPr>
          <p:spPr>
            <a:xfrm>
              <a:off x="1377259" y="2421653"/>
              <a:ext cx="0" cy="72337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072" name="Straight Arrow Connector 2071">
              <a:extLst>
                <a:ext uri="{FF2B5EF4-FFF2-40B4-BE49-F238E27FC236}">
                  <a16:creationId xmlns:a16="http://schemas.microsoft.com/office/drawing/2014/main" id="{A3D77295-EF3B-2768-85E0-93B70C69BD6D}"/>
                </a:ext>
              </a:extLst>
            </p:cNvPr>
            <p:cNvCxnSpPr/>
            <p:nvPr/>
          </p:nvCxnSpPr>
          <p:spPr>
            <a:xfrm flipH="1">
              <a:off x="1377259" y="3793340"/>
              <a:ext cx="2209" cy="54701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pSp>
      <p:sp>
        <p:nvSpPr>
          <p:cNvPr id="2078" name="Text Box 4" descr="Text field ">
            <a:extLst>
              <a:ext uri="{FF2B5EF4-FFF2-40B4-BE49-F238E27FC236}">
                <a16:creationId xmlns:a16="http://schemas.microsoft.com/office/drawing/2014/main" id="{6B22F513-3455-D5B6-8817-3A967E489CEA}"/>
              </a:ext>
            </a:extLst>
          </p:cNvPr>
          <p:cNvSpPr txBox="1">
            <a:spLocks noChangeArrowheads="1"/>
          </p:cNvSpPr>
          <p:nvPr/>
        </p:nvSpPr>
        <p:spPr bwMode="auto">
          <a:xfrm>
            <a:off x="30686066" y="24760799"/>
            <a:ext cx="11480479" cy="4679294"/>
          </a:xfrm>
          <a:prstGeom prst="rect">
            <a:avLst/>
          </a:prstGeom>
          <a:solidFill>
            <a:schemeClr val="accent1">
              <a:lumMod val="20000"/>
              <a:lumOff val="80000"/>
            </a:schemeClr>
          </a:solidFill>
          <a:ln w="19050">
            <a:solidFill>
              <a:schemeClr val="accent1"/>
            </a:solidFill>
          </a:ln>
          <a:effectLst/>
        </p:spPr>
        <p:txBody>
          <a:bodyPr wrap="square">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lnSpc>
                <a:spcPct val="150000"/>
              </a:lnSpc>
              <a:spcBef>
                <a:spcPct val="50000"/>
              </a:spcBef>
            </a:pPr>
            <a:r>
              <a:rPr lang="en-US" b="1" dirty="0">
                <a:latin typeface="+mn-lt"/>
                <a:ea typeface="Calibri" panose="020F0502020204030204" pitchFamily="34" charset="0"/>
                <a:cs typeface="Times New Roman" panose="02020603050405020304" pitchFamily="18" charset="0"/>
              </a:rPr>
              <a:t>CONCLUSION</a:t>
            </a:r>
          </a:p>
          <a:p>
            <a:pPr eaLnBrk="1" hangingPunct="1">
              <a:lnSpc>
                <a:spcPct val="150000"/>
              </a:lnSpc>
              <a:spcBef>
                <a:spcPct val="50000"/>
              </a:spcBef>
            </a:pPr>
            <a:r>
              <a:rPr lang="en-US" dirty="0">
                <a:effectLst/>
                <a:latin typeface="+mn-lt"/>
                <a:ea typeface="Calibri" panose="020F0502020204030204" pitchFamily="34" charset="0"/>
                <a:cs typeface="Times New Roman" panose="02020603050405020304" pitchFamily="18" charset="0"/>
              </a:rPr>
              <a:t>Radiomics </a:t>
            </a:r>
            <a:r>
              <a:rPr lang="en-US" b="1" dirty="0">
                <a:effectLst/>
                <a:latin typeface="+mn-lt"/>
                <a:ea typeface="Calibri" panose="020F0502020204030204" pitchFamily="34" charset="0"/>
                <a:cs typeface="Times New Roman" panose="02020603050405020304" pitchFamily="18" charset="0"/>
              </a:rPr>
              <a:t>shows potential for prognostication </a:t>
            </a:r>
            <a:r>
              <a:rPr lang="en-US" dirty="0">
                <a:effectLst/>
                <a:latin typeface="+mn-lt"/>
                <a:ea typeface="Calibri" panose="020F0502020204030204" pitchFamily="34" charset="0"/>
                <a:cs typeface="Times New Roman" panose="02020603050405020304" pitchFamily="18" charset="0"/>
              </a:rPr>
              <a:t>in cervical cancer, as the included studies have demonstrated. Nonetheless, the early phases and insufficient methodological quality suggest that radiomic models are </a:t>
            </a:r>
            <a:r>
              <a:rPr lang="en-US" b="1" dirty="0">
                <a:effectLst/>
                <a:latin typeface="+mn-lt"/>
                <a:ea typeface="Calibri" panose="020F0502020204030204" pitchFamily="34" charset="0"/>
                <a:cs typeface="Times New Roman" panose="02020603050405020304" pitchFamily="18" charset="0"/>
              </a:rPr>
              <a:t>not currently ready to be used in clinical decision making</a:t>
            </a:r>
            <a:r>
              <a:rPr lang="en-US" dirty="0">
                <a:effectLst/>
                <a:latin typeface="+mn-lt"/>
                <a:ea typeface="Calibri" panose="020F0502020204030204" pitchFamily="34" charset="0"/>
                <a:cs typeface="Times New Roman" panose="02020603050405020304" pitchFamily="18" charset="0"/>
              </a:rPr>
              <a:t>. </a:t>
            </a:r>
            <a:endParaRPr lang="en-US" sz="4800" b="1" dirty="0">
              <a:latin typeface="+mn-lt"/>
              <a:ea typeface="Calibri" panose="020F0502020204030204" pitchFamily="34"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2730</TotalTime>
  <Words>600</Words>
  <Application>Microsoft Macintosh PowerPoint</Application>
  <PresentationFormat>Custom</PresentationFormat>
  <Paragraphs>84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Standard utforming</vt:lpstr>
      <vt:lpstr>PowerPoint Presentation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Agnes Jørgensen Eide</cp:lastModifiedBy>
  <cp:revision>142</cp:revision>
  <cp:lastPrinted>2016-05-27T08:05:21Z</cp:lastPrinted>
  <dcterms:created xsi:type="dcterms:W3CDTF">2006-11-02T13:18:58Z</dcterms:created>
  <dcterms:modified xsi:type="dcterms:W3CDTF">2023-05-25T08:12:16Z</dcterms:modified>
</cp:coreProperties>
</file>