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74E"/>
    <a:srgbClr val="34332B"/>
    <a:srgbClr val="F6F4F3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4" autoAdjust="0"/>
    <p:restoredTop sz="90220" autoAdjust="0"/>
  </p:normalViewPr>
  <p:slideViewPr>
    <p:cSldViewPr snapToGrid="0">
      <p:cViewPr>
        <p:scale>
          <a:sx n="40" d="100"/>
          <a:sy n="40" d="100"/>
        </p:scale>
        <p:origin x="-1930" y="-435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  <p:extLst>
      <p:ext uri="{BB962C8B-B14F-4D97-AF65-F5344CB8AC3E}">
        <p14:creationId xmlns:p14="http://schemas.microsoft.com/office/powerpoint/2010/main" val="354463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pic>
        <p:nvPicPr>
          <p:cNvPr id="1026" name="Picture 1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1169" y="27849640"/>
            <a:ext cx="9907651" cy="181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iee001@uib.no/hb012@uib.no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preforma.no/" TargetMode="External"/><Relationship Id="rId4" Type="http://schemas.openxmlformats.org/officeDocument/2006/relationships/hyperlink" Target="http://www.perss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954114"/>
            <a:ext cx="34201099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Markedsundersøkelse for digitalt anamneseopptak i Europa 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3887997" y="3078171"/>
            <a:ext cx="810741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Ingvild Eek &amp; Henrik Birkeli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iee001@uib.no/hb012@uib.no</a:t>
            </a:r>
            <a:endParaRPr lang="nb-NO" altLang="nb-NO" sz="4000" dirty="0">
              <a:solidFill>
                <a:schemeClr val="bg1"/>
              </a:solidFill>
              <a:latin typeface="+mn-lt"/>
            </a:endParaRPr>
          </a:p>
          <a:p>
            <a:pPr algn="r" eaLnBrk="1" hangingPunct="1"/>
            <a:endParaRPr lang="nb-NO" altLang="nb-NO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143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SAMMENDRAG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Dagens arbeid som lege er preget av høyt arbeidspress. Leger bør bruke mindre tid på papirarbeid og mer tid på pasienten. Det medisinske software selskapet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Preforma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har utviklet en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autogenerativ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anamneseassistent som forenkler anamneseopptaket. Løsningen er allerede brukt i 100 000 konsultasjoner og gir 20% mer tid til direkte pasientkontakt.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 har sett på teknologiens kommersielle muligheter i Europa og identifisert hvilke land som er best egnet. I samarbeid med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Preforma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har vi gjennomført primær og sekundær markedsundersøkelse.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Alle europeiske land er delt inn i tre grupper avhengig av egnethet. De mest aktuelle landene er Belgia, Nederland, Sveits, Sverige og Østerrike. </a:t>
            </a:r>
          </a:p>
          <a:p>
            <a:pPr eaLnBrk="1" hangingPunct="1"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460547" y="6229350"/>
            <a:ext cx="10033000" cy="1012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Sekundær markedsundersøkelse </a:t>
            </a:r>
            <a:b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Under den sekundære markedsundersøkelsen ble juridiske og organisatoriske forhold i markedet undersøkt. EU/EØS (også Sveits) ansees som spesielt aktuelt da regelverket er forholdsvis likt. Systemet kan da benyttes i en rekke europeiske land uten å måtte gjøre kostbare endringer. </a:t>
            </a: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GDPR og e-ID</a:t>
            </a:r>
            <a:b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 EU/EØS setter GDPR-regelverket strenge krav for å ivareta personvernet i behandling av sensitive person- og helseopplysninger. Informasjonssikkerhet og sikker pålogging er sentrale krav i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eIDAS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-forordningen. Vi har undersøkt regelvant regelverk, organisering og løsninger for elektronisk identifikasjon som tilfredsstiller kravene for høyeste sikkerhetsnivå. </a:t>
            </a:r>
            <a:endParaRPr lang="nb-NO" altLang="nb-NO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9" name="Text Box 3" descr="Text field "/>
          <p:cNvSpPr txBox="1">
            <a:spLocks noChangeArrowheads="1"/>
          </p:cNvSpPr>
          <p:nvPr/>
        </p:nvSpPr>
        <p:spPr bwMode="auto">
          <a:xfrm>
            <a:off x="11418888" y="17171978"/>
            <a:ext cx="10033000" cy="1117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Medical Device </a:t>
            </a:r>
            <a:r>
              <a:rPr lang="nb-NO" altLang="nb-NO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Regulation</a:t>
            </a: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b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øsningen regnes ikke som medisinsk utstyr etter EU forordningen for medisinsk utstyr eller retningslinjene for medisinsk software. Vurdering gjennomført av Statens Legemiddelverk fagområde for medisinsk utstyr styrker vår oppfatning.</a:t>
            </a: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Markedsstørrelse og kjøpekraft  </a:t>
            </a: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 mest ideelle landene for ekspansjon er de største markedene med høyest kjøpekraft. Vi har derfor vurdert markedsstørrelse etter forbruk i helsetjenester. Kjøpekraft har vi målt gjennom kjøpekraftsparitet. Våre sammenligning av standard kjøpekraftsparitet og kjøpekraftsparitet for varer og tjenester i helsesektoren indikerer høy korrelasjon.</a:t>
            </a: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endParaRPr lang="nb-NO" altLang="nb-NO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1655088" y="6229350"/>
            <a:ext cx="10033000" cy="1123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Primær markedsundersøkelse</a:t>
            </a: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Under den primære markedsundersøkelsen gjennomførte vi intervjuer med leger og medisinstudenter i flere europeiske land. Hensikten var å få bedre forståelse for hvordan markedet fungerer fra legens ståsted. </a:t>
            </a:r>
            <a:b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Tidsmangel</a:t>
            </a:r>
            <a:b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Både leger og medisinstudenter forteller om en travel og hektisk hverdag der mye tid brukes på administrasjon. Auto-generativ anamnese kan redusere administrativ tidsbruk med 20%.  </a:t>
            </a:r>
            <a:b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Innovasjonsinteresserte </a:t>
            </a:r>
            <a:b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Mange av legene og medisinstudentene er positivt innstilt til å teste ut nye systemer. Spesielt unge leger kan gjerne klassifiseres som «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early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adopters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» som er interessert å teste ut nye arbeidsmetoder. </a:t>
            </a:r>
            <a:br>
              <a:rPr lang="nb-NO" altLang="nb-NO" sz="3600" dirty="0">
                <a:solidFill>
                  <a:srgbClr val="FF0000"/>
                </a:solidFill>
                <a:latin typeface="+mn-lt"/>
              </a:rPr>
            </a:br>
            <a:endParaRPr lang="nb-NO" altLang="nb-NO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31996447" y="6229350"/>
            <a:ext cx="10033000" cy="846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Forretningsmessige forhold    </a:t>
            </a:r>
            <a:b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Med utgangspunkt i primær- og sekundær markedsundersøkelse har vi gjort oss noen tanker om selskapets vei fremover.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Konkurrenter og konkurransedyktighet  </a:t>
            </a: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Produktet er ganske unikt. Vi har funnet få andre lignende produkter som brukes likt. </a:t>
            </a: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Forretningsstrategi  </a:t>
            </a:r>
            <a:b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Software med lave skaleringskostnader og ingen mulighet for patentbeskyttelse gjør at selskapet bør prioritere vekst over profitt i begynnelsen av deres europeiske ekspansjon. </a:t>
            </a: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4" name="Text Box 6" descr="Text field "/>
          <p:cNvSpPr txBox="1">
            <a:spLocks noChangeArrowheads="1"/>
          </p:cNvSpPr>
          <p:nvPr/>
        </p:nvSpPr>
        <p:spPr bwMode="auto">
          <a:xfrm>
            <a:off x="31962408" y="20873758"/>
            <a:ext cx="10033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Resultater</a:t>
            </a:r>
            <a:b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Markedsundersøkelsen avdekker store interne forskjeller i det europeiske markedet. Siden selskapet er et start-up med begrensende ressurser blir det spesielt viktig å prioritere optimale land for fremtidig ekspansjon. Selskapet kan oppnå god markedspenetrasjon med deres revolusjonerende løsning. </a:t>
            </a: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b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 mest aktuelle landene for selskapets er Belgia, Nederland, Sveits, Sverige og Østerrike. </a:t>
            </a: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811202" y="27460575"/>
            <a:ext cx="95767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</a:t>
            </a:r>
            <a:b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highlight>
                  <a:srgbClr val="FFFF00"/>
                </a:highlight>
                <a:latin typeface="+mn-lt"/>
              </a:rPr>
            </a:b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Birkeli, H., Eek, I. </a:t>
            </a:r>
            <a:r>
              <a:rPr lang="nb-NO" altLang="nb-NO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Markedsundersøkelse for digitalt anamneseopptak i Europa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2023 </a:t>
            </a:r>
            <a:b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2000" u="sng" dirty="0">
                <a:solidFill>
                  <a:srgbClr val="34332B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www.perss.no</a:t>
            </a:r>
            <a:r>
              <a:rPr lang="nb-NO" altLang="nb-NO" sz="2000" u="sng" dirty="0">
                <a:solidFill>
                  <a:srgbClr val="34332B"/>
                </a:solidFill>
                <a:latin typeface="+mn-lt"/>
              </a:rPr>
              <a:t> </a:t>
            </a:r>
          </a:p>
          <a:p>
            <a:pPr eaLnBrk="1" hangingPunct="1"/>
            <a:r>
              <a:rPr lang="nb-NO" altLang="nb-NO" sz="2000" u="sng" dirty="0">
                <a:solidFill>
                  <a:srgbClr val="34332B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www.preforma.no</a:t>
            </a:r>
            <a:r>
              <a:rPr lang="nb-NO" altLang="nb-NO" sz="2000" u="sng" dirty="0">
                <a:solidFill>
                  <a:srgbClr val="34332B"/>
                </a:solidFill>
                <a:latin typeface="+mn-lt"/>
              </a:rPr>
              <a:t> </a:t>
            </a: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96447" y="27460575"/>
            <a:ext cx="97409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 TIL</a:t>
            </a:r>
          </a:p>
          <a:p>
            <a:pPr eaLnBrk="1" hangingPunct="1"/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Preforma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AS. </a:t>
            </a:r>
            <a:b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Hovedveileder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Maria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Barøy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Ræder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MD, PhD</a:t>
            </a:r>
            <a:b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Biveileder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Hallgeir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Skøien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Varsi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., MSc Business Administration 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F44D4FB8-7D6B-1014-65E7-B0773DD6A3C9}"/>
              </a:ext>
            </a:extLst>
          </p:cNvPr>
          <p:cNvSpPr txBox="1"/>
          <p:nvPr/>
        </p:nvSpPr>
        <p:spPr>
          <a:xfrm>
            <a:off x="21718588" y="17324695"/>
            <a:ext cx="9969500" cy="9294852"/>
          </a:xfrm>
          <a:prstGeom prst="rect">
            <a:avLst/>
          </a:prstGeom>
          <a:solidFill>
            <a:srgbClr val="E8574E"/>
          </a:solidFill>
        </p:spPr>
        <p:txBody>
          <a:bodyPr wrap="square" rtlCol="0">
            <a:spAutoFit/>
          </a:bodyPr>
          <a:lstStyle/>
          <a:p>
            <a:br>
              <a:rPr lang="nb-NO" altLang="nb-NO" sz="1800" b="1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b="1" dirty="0">
                <a:solidFill>
                  <a:schemeClr val="bg1"/>
                </a:solidFill>
                <a:latin typeface="+mn-lt"/>
              </a:rPr>
              <a:t>Hva er </a:t>
            </a:r>
            <a:r>
              <a:rPr lang="nb-NO" altLang="nb-NO" sz="4000" b="1" dirty="0" err="1">
                <a:solidFill>
                  <a:schemeClr val="bg1"/>
                </a:solidFill>
                <a:latin typeface="+mn-lt"/>
              </a:rPr>
              <a:t>autogenerativ</a:t>
            </a:r>
            <a:r>
              <a:rPr lang="nb-NO" altLang="nb-NO" sz="4000" b="1" dirty="0">
                <a:solidFill>
                  <a:schemeClr val="bg1"/>
                </a:solidFill>
                <a:latin typeface="+mn-lt"/>
              </a:rPr>
              <a:t> anamnese? </a:t>
            </a:r>
            <a:br>
              <a:rPr lang="nb-NO" altLang="nb-NO" sz="3200" b="1" dirty="0">
                <a:solidFill>
                  <a:schemeClr val="bg1"/>
                </a:solidFill>
                <a:latin typeface="+mn-lt"/>
              </a:rPr>
            </a:br>
            <a:r>
              <a:rPr lang="nb-NO" altLang="nb-NO" sz="3600" dirty="0">
                <a:solidFill>
                  <a:schemeClr val="bg1"/>
                </a:solidFill>
                <a:latin typeface="+mn-lt"/>
              </a:rPr>
              <a:t>Pasienten fyller ut et dynamisk spørreskjema.   Skjemaet endrer seg avhengig av pasientens   problemstilling og svar. Det blir deretter  automatisk generte et forslag til ferdig anamnesetekst.</a:t>
            </a:r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>
              <a:latin typeface="+mn-lt"/>
            </a:endParaRPr>
          </a:p>
          <a:p>
            <a:endParaRPr lang="nb-NO" sz="3600" dirty="0"/>
          </a:p>
        </p:txBody>
      </p:sp>
      <p:pic>
        <p:nvPicPr>
          <p:cNvPr id="12" name="Bilde 11" descr="Et bilde som inneholder kart, tekst&#10;&#10;Automatisk generert beskrivelse">
            <a:extLst>
              <a:ext uri="{FF2B5EF4-FFF2-40B4-BE49-F238E27FC236}">
                <a16:creationId xmlns:a16="http://schemas.microsoft.com/office/drawing/2014/main" id="{FF4CCD1D-F413-F149-8A22-19B5DF4B2E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9841662"/>
            <a:ext cx="10656888" cy="7417120"/>
          </a:xfrm>
          <a:prstGeom prst="rect">
            <a:avLst/>
          </a:prstGeom>
        </p:spPr>
      </p:pic>
      <p:pic>
        <p:nvPicPr>
          <p:cNvPr id="22" name="Bilde 21" descr="Et bilde som inneholder tekst, skjermbilde&#10;&#10;Automatisk generert beskrivelse">
            <a:extLst>
              <a:ext uri="{FF2B5EF4-FFF2-40B4-BE49-F238E27FC236}">
                <a16:creationId xmlns:a16="http://schemas.microsoft.com/office/drawing/2014/main" id="{6EF90C30-0B57-DAD6-C0D4-50CF00DA7F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060">
            <a:off x="35425587" y="13149243"/>
            <a:ext cx="4320317" cy="8410217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BAAB3507-EFAB-4FCD-A243-1EC59597C492}"/>
              </a:ext>
            </a:extLst>
          </p:cNvPr>
          <p:cNvSpPr txBox="1"/>
          <p:nvPr/>
        </p:nvSpPr>
        <p:spPr>
          <a:xfrm>
            <a:off x="0" y="5721807"/>
            <a:ext cx="42808525" cy="434070"/>
          </a:xfrm>
          <a:prstGeom prst="rect">
            <a:avLst/>
          </a:prstGeom>
          <a:solidFill>
            <a:srgbClr val="F6F4F3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C6B4184-FA2D-A743-CCB8-8621AB2831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726208" y="21529605"/>
            <a:ext cx="10228580" cy="5751992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6F83AB41-D9B3-FCFA-D0F4-15C3BAFF3336}"/>
              </a:ext>
            </a:extLst>
          </p:cNvPr>
          <p:cNvSpPr/>
          <p:nvPr/>
        </p:nvSpPr>
        <p:spPr bwMode="auto">
          <a:xfrm>
            <a:off x="22275800" y="17463195"/>
            <a:ext cx="5181600" cy="280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00547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9542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17175</TotalTime>
  <Words>660</Words>
  <Application>Microsoft Office PowerPoint</Application>
  <PresentationFormat>Egendefinert</PresentationFormat>
  <Paragraphs>29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Henrik</cp:lastModifiedBy>
  <cp:revision>193</cp:revision>
  <cp:lastPrinted>2016-05-27T08:05:21Z</cp:lastPrinted>
  <dcterms:created xsi:type="dcterms:W3CDTF">2006-11-02T13:18:58Z</dcterms:created>
  <dcterms:modified xsi:type="dcterms:W3CDTF">2023-05-26T18:26:07Z</dcterms:modified>
</cp:coreProperties>
</file>