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90" autoAdjust="0"/>
    <p:restoredTop sz="90192" autoAdjust="0"/>
  </p:normalViewPr>
  <p:slideViewPr>
    <p:cSldViewPr snapToGrid="0">
      <p:cViewPr>
        <p:scale>
          <a:sx n="29" d="100"/>
          <a:sy n="29" d="100"/>
        </p:scale>
        <p:origin x="1608" y="144"/>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pic>
        <p:nvPicPr>
          <p:cNvPr id="1026" name="Picture 1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141169" y="27849640"/>
            <a:ext cx="9907651" cy="181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243014" y="1143299"/>
            <a:ext cx="34201099" cy="1831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GB" sz="11300" b="1" dirty="0">
                <a:solidFill>
                  <a:schemeClr val="bg1"/>
                </a:solidFill>
                <a:effectLst/>
                <a:latin typeface="Arial" panose="020B0604020202020204" pitchFamily="34" charset="0"/>
                <a:cs typeface="Arial" panose="020B0604020202020204" pitchFamily="34" charset="0"/>
              </a:rPr>
              <a:t>The Heritability of Autoimmune Diseases</a:t>
            </a:r>
            <a:endParaRPr lang="en-GB" sz="11300" dirty="0">
              <a:solidFill>
                <a:schemeClr val="bg1"/>
              </a:solidFill>
              <a:latin typeface="Arial" panose="020B0604020202020204" pitchFamily="34" charset="0"/>
              <a:cs typeface="Arial" panose="020B0604020202020204" pitchFamily="34" charset="0"/>
            </a:endParaRPr>
          </a:p>
        </p:txBody>
      </p:sp>
      <p:sp>
        <p:nvSpPr>
          <p:cNvPr id="2054" name="Subtitle" descr="Subtitle field"/>
          <p:cNvSpPr txBox="1">
            <a:spLocks noChangeArrowheads="1"/>
          </p:cNvSpPr>
          <p:nvPr/>
        </p:nvSpPr>
        <p:spPr bwMode="auto">
          <a:xfrm>
            <a:off x="1182688" y="3076575"/>
            <a:ext cx="34261425"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GB" sz="4800" b="1" dirty="0">
                <a:solidFill>
                  <a:schemeClr val="bg1"/>
                </a:solidFill>
                <a:effectLst/>
                <a:latin typeface="Arial" panose="020B0604020202020204" pitchFamily="34" charset="0"/>
                <a:cs typeface="Arial" panose="020B0604020202020204" pitchFamily="34" charset="0"/>
              </a:rPr>
              <a:t>- Lessons from studies of Type 1 Diabetes Mellitus, Celiac Disease, and Addison’s Disease </a:t>
            </a:r>
            <a:endParaRPr lang="en-GB" sz="4800" b="1" dirty="0">
              <a:solidFill>
                <a:schemeClr val="bg1"/>
              </a:solidFill>
              <a:latin typeface="Arial" panose="020B0604020202020204" pitchFamily="34" charset="0"/>
              <a:cs typeface="Arial" panose="020B0604020202020204" pitchFamily="34" charset="0"/>
            </a:endParaRPr>
          </a:p>
          <a:p>
            <a:pPr eaLnBrk="1" hangingPunct="1"/>
            <a:endParaRPr lang="nb-NO" altLang="nb-NO" sz="9400" b="1" dirty="0">
              <a:solidFill>
                <a:schemeClr val="bg1"/>
              </a:solidFill>
              <a:latin typeface="+mj-lt"/>
            </a:endParaRPr>
          </a:p>
        </p:txBody>
      </p:sp>
      <p:sp>
        <p:nvSpPr>
          <p:cNvPr id="2053" name="Name and info" descr="Field for name and email"/>
          <p:cNvSpPr txBox="1">
            <a:spLocks noChangeArrowheads="1"/>
          </p:cNvSpPr>
          <p:nvPr/>
        </p:nvSpPr>
        <p:spPr bwMode="auto">
          <a:xfrm>
            <a:off x="33764629" y="2843212"/>
            <a:ext cx="8230779"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Alexandra C H Dahlberg</a:t>
            </a:r>
            <a:br>
              <a:rPr lang="nb-NO" altLang="nb-NO" sz="4000" dirty="0">
                <a:solidFill>
                  <a:schemeClr val="bg1"/>
                </a:solidFill>
                <a:latin typeface="+mn-lt"/>
              </a:rPr>
            </a:br>
            <a:r>
              <a:rPr lang="nb-NO" altLang="nb-NO" sz="4000" dirty="0" err="1">
                <a:solidFill>
                  <a:schemeClr val="bg1"/>
                </a:solidFill>
                <a:latin typeface="+mn-lt"/>
              </a:rPr>
              <a:t>University</a:t>
            </a:r>
            <a:r>
              <a:rPr lang="nb-NO" altLang="nb-NO" sz="4000" dirty="0">
                <a:solidFill>
                  <a:schemeClr val="bg1"/>
                </a:solidFill>
                <a:latin typeface="+mn-lt"/>
              </a:rPr>
              <a:t> </a:t>
            </a:r>
            <a:r>
              <a:rPr lang="nb-NO" altLang="nb-NO" sz="4000" dirty="0" err="1">
                <a:solidFill>
                  <a:schemeClr val="bg1"/>
                </a:solidFill>
                <a:latin typeface="+mn-lt"/>
              </a:rPr>
              <a:t>of</a:t>
            </a:r>
            <a:r>
              <a:rPr lang="nb-NO" altLang="nb-NO" sz="4000" dirty="0">
                <a:solidFill>
                  <a:schemeClr val="bg1"/>
                </a:solidFill>
                <a:latin typeface="+mn-lt"/>
              </a:rPr>
              <a:t> Bergen</a:t>
            </a:r>
          </a:p>
          <a:p>
            <a:pPr algn="r" eaLnBrk="1" hangingPunct="1"/>
            <a:r>
              <a:rPr lang="nb-NO" altLang="nb-NO" sz="4000" dirty="0" err="1">
                <a:solidFill>
                  <a:schemeClr val="bg1"/>
                </a:solidFill>
                <a:latin typeface="+mn-lt"/>
              </a:rPr>
              <a:t>alexandra.dahlberg@student.uib.no</a:t>
            </a:r>
            <a:endParaRPr lang="nb-NO" altLang="nb-NO" sz="4000" dirty="0">
              <a:solidFill>
                <a:schemeClr val="bg1"/>
              </a:solidFill>
              <a:latin typeface="+mn-lt"/>
            </a:endParaRPr>
          </a:p>
        </p:txBody>
      </p:sp>
      <p:sp>
        <p:nvSpPr>
          <p:cNvPr id="2055" name="Text box 1" descr="Text field "/>
          <p:cNvSpPr txBox="1">
            <a:spLocks noChangeArrowheads="1"/>
          </p:cNvSpPr>
          <p:nvPr/>
        </p:nvSpPr>
        <p:spPr bwMode="auto">
          <a:xfrm>
            <a:off x="1243014" y="6335869"/>
            <a:ext cx="12087080" cy="21328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algn="just" eaLnBrk="1" hangingPunct="1">
              <a:spcAft>
                <a:spcPct val="20000"/>
              </a:spcAft>
            </a:pPr>
            <a:r>
              <a:rPr lang="en-GB" altLang="nb-NO" sz="4000" b="1" dirty="0">
                <a:solidFill>
                  <a:schemeClr val="tx1">
                    <a:lumMod val="85000"/>
                    <a:lumOff val="15000"/>
                  </a:schemeClr>
                </a:solidFill>
                <a:latin typeface="+mn-lt"/>
              </a:rPr>
              <a:t>ABSTRACT</a:t>
            </a:r>
          </a:p>
          <a:p>
            <a:pPr algn="just">
              <a:spcAft>
                <a:spcPts val="1200"/>
              </a:spcAft>
            </a:pPr>
            <a:r>
              <a:rPr lang="en-GB" sz="3600" dirty="0">
                <a:effectLst/>
                <a:latin typeface="+mn-lt"/>
              </a:rPr>
              <a:t>It is assumed that autoimmune diseases have a common genetic cause. This study aims to highlight the research regarding the hereditary patterns of autoimmune diseases through a literature review. </a:t>
            </a:r>
          </a:p>
          <a:p>
            <a:pPr algn="just">
              <a:spcAft>
                <a:spcPts val="1200"/>
              </a:spcAft>
            </a:pPr>
            <a:r>
              <a:rPr lang="en-GB" sz="3600" b="1" dirty="0">
                <a:effectLst/>
                <a:latin typeface="+mn-lt"/>
              </a:rPr>
              <a:t>The study found evidence for widespread familial clustering of different autoimmune manifestations across all three diseases.</a:t>
            </a:r>
            <a:endParaRPr lang="en-GB" sz="3600" b="1" dirty="0">
              <a:latin typeface="+mn-lt"/>
            </a:endParaRPr>
          </a:p>
          <a:p>
            <a:pPr algn="just">
              <a:spcAft>
                <a:spcPts val="1200"/>
              </a:spcAft>
            </a:pPr>
            <a:r>
              <a:rPr lang="en-GB" sz="3600" dirty="0">
                <a:effectLst/>
                <a:latin typeface="+mn-lt"/>
              </a:rPr>
              <a:t>Type 1 diabetes mellitus had by far the most research available, therefore, there was a large number of autoimmune diseases in first-degree relatives of type 1 diabetes patients. The most prominent autoimmune diseases in first-degree relatives to type 1 diabetes patients were autoimmune thyroid disease, celiac disease, and rheumatoid arthritis. Celiac disease in the proband was associated with type 1 diabetes mellitus and autoimmune thyroid disease in first-degree relatives. In comparison, there was evidence to support the association between Addison’s disease in proband and type 1 diabetes mellitus and vitiligo in first-degree relatives, by the majority of the studies on the disease. The results strongly indicate a connection between several autoimmune diseases, implying the presence of autoimmune heritability. </a:t>
            </a:r>
            <a:endParaRPr lang="en-GB" altLang="nb-NO" sz="3600" dirty="0">
              <a:solidFill>
                <a:schemeClr val="tx1">
                  <a:lumMod val="85000"/>
                  <a:lumOff val="15000"/>
                </a:schemeClr>
              </a:solidFill>
              <a:latin typeface="+mn-lt"/>
            </a:endParaRPr>
          </a:p>
          <a:p>
            <a:pPr algn="just" eaLnBrk="1" hangingPunct="1">
              <a:spcBef>
                <a:spcPct val="50000"/>
              </a:spcBef>
            </a:pPr>
            <a:r>
              <a:rPr lang="en-GB" sz="4000" b="1" dirty="0">
                <a:effectLst/>
                <a:latin typeface="+mn-lt"/>
              </a:rPr>
              <a:t>Background</a:t>
            </a:r>
          </a:p>
          <a:p>
            <a:pPr algn="just" eaLnBrk="1" hangingPunct="1">
              <a:spcBef>
                <a:spcPct val="50000"/>
              </a:spcBef>
            </a:pPr>
            <a:r>
              <a:rPr lang="en-GB" sz="3600" dirty="0">
                <a:effectLst/>
                <a:latin typeface="+mn-lt"/>
              </a:rPr>
              <a:t>Autoimmune diseases (ADs) are a heterogeneous group, that includes diseases such as type 1 diabetes mellitus (T1D), celiac disease (CD), autoimmune thyroid disease (AITD), multiple sclerosis (MS), and Addison’s disease (</a:t>
            </a:r>
            <a:r>
              <a:rPr lang="en-GB" sz="3600" dirty="0" err="1">
                <a:effectLst/>
                <a:latin typeface="+mn-lt"/>
              </a:rPr>
              <a:t>AdD</a:t>
            </a:r>
            <a:r>
              <a:rPr lang="en-GB" sz="3600" dirty="0">
                <a:effectLst/>
                <a:latin typeface="+mn-lt"/>
              </a:rPr>
              <a:t>). The individual ADs range from ultrarare to common but aggregated they affect an estimated 8-9% of the population [1]. Despite the heterogeneous clinical aspects of ADs, they have in common a similar pathological immune reaction against oneself. The current paradigm of the field is that the </a:t>
            </a:r>
            <a:r>
              <a:rPr lang="en-GB" sz="3600" dirty="0" err="1">
                <a:effectLst/>
                <a:latin typeface="+mn-lt"/>
              </a:rPr>
              <a:t>etiology</a:t>
            </a:r>
            <a:r>
              <a:rPr lang="en-GB" sz="3600" dirty="0">
                <a:effectLst/>
                <a:latin typeface="+mn-lt"/>
              </a:rPr>
              <a:t> of ADs is a combination of genetic and environmental factors. </a:t>
            </a:r>
            <a:endParaRPr lang="en-GB" altLang="nb-NO" sz="4000" dirty="0">
              <a:solidFill>
                <a:schemeClr val="tx1">
                  <a:lumMod val="85000"/>
                  <a:lumOff val="15000"/>
                </a:schemeClr>
              </a:solidFill>
              <a:latin typeface="+mn-lt"/>
            </a:endParaRPr>
          </a:p>
        </p:txBody>
      </p:sp>
      <p:sp>
        <p:nvSpPr>
          <p:cNvPr id="2052" name="Text box 2" descr="Text field "/>
          <p:cNvSpPr txBox="1">
            <a:spLocks noChangeArrowheads="1"/>
          </p:cNvSpPr>
          <p:nvPr/>
        </p:nvSpPr>
        <p:spPr bwMode="auto">
          <a:xfrm>
            <a:off x="14184847" y="6318473"/>
            <a:ext cx="12087081" cy="23975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just" eaLnBrk="1" hangingPunct="1">
              <a:spcBef>
                <a:spcPct val="50000"/>
              </a:spcBef>
            </a:pPr>
            <a:r>
              <a:rPr lang="en-GB" sz="4000" b="1" dirty="0">
                <a:latin typeface="+mn-lt"/>
              </a:rPr>
              <a:t>Methodology</a:t>
            </a:r>
          </a:p>
          <a:p>
            <a:pPr algn="just" eaLnBrk="1" hangingPunct="1">
              <a:spcBef>
                <a:spcPct val="50000"/>
              </a:spcBef>
            </a:pPr>
            <a:r>
              <a:rPr lang="en-US" altLang="nb-NO" sz="3600" dirty="0">
                <a:solidFill>
                  <a:schemeClr val="tx1">
                    <a:lumMod val="85000"/>
                    <a:lumOff val="15000"/>
                  </a:schemeClr>
                </a:solidFill>
                <a:latin typeface="+mn-lt"/>
              </a:rPr>
              <a:t>A systematic search was conducted for this literature review. To restrict the data, three specific ADs were chosen, T1D, CD and </a:t>
            </a:r>
            <a:r>
              <a:rPr lang="en-US" altLang="nb-NO" sz="3600" dirty="0" err="1">
                <a:solidFill>
                  <a:schemeClr val="tx1">
                    <a:lumMod val="85000"/>
                    <a:lumOff val="15000"/>
                  </a:schemeClr>
                </a:solidFill>
                <a:latin typeface="+mn-lt"/>
              </a:rPr>
              <a:t>AdD</a:t>
            </a:r>
            <a:r>
              <a:rPr lang="en-US" altLang="nb-NO" sz="3600" dirty="0">
                <a:solidFill>
                  <a:schemeClr val="tx1">
                    <a:lumMod val="85000"/>
                    <a:lumOff val="15000"/>
                  </a:schemeClr>
                </a:solidFill>
                <a:latin typeface="+mn-lt"/>
              </a:rPr>
              <a:t>. The initial search in PubMed yielded 196 results, but after a thorough examination, only 17 studies were included.</a:t>
            </a:r>
          </a:p>
          <a:p>
            <a:pPr algn="just" eaLnBrk="1" hangingPunct="1">
              <a:spcBef>
                <a:spcPct val="50000"/>
              </a:spcBef>
            </a:pPr>
            <a:r>
              <a:rPr lang="en-US" altLang="nb-NO" sz="4000" b="1" dirty="0">
                <a:solidFill>
                  <a:schemeClr val="tx1">
                    <a:lumMod val="85000"/>
                    <a:lumOff val="15000"/>
                  </a:schemeClr>
                </a:solidFill>
                <a:latin typeface="+mn-lt"/>
              </a:rPr>
              <a:t>Results</a:t>
            </a:r>
          </a:p>
          <a:p>
            <a:pPr algn="just" eaLnBrk="1" hangingPunct="1">
              <a:spcBef>
                <a:spcPct val="50000"/>
              </a:spcBef>
            </a:pPr>
            <a:r>
              <a:rPr lang="en-US" altLang="nb-NO" sz="3600" dirty="0">
                <a:solidFill>
                  <a:schemeClr val="tx1">
                    <a:lumMod val="85000"/>
                    <a:lumOff val="15000"/>
                  </a:schemeClr>
                </a:solidFill>
                <a:latin typeface="+mn-lt"/>
              </a:rPr>
              <a:t>The results are presented in Table 01. The studies included support the notion of autoimmune heritability patterns.</a:t>
            </a:r>
          </a:p>
          <a:p>
            <a:pPr algn="just" eaLnBrk="1" hangingPunct="1">
              <a:spcBef>
                <a:spcPct val="50000"/>
              </a:spcBef>
            </a:pPr>
            <a:r>
              <a:rPr lang="en-US" altLang="nb-NO" sz="4000" b="1" dirty="0">
                <a:solidFill>
                  <a:schemeClr val="tx1">
                    <a:lumMod val="85000"/>
                    <a:lumOff val="15000"/>
                  </a:schemeClr>
                </a:solidFill>
                <a:latin typeface="+mn-lt"/>
              </a:rPr>
              <a:t>Discussion</a:t>
            </a:r>
          </a:p>
          <a:p>
            <a:pPr algn="just" eaLnBrk="1" hangingPunct="1">
              <a:spcBef>
                <a:spcPct val="50000"/>
              </a:spcBef>
            </a:pPr>
            <a:r>
              <a:rPr lang="en-GB" sz="3600" dirty="0">
                <a:latin typeface="+mn-lt"/>
                <a:cs typeface="Arial" panose="020B0604020202020204" pitchFamily="34" charset="0"/>
              </a:rPr>
              <a:t>This study found evidence of a </a:t>
            </a:r>
            <a:r>
              <a:rPr lang="en-GB" sz="3600" dirty="0">
                <a:effectLst/>
                <a:latin typeface="+mn-lt"/>
                <a:cs typeface="Arial" panose="020B0604020202020204" pitchFamily="34" charset="0"/>
              </a:rPr>
              <a:t>substantial overlap between ADs. However, some were more prominent for specific ADs. </a:t>
            </a:r>
          </a:p>
          <a:p>
            <a:pPr algn="just" eaLnBrk="1" hangingPunct="1">
              <a:spcBef>
                <a:spcPct val="50000"/>
              </a:spcBef>
            </a:pPr>
            <a:r>
              <a:rPr lang="en-GB" sz="3600" dirty="0">
                <a:effectLst/>
                <a:latin typeface="+mn-lt"/>
              </a:rPr>
              <a:t>For example, many of the studies included with probands with T1D found evidence to suggest similar hereditary patterns to AITD and CD, as they were often found to be significantly aggregated in first-degree relatives of those patients. Interestingly, some of the studies found evidence to support similar hereditary patterns for T1D and rheumatoid arthritis, which only one of the studies with CD or </a:t>
            </a:r>
            <a:r>
              <a:rPr lang="en-GB" sz="3600" dirty="0" err="1">
                <a:effectLst/>
                <a:latin typeface="+mn-lt"/>
              </a:rPr>
              <a:t>AdD</a:t>
            </a:r>
            <a:r>
              <a:rPr lang="en-GB" sz="3600" dirty="0">
                <a:effectLst/>
                <a:latin typeface="+mn-lt"/>
              </a:rPr>
              <a:t> as probands shared. This might suggest that rheumatoid arthritis is more clustered with T1D than the other two ADs included in this literature review. </a:t>
            </a:r>
            <a:endParaRPr lang="en-GB" sz="3600" dirty="0">
              <a:latin typeface="+mn-lt"/>
            </a:endParaRPr>
          </a:p>
          <a:p>
            <a:pPr algn="just" eaLnBrk="1" hangingPunct="1">
              <a:spcBef>
                <a:spcPct val="50000"/>
              </a:spcBef>
            </a:pPr>
            <a:r>
              <a:rPr lang="en-GB" sz="3600" dirty="0">
                <a:effectLst/>
                <a:latin typeface="+mn-lt"/>
              </a:rPr>
              <a:t>Surprisingly, T1D and AITD also emerged more prominently in the studies with CD as the proband disease. This does suggest a clustering of these three diseases, as the studies with T1D as a proband disease showed similar results. For </a:t>
            </a:r>
            <a:r>
              <a:rPr lang="en-GB" sz="3600" dirty="0" err="1">
                <a:effectLst/>
                <a:latin typeface="+mn-lt"/>
              </a:rPr>
              <a:t>AdD</a:t>
            </a:r>
            <a:r>
              <a:rPr lang="en-GB" sz="3600" dirty="0">
                <a:effectLst/>
                <a:latin typeface="+mn-lt"/>
              </a:rPr>
              <a:t>, all three studies in this literature review had in common associations with T1D and AITD. Interestingly, two of the three studies also found that first-degree relatives to the proband had an aggregated amount of vitiligo, in comparison with the comparison populations of the studies. </a:t>
            </a:r>
            <a:endParaRPr lang="en-GB" sz="3600" dirty="0">
              <a:effectLst/>
              <a:latin typeface="+mn-lt"/>
              <a:cs typeface="Arial" panose="020B0604020202020204" pitchFamily="34" charset="0"/>
            </a:endParaRPr>
          </a:p>
          <a:p>
            <a:pPr algn="just" eaLnBrk="1" hangingPunct="1">
              <a:spcBef>
                <a:spcPct val="50000"/>
              </a:spcBef>
            </a:pPr>
            <a:endParaRPr lang="en-GB" sz="2000" dirty="0"/>
          </a:p>
          <a:p>
            <a:pPr algn="just" eaLnBrk="1" hangingPunct="1">
              <a:spcBef>
                <a:spcPct val="50000"/>
              </a:spcBef>
            </a:pPr>
            <a:endParaRPr lang="en-US" altLang="nb-NO" sz="3600" dirty="0">
              <a:solidFill>
                <a:schemeClr val="tx1">
                  <a:lumMod val="85000"/>
                  <a:lumOff val="15000"/>
                </a:schemeClr>
              </a:solidFill>
              <a:latin typeface="+mn-lt"/>
            </a:endParaRPr>
          </a:p>
          <a:p>
            <a:pPr algn="just" eaLnBrk="1" hangingPunct="1">
              <a:spcBef>
                <a:spcPct val="50000"/>
              </a:spcBef>
            </a:pPr>
            <a:endParaRPr lang="en-US" altLang="nb-NO" sz="3600" dirty="0">
              <a:solidFill>
                <a:schemeClr val="tx1">
                  <a:lumMod val="85000"/>
                  <a:lumOff val="15000"/>
                </a:schemeClr>
              </a:solidFill>
              <a:latin typeface="+mn-lt"/>
            </a:endParaRPr>
          </a:p>
          <a:p>
            <a:pPr algn="just" eaLnBrk="1" hangingPunct="1">
              <a:spcBef>
                <a:spcPct val="50000"/>
              </a:spcBef>
            </a:pPr>
            <a:endParaRPr lang="nb-NO" altLang="nb-NO" dirty="0">
              <a:solidFill>
                <a:schemeClr val="tx1">
                  <a:lumMod val="85000"/>
                  <a:lumOff val="15000"/>
                </a:schemeClr>
              </a:solidFill>
              <a:latin typeface="+mn-lt"/>
            </a:endParaRPr>
          </a:p>
        </p:txBody>
      </p:sp>
      <p:sp>
        <p:nvSpPr>
          <p:cNvPr id="2065" name="References" descr="Field for references"/>
          <p:cNvSpPr txBox="1">
            <a:spLocks noChangeArrowheads="1"/>
          </p:cNvSpPr>
          <p:nvPr/>
        </p:nvSpPr>
        <p:spPr bwMode="auto">
          <a:xfrm>
            <a:off x="21811202" y="27460575"/>
            <a:ext cx="9576752"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REFERENCES</a:t>
            </a:r>
          </a:p>
          <a:p>
            <a:pPr eaLnBrk="1" hangingPunct="1"/>
            <a:r>
              <a:rPr lang="nb-NO" altLang="nb-NO" sz="2000" b="1" dirty="0">
                <a:solidFill>
                  <a:schemeClr val="tx1">
                    <a:lumMod val="85000"/>
                    <a:lumOff val="15000"/>
                  </a:schemeClr>
                </a:solidFill>
                <a:latin typeface="+mn-lt"/>
              </a:rPr>
              <a:t>[1] </a:t>
            </a:r>
            <a:r>
              <a:rPr lang="en-GB" sz="2000" dirty="0">
                <a:effectLst/>
                <a:latin typeface="+mn-lt"/>
              </a:rPr>
              <a:t>Cooper, G.S., M.L. Bynum, and E.C. Somers, </a:t>
            </a:r>
            <a:r>
              <a:rPr lang="en-GB" sz="2000" i="1" dirty="0">
                <a:effectLst/>
                <a:latin typeface="+mn-lt"/>
              </a:rPr>
              <a:t>Recent insights in the epidemiology of autoimmune diseases: improved prevalence estimates and understanding of clustering of diseases. </a:t>
            </a:r>
            <a:r>
              <a:rPr lang="en-GB" sz="2000" dirty="0">
                <a:effectLst/>
                <a:latin typeface="+mn-lt"/>
              </a:rPr>
              <a:t>J </a:t>
            </a:r>
            <a:r>
              <a:rPr lang="en-GB" sz="2000" dirty="0" err="1">
                <a:effectLst/>
                <a:latin typeface="+mn-lt"/>
              </a:rPr>
              <a:t>Autoimmun</a:t>
            </a:r>
            <a:r>
              <a:rPr lang="en-GB" sz="2000" dirty="0">
                <a:effectLst/>
                <a:latin typeface="+mn-lt"/>
              </a:rPr>
              <a:t>, 2009. </a:t>
            </a:r>
            <a:r>
              <a:rPr lang="en-GB" sz="2000" b="1" dirty="0">
                <a:effectLst/>
                <a:latin typeface="+mn-lt"/>
              </a:rPr>
              <a:t>33</a:t>
            </a:r>
            <a:r>
              <a:rPr lang="en-GB" sz="2000" dirty="0">
                <a:effectLst/>
                <a:latin typeface="+mn-lt"/>
              </a:rPr>
              <a:t>(3-4): p. 197-207. </a:t>
            </a:r>
          </a:p>
          <a:p>
            <a:pPr eaLnBrk="1" hangingPunct="1"/>
            <a:endParaRPr lang="nb-NO" altLang="nb-NO" sz="2800" b="1" dirty="0">
              <a:solidFill>
                <a:schemeClr val="tx1">
                  <a:lumMod val="85000"/>
                  <a:lumOff val="15000"/>
                </a:schemeClr>
              </a:solidFill>
              <a:latin typeface="+mn-lt"/>
            </a:endParaRPr>
          </a:p>
        </p:txBody>
      </p:sp>
      <p:sp>
        <p:nvSpPr>
          <p:cNvPr id="2066" name="Acknowledgements" descr="Field for acknowledgements"/>
          <p:cNvSpPr txBox="1">
            <a:spLocks noChangeArrowheads="1"/>
          </p:cNvSpPr>
          <p:nvPr/>
        </p:nvSpPr>
        <p:spPr bwMode="auto">
          <a:xfrm>
            <a:off x="31996447" y="27460575"/>
            <a:ext cx="97409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ACKNOWLEDGEMENTS</a:t>
            </a:r>
          </a:p>
          <a:p>
            <a:r>
              <a:rPr lang="en-GB" sz="2000" dirty="0">
                <a:effectLst/>
                <a:latin typeface="+mn-lt"/>
              </a:rPr>
              <a:t>Advisors: Stefan Johansson, Professor at the University of Bergen, Department of Clinical Science, and </a:t>
            </a:r>
            <a:r>
              <a:rPr lang="en-GB" sz="2000" dirty="0" err="1">
                <a:effectLst/>
                <a:latin typeface="+mn-lt"/>
              </a:rPr>
              <a:t>Eirik</a:t>
            </a:r>
            <a:r>
              <a:rPr lang="en-GB" sz="2000" dirty="0">
                <a:effectLst/>
                <a:latin typeface="+mn-lt"/>
              </a:rPr>
              <a:t> Bratland, Researcher at the Department of Clinical Science </a:t>
            </a:r>
            <a:endParaRPr lang="en-GB" sz="2000" dirty="0">
              <a:latin typeface="+mn-lt"/>
            </a:endParaRPr>
          </a:p>
        </p:txBody>
      </p:sp>
      <p:sp>
        <p:nvSpPr>
          <p:cNvPr id="15" name="TextBox 14">
            <a:extLst>
              <a:ext uri="{FF2B5EF4-FFF2-40B4-BE49-F238E27FC236}">
                <a16:creationId xmlns:a16="http://schemas.microsoft.com/office/drawing/2014/main" id="{F0C63C0E-74DC-3D3F-D89F-44575924BECE}"/>
              </a:ext>
            </a:extLst>
          </p:cNvPr>
          <p:cNvSpPr txBox="1"/>
          <p:nvPr/>
        </p:nvSpPr>
        <p:spPr>
          <a:xfrm>
            <a:off x="27248671" y="6279096"/>
            <a:ext cx="14488676" cy="3416320"/>
          </a:xfrm>
          <a:prstGeom prst="rect">
            <a:avLst/>
          </a:prstGeom>
          <a:noFill/>
        </p:spPr>
        <p:txBody>
          <a:bodyPr wrap="square">
            <a:spAutoFit/>
          </a:bodyPr>
          <a:lstStyle/>
          <a:p>
            <a:pPr algn="just" eaLnBrk="1" hangingPunct="1">
              <a:spcBef>
                <a:spcPct val="50000"/>
              </a:spcBef>
            </a:pPr>
            <a:r>
              <a:rPr lang="en-GB" sz="3600" dirty="0">
                <a:effectLst/>
                <a:latin typeface="+mn-lt"/>
                <a:cs typeface="Arial" panose="020B0604020202020204" pitchFamily="34" charset="0"/>
              </a:rPr>
              <a:t>The findings of this review also support that the three ADs in the focus of this study share hereditary patterns, which can be seen by the evidence found that support the presence of CD and </a:t>
            </a:r>
            <a:r>
              <a:rPr lang="en-GB" sz="3600" dirty="0" err="1">
                <a:effectLst/>
                <a:latin typeface="+mn-lt"/>
                <a:cs typeface="Arial" panose="020B0604020202020204" pitchFamily="34" charset="0"/>
              </a:rPr>
              <a:t>AdD</a:t>
            </a:r>
            <a:r>
              <a:rPr lang="en-GB" sz="3600" dirty="0">
                <a:effectLst/>
                <a:latin typeface="+mn-lt"/>
                <a:cs typeface="Arial" panose="020B0604020202020204" pitchFamily="34" charset="0"/>
              </a:rPr>
              <a:t> in first-degree relatives of probands with T1D, T1D in first- degree relatives of probands with CD, and T1D as well as CD in first-degree relatives of probands with </a:t>
            </a:r>
            <a:r>
              <a:rPr lang="en-GB" sz="3600" dirty="0" err="1">
                <a:effectLst/>
                <a:latin typeface="+mn-lt"/>
                <a:cs typeface="Arial" panose="020B0604020202020204" pitchFamily="34" charset="0"/>
              </a:rPr>
              <a:t>AdD</a:t>
            </a:r>
            <a:r>
              <a:rPr lang="en-GB" sz="3600" dirty="0">
                <a:effectLst/>
                <a:latin typeface="+mn-lt"/>
                <a:cs typeface="Arial" panose="020B0604020202020204" pitchFamily="34" charset="0"/>
              </a:rPr>
              <a:t>. </a:t>
            </a:r>
            <a:endParaRPr lang="en-GB" sz="3600" dirty="0">
              <a:latin typeface="+mn-lt"/>
              <a:cs typeface="Arial" panose="020B0604020202020204" pitchFamily="34" charset="0"/>
            </a:endParaRPr>
          </a:p>
        </p:txBody>
      </p:sp>
      <p:pic>
        <p:nvPicPr>
          <p:cNvPr id="17" name="Picture 16" descr="A picture containing text, screenshot, document, menu&#10;&#10;Description automatically generated">
            <a:extLst>
              <a:ext uri="{FF2B5EF4-FFF2-40B4-BE49-F238E27FC236}">
                <a16:creationId xmlns:a16="http://schemas.microsoft.com/office/drawing/2014/main" id="{F6154F6C-31B5-6A9E-C1C0-5974A6ABE3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48671" y="9807156"/>
            <a:ext cx="14398060" cy="15730730"/>
          </a:xfrm>
          <a:prstGeom prst="rect">
            <a:avLst/>
          </a:prstGeom>
        </p:spPr>
      </p:pic>
      <p:sp>
        <p:nvSpPr>
          <p:cNvPr id="18" name="Exmple box" descr="Example box">
            <a:extLst>
              <a:ext uri="{FF2B5EF4-FFF2-40B4-BE49-F238E27FC236}">
                <a16:creationId xmlns:a16="http://schemas.microsoft.com/office/drawing/2014/main" id="{A85D3C0A-1C82-C794-2F58-B36E7B3024E0}"/>
              </a:ext>
            </a:extLst>
          </p:cNvPr>
          <p:cNvSpPr txBox="1">
            <a:spLocks noChangeArrowheads="1"/>
          </p:cNvSpPr>
          <p:nvPr/>
        </p:nvSpPr>
        <p:spPr bwMode="auto">
          <a:xfrm>
            <a:off x="27248669" y="26047416"/>
            <a:ext cx="14398060" cy="628882"/>
          </a:xfrm>
          <a:prstGeom prst="rect">
            <a:avLst/>
          </a:prstGeom>
          <a:noFill/>
          <a:ln w="25400" algn="ctr">
            <a:solidFill>
              <a:schemeClr val="tx1">
                <a:lumMod val="50000"/>
                <a:lumOff val="50000"/>
              </a:schemeClr>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r>
              <a:rPr lang="en-GB" altLang="nb-NO" sz="3000" dirty="0">
                <a:solidFill>
                  <a:schemeClr val="tx1">
                    <a:lumMod val="85000"/>
                    <a:lumOff val="15000"/>
                  </a:schemeClr>
                </a:solidFill>
                <a:latin typeface="+mn-lt"/>
              </a:rPr>
              <a:t>Table 01. Summarization of the results. </a:t>
            </a: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2996</TotalTime>
  <Words>764</Words>
  <Application>Microsoft Macintosh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Standard utforming</vt:lpstr>
      <vt:lpstr>PowerPoint Presentation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Alexandra Dahlberg</cp:lastModifiedBy>
  <cp:revision>143</cp:revision>
  <cp:lastPrinted>2016-05-27T08:05:21Z</cp:lastPrinted>
  <dcterms:created xsi:type="dcterms:W3CDTF">2006-11-02T13:18:58Z</dcterms:created>
  <dcterms:modified xsi:type="dcterms:W3CDTF">2023-05-26T20:24:47Z</dcterms:modified>
</cp:coreProperties>
</file>