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0204" autoAdjust="0"/>
  </p:normalViewPr>
  <p:slideViewPr>
    <p:cSldViewPr snapToGrid="0">
      <p:cViewPr>
        <p:scale>
          <a:sx n="29" d="100"/>
          <a:sy n="29" d="100"/>
        </p:scale>
        <p:origin x="2296" y="-104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4201099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Kirurgisk behandling av cholangiocarcinomer</a:t>
            </a:r>
            <a:r>
              <a:rPr lang="nb-NO" altLang="nb-NO" sz="11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nb-NO" sz="11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b-NO" altLang="nb-NO" sz="113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42614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800" b="1">
                <a:solidFill>
                  <a:schemeClr val="bg1"/>
                </a:solidFill>
                <a:latin typeface="+mj-lt"/>
              </a:rPr>
              <a:t>Retrospektiv kvalitetsstudie av overlevelse og prognostiske faktorer ved hilære (hCCA) og intrahepatiske (iCCA) cholangiocarcinomer </a:t>
            </a:r>
            <a:r>
              <a:rPr lang="nb-NO" altLang="nb-NO" sz="4800" b="1">
                <a:solidFill>
                  <a:schemeClr val="bg1"/>
                </a:solidFill>
                <a:latin typeface="+mj-lt"/>
              </a:rPr>
              <a:t>i Helse Vest </a:t>
            </a:r>
            <a:endParaRPr lang="nb-NO" altLang="nb-NO" sz="9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5290687" y="2843212"/>
            <a:ext cx="670472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>
                <a:solidFill>
                  <a:schemeClr val="bg1"/>
                </a:solidFill>
                <a:latin typeface="+mn-lt"/>
              </a:rPr>
              <a:t>Franklin J. Christhalas</a:t>
            </a:r>
            <a:br>
              <a:rPr lang="nb-NO" altLang="nb-NO" sz="4000">
                <a:solidFill>
                  <a:schemeClr val="bg1"/>
                </a:solidFill>
                <a:latin typeface="+mn-lt"/>
              </a:rPr>
            </a:br>
            <a:r>
              <a:rPr lang="nb-NO" altLang="nb-NO" sz="4000">
                <a:solidFill>
                  <a:schemeClr val="bg1"/>
                </a:solidFill>
                <a:latin typeface="+mn-lt"/>
              </a:rPr>
              <a:t>Universitetet i Bergen </a:t>
            </a:r>
          </a:p>
          <a:p>
            <a:pPr algn="r" eaLnBrk="1" hangingPunct="1"/>
            <a:r>
              <a:rPr lang="nb-NO" altLang="nb-NO" sz="4000">
                <a:solidFill>
                  <a:schemeClr val="bg1"/>
                </a:solidFill>
                <a:latin typeface="+mn-lt"/>
              </a:rPr>
              <a:t>fch004@uib.no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9969500" cy="1407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INTRODUKSJON</a:t>
            </a:r>
          </a:p>
          <a:p>
            <a:pPr eaLnBrk="1" hangingPunct="1">
              <a:spcAft>
                <a:spcPct val="20000"/>
              </a:spcAft>
            </a:pP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Cholangiocarcinomer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(CCA)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utgjør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3%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alle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kreftformer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gastrointestinaltractus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og er nest vanligste primære kreftformen i leveren (1). CCA er forbundet med dårlig prognose, og prognostiske faktorer er gjerne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multifaktoriell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og sprikende i litteraturen (2). </a:t>
            </a:r>
          </a:p>
          <a:p>
            <a:pPr eaLnBrk="1" hangingPunct="1">
              <a:spcAft>
                <a:spcPct val="20000"/>
              </a:spcAft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Formål: 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Undersøke totaloverlevelse (OS) hos pasienter operert for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hCCA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og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iCCA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og se om kjente prognostiske faktorer gjenfinnes i vårt materiale. </a:t>
            </a:r>
          </a:p>
          <a:p>
            <a:pPr eaLnBrk="1" hangingPunct="1">
              <a:spcAft>
                <a:spcPct val="20000"/>
              </a:spcAft>
            </a:pPr>
            <a:endParaRPr lang="nb-NO" altLang="nb-NO" sz="36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MATERIALE OG METODE </a:t>
            </a:r>
          </a:p>
          <a:p>
            <a:pPr eaLnBrk="1" hangingPunct="1">
              <a:spcAft>
                <a:spcPct val="20000"/>
              </a:spcAft>
            </a:pP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Retrospektiv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kvalitetsstudie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(2009-2021)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totalt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44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pasienter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har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gjennomgått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behandling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hCCA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iCCA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ved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Haukeland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Universitetssykehus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(HUS).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Overlevelse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ble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undersøkt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ved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Kaplan-Meier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metoden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log-rank test (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univariat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)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Cox 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regresjonsanalyse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</a:t>
            </a:r>
            <a:r>
              <a:rPr lang="en-GB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multivariat</a:t>
            </a:r>
            <a:r>
              <a:rPr lang="en-GB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).</a:t>
            </a: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50938" y="21006844"/>
            <a:ext cx="1003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RESULTATER </a:t>
            </a: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4" name="Text Box 6" descr="Text field "/>
          <p:cNvSpPr txBox="1">
            <a:spLocks noChangeArrowheads="1"/>
          </p:cNvSpPr>
          <p:nvPr/>
        </p:nvSpPr>
        <p:spPr bwMode="auto">
          <a:xfrm>
            <a:off x="24893204" y="19212514"/>
            <a:ext cx="17695182" cy="763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KONKLUSJON</a:t>
            </a:r>
            <a:endParaRPr lang="nb-NO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Totaloverlevelsen hos pasienter operert for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cholangiocarcinom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ved Haukeland Universitetssykehus i perioden 2009 – 2021 var 40.3%, og er på lik linje med andre sentre. </a:t>
            </a:r>
          </a:p>
          <a:p>
            <a:pPr eaLnBrk="1" hangingPunct="1">
              <a:spcBef>
                <a:spcPct val="50000"/>
              </a:spcBef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Fri reseksjonsmargin (R0) var den viktigste prognostiske faktoren som gikk igjen i vårt materiale. </a:t>
            </a:r>
          </a:p>
          <a:p>
            <a:pPr eaLnBrk="1" hangingPunct="1">
              <a:spcBef>
                <a:spcPct val="50000"/>
              </a:spcBef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Høy CA19-9 og multiple lesjoner kan vekke mistanke om mer avansert kreftsykdom, og kan vektes i større grad under preoperativ vurdering grunnet minimal overlevelse, for å oppnå en bedre pasientseleksjon til kirurgisk behandling. </a:t>
            </a: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1801392" y="27460575"/>
            <a:ext cx="9576752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REFERENCES</a:t>
            </a:r>
          </a:p>
          <a:p>
            <a:pPr marL="457200" indent="-457200" eaLnBrk="1" hangingPunct="1">
              <a:buAutoNum type="arabicPeriod"/>
            </a:pP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Guedj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N.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Pathology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of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Cholangiocarcinomas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Current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Oncology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2023;30(1):370-80.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Mavros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MN,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Economopoulos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KP,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Alexiou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VG,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Pawlik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TM.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Treatment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and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Prognosis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Patients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With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Intrahepatic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Cholangiocarcinoma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Systematic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Review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and Meta-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analysis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JAMA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Surg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2014;149(6):565-74. </a:t>
            </a:r>
          </a:p>
          <a:p>
            <a:pPr marL="457200" indent="-457200" eaLnBrk="1" hangingPunct="1">
              <a:buAutoNum type="arabicPeriod"/>
            </a:pPr>
            <a:endParaRPr lang="nb-NO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62408" y="27460575"/>
            <a:ext cx="97409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ACKNOWLEDGEMENTS</a:t>
            </a:r>
          </a:p>
          <a:p>
            <a:pPr eaLnBrk="1" hangingPunct="1"/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Tusen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takk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min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veileder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1. amanuensis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Overlege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Jon-Helge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Angelsen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for all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veiledning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korrekturlesing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uvurderlig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hjelp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statistiske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beregninger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</a:p>
          <a:p>
            <a:pPr eaLnBrk="1" hangingPunct="1"/>
            <a:endParaRPr lang="en-GB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Videre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takker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jeg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avdelingssjef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Bjørn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Nedrebø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ved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gastrokirurgisk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avdeling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muligheten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gjennomføre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kvalitetsstudien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ved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Haukeland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Universitetssykehus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899A836-300E-6A7A-A16F-584BA64A46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379" y="14101148"/>
            <a:ext cx="13204697" cy="7786747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6FF25A8A-2453-CFD6-9B8B-C83B1DCCD4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188" y="6141237"/>
            <a:ext cx="13205160" cy="7786746"/>
          </a:xfrm>
          <a:prstGeom prst="rect">
            <a:avLst/>
          </a:prstGeom>
        </p:spPr>
      </p:pic>
      <p:pic>
        <p:nvPicPr>
          <p:cNvPr id="17" name="Bilde 16" descr="Et bilde som inneholder bord&#10;&#10;Automatisk generert beskrivelse">
            <a:extLst>
              <a:ext uri="{FF2B5EF4-FFF2-40B4-BE49-F238E27FC236}">
                <a16:creationId xmlns:a16="http://schemas.microsoft.com/office/drawing/2014/main" id="{7D1C41B0-F623-BE22-F663-F71ABCC51C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3066" y="6159876"/>
            <a:ext cx="18135459" cy="11538997"/>
          </a:xfrm>
          <a:prstGeom prst="rect">
            <a:avLst/>
          </a:prstGeom>
        </p:spPr>
      </p:pic>
      <p:sp>
        <p:nvSpPr>
          <p:cNvPr id="19" name="Text Box 6" descr="Text field ">
            <a:extLst>
              <a:ext uri="{FF2B5EF4-FFF2-40B4-BE49-F238E27FC236}">
                <a16:creationId xmlns:a16="http://schemas.microsoft.com/office/drawing/2014/main" id="{75974F35-0DA9-4C9E-9ACC-8FCAB55A4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7" y="21887895"/>
            <a:ext cx="2180703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5-års OS hos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operert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cholangiocarcinom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var 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40.3%. 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iCCA-pasienter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nb-NO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2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tumores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hadde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ingen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live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etter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1.6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år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,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motsetning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til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gruppen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med 1,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hvor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overlevelsen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samme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interval</a:t>
            </a:r>
            <a:r>
              <a:rPr 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l viste 72% (</a:t>
            </a:r>
            <a:r>
              <a:rPr lang="nb-NO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p</a:t>
            </a:r>
            <a:r>
              <a:rPr 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= 0.057).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CA19-9 &lt; 79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kU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/L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ved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diagnosetidspunkt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hadde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5-års OS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på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57.1% versus 22% for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gruppen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nb-NO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</a:t>
            </a:r>
            <a:r>
              <a:rPr lang="nb-NO" sz="3600" dirty="0">
                <a:effectLst/>
              </a:rPr>
              <a:t> 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79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kU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/L (</a:t>
            </a:r>
            <a:r>
              <a:rPr lang="en-US" altLang="nb-NO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= 0.048). 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R1-reseksjon var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korrelert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lav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5-års OS; 57% for R0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25.9% for R1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reseksjon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</a:t>
            </a:r>
            <a:r>
              <a:rPr lang="en-US" altLang="nb-NO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= 0.033). 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Ved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multivariat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Cox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regresjonsanalyse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viste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R1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fortsatt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et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dårligere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utfall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når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vi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justerte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kjønn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alder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tumorlokalisasjon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(HR 3.76; 95% CI 1.18 – 11.98; </a:t>
            </a:r>
            <a:r>
              <a:rPr lang="en-US" altLang="nb-NO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= 0.025). </a:t>
            </a: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463</Words>
  <Application>Microsoft Macintosh PowerPoint</Application>
  <PresentationFormat>Egendefinert</PresentationFormat>
  <Paragraphs>33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Franklin Joseph Christhalas</cp:lastModifiedBy>
  <cp:revision>151</cp:revision>
  <cp:lastPrinted>2016-05-27T08:05:21Z</cp:lastPrinted>
  <dcterms:created xsi:type="dcterms:W3CDTF">2006-11-02T13:18:58Z</dcterms:created>
  <dcterms:modified xsi:type="dcterms:W3CDTF">2023-05-24T18:55:00Z</dcterms:modified>
</cp:coreProperties>
</file>