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0279975" cy="4280852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11">
          <p15:clr>
            <a:srgbClr val="A4A3A4"/>
          </p15:clr>
        </p15:guide>
        <p15:guide id="2" orient="horz" pos="24368">
          <p15:clr>
            <a:srgbClr val="A4A3A4"/>
          </p15:clr>
        </p15:guide>
        <p15:guide id="3" pos="527">
          <p15:clr>
            <a:srgbClr val="A4A3A4"/>
          </p15:clr>
        </p15:guide>
        <p15:guide id="4" pos="14120">
          <p15:clr>
            <a:srgbClr val="A4A3A4"/>
          </p15:clr>
        </p15:guide>
        <p15:guide id="5" pos="18647">
          <p15:clr>
            <a:srgbClr val="A4A3A4"/>
          </p15:clr>
        </p15:guide>
        <p15:guide id="6" pos="9559">
          <p15:clr>
            <a:srgbClr val="A4A3A4"/>
          </p15:clr>
        </p15:guide>
        <p15:guide id="7" pos="49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F3D"/>
    <a:srgbClr val="4E4A48"/>
    <a:srgbClr val="D0CAC2"/>
    <a:srgbClr val="009DE0"/>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8" autoAdjust="0"/>
    <p:restoredTop sz="94307" autoAdjust="0"/>
  </p:normalViewPr>
  <p:slideViewPr>
    <p:cSldViewPr snapToGrid="0">
      <p:cViewPr>
        <p:scale>
          <a:sx n="10" d="100"/>
          <a:sy n="10" d="100"/>
        </p:scale>
        <p:origin x="2942" y="456"/>
      </p:cViewPr>
      <p:guideLst>
        <p:guide orient="horz" pos="3111"/>
        <p:guide orient="horz" pos="24368"/>
        <p:guide pos="527"/>
        <p:guide pos="14120"/>
        <p:guide pos="18647"/>
        <p:guide pos="9559"/>
        <p:guide pos="49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a Sinem Cetin" userId="4bcd1919-bb05-46d8-b8aa-d4074f78639e" providerId="ADAL" clId="{71F146C4-EED6-4721-8935-684BD9F280E4}"/>
    <pc:docChg chg="delSld">
      <pc:chgData name="Kaya Sinem Cetin" userId="4bcd1919-bb05-46d8-b8aa-d4074f78639e" providerId="ADAL" clId="{71F146C4-EED6-4721-8935-684BD9F280E4}" dt="2023-05-22T14:25:26.101" v="1" actId="47"/>
      <pc:docMkLst>
        <pc:docMk/>
      </pc:docMkLst>
      <pc:sldChg chg="del">
        <pc:chgData name="Kaya Sinem Cetin" userId="4bcd1919-bb05-46d8-b8aa-d4074f78639e" providerId="ADAL" clId="{71F146C4-EED6-4721-8935-684BD9F280E4}" dt="2023-05-22T14:25:24.964" v="0" actId="47"/>
        <pc:sldMkLst>
          <pc:docMk/>
          <pc:sldMk cId="3689814504" sldId="261"/>
        </pc:sldMkLst>
      </pc:sldChg>
      <pc:sldChg chg="del">
        <pc:chgData name="Kaya Sinem Cetin" userId="4bcd1919-bb05-46d8-b8aa-d4074f78639e" providerId="ADAL" clId="{71F146C4-EED6-4721-8935-684BD9F280E4}" dt="2023-05-22T14:25:26.101" v="1" actId="47"/>
        <pc:sldMkLst>
          <pc:docMk/>
          <pc:sldMk cId="1310069443"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448BB-FA10-4FDC-B3E0-5B29E76261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BA03CBE-F3DD-498C-8A89-F79F0AA06D31}">
      <dgm:prSet phldrT="[Tekst]"/>
      <dgm:spPr/>
      <dgm:t>
        <a:bodyPr/>
        <a:lstStyle/>
        <a:p>
          <a:r>
            <a:rPr lang="en-US" dirty="0"/>
            <a:t>Actors</a:t>
          </a:r>
        </a:p>
      </dgm:t>
    </dgm:pt>
    <dgm:pt modelId="{9A10EF11-EB8C-4E3B-9B05-0C15F2728C19}" type="parTrans" cxnId="{75FD1FF8-DD45-4FD8-93EA-6825E2EBCE56}">
      <dgm:prSet/>
      <dgm:spPr/>
      <dgm:t>
        <a:bodyPr/>
        <a:lstStyle/>
        <a:p>
          <a:endParaRPr lang="en-US"/>
        </a:p>
      </dgm:t>
    </dgm:pt>
    <dgm:pt modelId="{52F56E61-BE5E-4961-A1E6-10783BBAF225}" type="sibTrans" cxnId="{75FD1FF8-DD45-4FD8-93EA-6825E2EBCE56}">
      <dgm:prSet/>
      <dgm:spPr/>
      <dgm:t>
        <a:bodyPr/>
        <a:lstStyle/>
        <a:p>
          <a:endParaRPr lang="en-US"/>
        </a:p>
      </dgm:t>
    </dgm:pt>
    <dgm:pt modelId="{92867978-804A-433F-A974-1B6F7478CC6F}">
      <dgm:prSet phldrT="[Tekst]"/>
      <dgm:spPr/>
      <dgm:t>
        <a:bodyPr/>
        <a:lstStyle/>
        <a:p>
          <a:r>
            <a:rPr lang="en-US" dirty="0"/>
            <a:t>Content</a:t>
          </a:r>
        </a:p>
      </dgm:t>
    </dgm:pt>
    <dgm:pt modelId="{42188D2C-AB69-4C36-84B8-F66D7C8DF2C5}" type="parTrans" cxnId="{6EE97FED-8713-4514-A355-FCB109D9739C}">
      <dgm:prSet/>
      <dgm:spPr/>
      <dgm:t>
        <a:bodyPr/>
        <a:lstStyle/>
        <a:p>
          <a:endParaRPr lang="en-US"/>
        </a:p>
      </dgm:t>
    </dgm:pt>
    <dgm:pt modelId="{801F7608-0BC7-4520-9451-088ABD028717}" type="sibTrans" cxnId="{6EE97FED-8713-4514-A355-FCB109D9739C}">
      <dgm:prSet/>
      <dgm:spPr/>
      <dgm:t>
        <a:bodyPr/>
        <a:lstStyle/>
        <a:p>
          <a:endParaRPr lang="en-US"/>
        </a:p>
      </dgm:t>
    </dgm:pt>
    <dgm:pt modelId="{C80E32AE-A414-4ADB-8E42-0A8F92F542E9}">
      <dgm:prSet phldrT="[Tekst]"/>
      <dgm:spPr/>
      <dgm:t>
        <a:bodyPr/>
        <a:lstStyle/>
        <a:p>
          <a:r>
            <a:rPr lang="en-US" dirty="0"/>
            <a:t>Process</a:t>
          </a:r>
        </a:p>
      </dgm:t>
    </dgm:pt>
    <dgm:pt modelId="{BC0D4EAF-7217-4995-8B0D-56EE9131298D}" type="parTrans" cxnId="{B10863E7-917C-4EAB-B427-DAF4F16680CD}">
      <dgm:prSet/>
      <dgm:spPr/>
      <dgm:t>
        <a:bodyPr/>
        <a:lstStyle/>
        <a:p>
          <a:endParaRPr lang="en-US"/>
        </a:p>
      </dgm:t>
    </dgm:pt>
    <dgm:pt modelId="{7F36482C-2590-4F52-B954-9C3212BC277C}" type="sibTrans" cxnId="{B10863E7-917C-4EAB-B427-DAF4F16680CD}">
      <dgm:prSet/>
      <dgm:spPr/>
      <dgm:t>
        <a:bodyPr/>
        <a:lstStyle/>
        <a:p>
          <a:endParaRPr lang="en-US"/>
        </a:p>
      </dgm:t>
    </dgm:pt>
    <dgm:pt modelId="{0DFBE150-CE1B-4D9E-90DF-9D4C1ADE35BC}">
      <dgm:prSet phldrT="[Tekst]"/>
      <dgm:spPr/>
      <dgm:t>
        <a:bodyPr/>
        <a:lstStyle/>
        <a:p>
          <a:r>
            <a:rPr lang="en-US" dirty="0"/>
            <a:t>Context</a:t>
          </a:r>
        </a:p>
      </dgm:t>
    </dgm:pt>
    <dgm:pt modelId="{86B0F461-7C98-4BDE-86A1-13C8B2BF26DE}" type="parTrans" cxnId="{D9379BDF-6D1E-4AC8-8C95-DF115E0ABDD6}">
      <dgm:prSet/>
      <dgm:spPr/>
      <dgm:t>
        <a:bodyPr/>
        <a:lstStyle/>
        <a:p>
          <a:endParaRPr lang="en-US"/>
        </a:p>
      </dgm:t>
    </dgm:pt>
    <dgm:pt modelId="{A40CE075-D42E-4B38-9864-D0B6E979599D}" type="sibTrans" cxnId="{D9379BDF-6D1E-4AC8-8C95-DF115E0ABDD6}">
      <dgm:prSet/>
      <dgm:spPr/>
      <dgm:t>
        <a:bodyPr/>
        <a:lstStyle/>
        <a:p>
          <a:endParaRPr lang="en-US"/>
        </a:p>
      </dgm:t>
    </dgm:pt>
    <dgm:pt modelId="{FD1D656E-7C3C-4B87-AB0F-CC8941809622}" type="pres">
      <dgm:prSet presAssocID="{A31448BB-FA10-4FDC-B3E0-5B29E76261FD}" presName="Name0" presStyleCnt="0">
        <dgm:presLayoutVars>
          <dgm:chMax val="1"/>
          <dgm:chPref val="1"/>
          <dgm:dir/>
          <dgm:animOne val="branch"/>
          <dgm:animLvl val="lvl"/>
        </dgm:presLayoutVars>
      </dgm:prSet>
      <dgm:spPr/>
    </dgm:pt>
    <dgm:pt modelId="{1B530BCC-205E-434B-975A-1C06A5D8207F}" type="pres">
      <dgm:prSet presAssocID="{0BA03CBE-F3DD-498C-8A89-F79F0AA06D31}" presName="singleCycle" presStyleCnt="0"/>
      <dgm:spPr/>
    </dgm:pt>
    <dgm:pt modelId="{7B15F138-2433-4701-9F3D-D3AC0854693E}" type="pres">
      <dgm:prSet presAssocID="{0BA03CBE-F3DD-498C-8A89-F79F0AA06D31}" presName="singleCenter" presStyleLbl="node1" presStyleIdx="0" presStyleCnt="4" custScaleX="60475" custScaleY="39909">
        <dgm:presLayoutVars>
          <dgm:chMax val="7"/>
          <dgm:chPref val="7"/>
        </dgm:presLayoutVars>
      </dgm:prSet>
      <dgm:spPr/>
    </dgm:pt>
    <dgm:pt modelId="{8C06F248-404B-40E0-9F9F-9635041DE0CF}" type="pres">
      <dgm:prSet presAssocID="{42188D2C-AB69-4C36-84B8-F66D7C8DF2C5}" presName="Name56" presStyleLbl="parChTrans1D2" presStyleIdx="0" presStyleCnt="3"/>
      <dgm:spPr/>
    </dgm:pt>
    <dgm:pt modelId="{A1D06D8E-C0F6-4EB5-9594-D3E340CD7C1B}" type="pres">
      <dgm:prSet presAssocID="{92867978-804A-433F-A974-1B6F7478CC6F}" presName="text0" presStyleLbl="node1" presStyleIdx="1" presStyleCnt="4" custScaleX="90137" custScaleY="68890" custRadScaleRad="69177">
        <dgm:presLayoutVars>
          <dgm:bulletEnabled val="1"/>
        </dgm:presLayoutVars>
      </dgm:prSet>
      <dgm:spPr/>
    </dgm:pt>
    <dgm:pt modelId="{8869303A-8975-4944-B216-14A22735AECC}" type="pres">
      <dgm:prSet presAssocID="{BC0D4EAF-7217-4995-8B0D-56EE9131298D}" presName="Name56" presStyleLbl="parChTrans1D2" presStyleIdx="1" presStyleCnt="3"/>
      <dgm:spPr/>
    </dgm:pt>
    <dgm:pt modelId="{C691C66F-BBF3-4D17-B785-235EE8A1FDAE}" type="pres">
      <dgm:prSet presAssocID="{C80E32AE-A414-4ADB-8E42-0A8F92F542E9}" presName="text0" presStyleLbl="node1" presStyleIdx="2" presStyleCnt="4" custScaleX="88788" custScaleY="67012" custRadScaleRad="70524" custRadScaleInc="3205">
        <dgm:presLayoutVars>
          <dgm:bulletEnabled val="1"/>
        </dgm:presLayoutVars>
      </dgm:prSet>
      <dgm:spPr/>
    </dgm:pt>
    <dgm:pt modelId="{B12944D4-7C76-4161-868A-58B6E4AF2E2C}" type="pres">
      <dgm:prSet presAssocID="{86B0F461-7C98-4BDE-86A1-13C8B2BF26DE}" presName="Name56" presStyleLbl="parChTrans1D2" presStyleIdx="2" presStyleCnt="3"/>
      <dgm:spPr/>
    </dgm:pt>
    <dgm:pt modelId="{EE642736-24F8-4E9C-8403-829EB7D9E5B2}" type="pres">
      <dgm:prSet presAssocID="{0DFBE150-CE1B-4D9E-90DF-9D4C1ADE35BC}" presName="text0" presStyleLbl="node1" presStyleIdx="3" presStyleCnt="4" custScaleX="87657" custScaleY="70308" custRadScaleRad="72781" custRadScaleInc="-1371">
        <dgm:presLayoutVars>
          <dgm:bulletEnabled val="1"/>
        </dgm:presLayoutVars>
      </dgm:prSet>
      <dgm:spPr/>
    </dgm:pt>
  </dgm:ptLst>
  <dgm:cxnLst>
    <dgm:cxn modelId="{3B18F030-2128-4037-9789-E938CFD6EAB1}" type="presOf" srcId="{42188D2C-AB69-4C36-84B8-F66D7C8DF2C5}" destId="{8C06F248-404B-40E0-9F9F-9635041DE0CF}" srcOrd="0" destOrd="0" presId="urn:microsoft.com/office/officeart/2008/layout/RadialCluster"/>
    <dgm:cxn modelId="{5C1BEB4F-6A55-4F77-8529-7C7D0E931CDE}" type="presOf" srcId="{0DFBE150-CE1B-4D9E-90DF-9D4C1ADE35BC}" destId="{EE642736-24F8-4E9C-8403-829EB7D9E5B2}" srcOrd="0" destOrd="0" presId="urn:microsoft.com/office/officeart/2008/layout/RadialCluster"/>
    <dgm:cxn modelId="{1594A258-807A-4D28-A28C-5F6BA560A089}" type="presOf" srcId="{A31448BB-FA10-4FDC-B3E0-5B29E76261FD}" destId="{FD1D656E-7C3C-4B87-AB0F-CC8941809622}" srcOrd="0" destOrd="0" presId="urn:microsoft.com/office/officeart/2008/layout/RadialCluster"/>
    <dgm:cxn modelId="{335737AE-D378-4A39-8405-F03D38A3D0DA}" type="presOf" srcId="{86B0F461-7C98-4BDE-86A1-13C8B2BF26DE}" destId="{B12944D4-7C76-4161-868A-58B6E4AF2E2C}" srcOrd="0" destOrd="0" presId="urn:microsoft.com/office/officeart/2008/layout/RadialCluster"/>
    <dgm:cxn modelId="{D9379BDF-6D1E-4AC8-8C95-DF115E0ABDD6}" srcId="{0BA03CBE-F3DD-498C-8A89-F79F0AA06D31}" destId="{0DFBE150-CE1B-4D9E-90DF-9D4C1ADE35BC}" srcOrd="2" destOrd="0" parTransId="{86B0F461-7C98-4BDE-86A1-13C8B2BF26DE}" sibTransId="{A40CE075-D42E-4B38-9864-D0B6E979599D}"/>
    <dgm:cxn modelId="{F113B5DF-11A3-473C-99F0-E081FA7DF2D1}" type="presOf" srcId="{C80E32AE-A414-4ADB-8E42-0A8F92F542E9}" destId="{C691C66F-BBF3-4D17-B785-235EE8A1FDAE}" srcOrd="0" destOrd="0" presId="urn:microsoft.com/office/officeart/2008/layout/RadialCluster"/>
    <dgm:cxn modelId="{B10863E7-917C-4EAB-B427-DAF4F16680CD}" srcId="{0BA03CBE-F3DD-498C-8A89-F79F0AA06D31}" destId="{C80E32AE-A414-4ADB-8E42-0A8F92F542E9}" srcOrd="1" destOrd="0" parTransId="{BC0D4EAF-7217-4995-8B0D-56EE9131298D}" sibTransId="{7F36482C-2590-4F52-B954-9C3212BC277C}"/>
    <dgm:cxn modelId="{5241E8EB-829B-4ED8-8508-B5BFB0CEEBEF}" type="presOf" srcId="{BC0D4EAF-7217-4995-8B0D-56EE9131298D}" destId="{8869303A-8975-4944-B216-14A22735AECC}" srcOrd="0" destOrd="0" presId="urn:microsoft.com/office/officeart/2008/layout/RadialCluster"/>
    <dgm:cxn modelId="{6EE97FED-8713-4514-A355-FCB109D9739C}" srcId="{0BA03CBE-F3DD-498C-8A89-F79F0AA06D31}" destId="{92867978-804A-433F-A974-1B6F7478CC6F}" srcOrd="0" destOrd="0" parTransId="{42188D2C-AB69-4C36-84B8-F66D7C8DF2C5}" sibTransId="{801F7608-0BC7-4520-9451-088ABD028717}"/>
    <dgm:cxn modelId="{A70720EF-4DF5-4B31-8CC6-03DE1D0506B5}" type="presOf" srcId="{92867978-804A-433F-A974-1B6F7478CC6F}" destId="{A1D06D8E-C0F6-4EB5-9594-D3E340CD7C1B}" srcOrd="0" destOrd="0" presId="urn:microsoft.com/office/officeart/2008/layout/RadialCluster"/>
    <dgm:cxn modelId="{75FD1FF8-DD45-4FD8-93EA-6825E2EBCE56}" srcId="{A31448BB-FA10-4FDC-B3E0-5B29E76261FD}" destId="{0BA03CBE-F3DD-498C-8A89-F79F0AA06D31}" srcOrd="0" destOrd="0" parTransId="{9A10EF11-EB8C-4E3B-9B05-0C15F2728C19}" sibTransId="{52F56E61-BE5E-4961-A1E6-10783BBAF225}"/>
    <dgm:cxn modelId="{D40409FC-40B9-4BD5-9ACD-46E410E37E40}" type="presOf" srcId="{0BA03CBE-F3DD-498C-8A89-F79F0AA06D31}" destId="{7B15F138-2433-4701-9F3D-D3AC0854693E}" srcOrd="0" destOrd="0" presId="urn:microsoft.com/office/officeart/2008/layout/RadialCluster"/>
    <dgm:cxn modelId="{FAB2A16F-23F1-452B-821D-986C84EA2BDB}" type="presParOf" srcId="{FD1D656E-7C3C-4B87-AB0F-CC8941809622}" destId="{1B530BCC-205E-434B-975A-1C06A5D8207F}" srcOrd="0" destOrd="0" presId="urn:microsoft.com/office/officeart/2008/layout/RadialCluster"/>
    <dgm:cxn modelId="{035976E4-6FB7-4DD0-ABDB-C970935277C5}" type="presParOf" srcId="{1B530BCC-205E-434B-975A-1C06A5D8207F}" destId="{7B15F138-2433-4701-9F3D-D3AC0854693E}" srcOrd="0" destOrd="0" presId="urn:microsoft.com/office/officeart/2008/layout/RadialCluster"/>
    <dgm:cxn modelId="{D0C3F06E-F90C-42AE-9BEB-ABD17F6F6E0A}" type="presParOf" srcId="{1B530BCC-205E-434B-975A-1C06A5D8207F}" destId="{8C06F248-404B-40E0-9F9F-9635041DE0CF}" srcOrd="1" destOrd="0" presId="urn:microsoft.com/office/officeart/2008/layout/RadialCluster"/>
    <dgm:cxn modelId="{1C0712A7-C48D-4380-8E14-2BDF340FD03F}" type="presParOf" srcId="{1B530BCC-205E-434B-975A-1C06A5D8207F}" destId="{A1D06D8E-C0F6-4EB5-9594-D3E340CD7C1B}" srcOrd="2" destOrd="0" presId="urn:microsoft.com/office/officeart/2008/layout/RadialCluster"/>
    <dgm:cxn modelId="{4C7F4B37-C9AC-4693-9B0E-B9821045BF15}" type="presParOf" srcId="{1B530BCC-205E-434B-975A-1C06A5D8207F}" destId="{8869303A-8975-4944-B216-14A22735AECC}" srcOrd="3" destOrd="0" presId="urn:microsoft.com/office/officeart/2008/layout/RadialCluster"/>
    <dgm:cxn modelId="{D3541236-F56D-4E22-AC40-5BE140002846}" type="presParOf" srcId="{1B530BCC-205E-434B-975A-1C06A5D8207F}" destId="{C691C66F-BBF3-4D17-B785-235EE8A1FDAE}" srcOrd="4" destOrd="0" presId="urn:microsoft.com/office/officeart/2008/layout/RadialCluster"/>
    <dgm:cxn modelId="{68D62052-00B7-473F-9081-AD598403327C}" type="presParOf" srcId="{1B530BCC-205E-434B-975A-1C06A5D8207F}" destId="{B12944D4-7C76-4161-868A-58B6E4AF2E2C}" srcOrd="5" destOrd="0" presId="urn:microsoft.com/office/officeart/2008/layout/RadialCluster"/>
    <dgm:cxn modelId="{5FFD5970-0D35-46AD-A35F-BE596E379665}" type="presParOf" srcId="{1B530BCC-205E-434B-975A-1C06A5D8207F}" destId="{EE642736-24F8-4E9C-8403-829EB7D9E5B2}"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5F138-2433-4701-9F3D-D3AC0854693E}">
      <dsp:nvSpPr>
        <dsp:cNvPr id="0" name=""/>
        <dsp:cNvSpPr/>
      </dsp:nvSpPr>
      <dsp:spPr>
        <a:xfrm>
          <a:off x="3478139" y="3948571"/>
          <a:ext cx="1291551" cy="852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Actors</a:t>
          </a:r>
        </a:p>
      </dsp:txBody>
      <dsp:txXfrm>
        <a:off x="3519746" y="3990178"/>
        <a:ext cx="1208337" cy="769113"/>
      </dsp:txXfrm>
    </dsp:sp>
    <dsp:sp modelId="{8C06F248-404B-40E0-9F9F-9635041DE0CF}">
      <dsp:nvSpPr>
        <dsp:cNvPr id="0" name=""/>
        <dsp:cNvSpPr/>
      </dsp:nvSpPr>
      <dsp:spPr>
        <a:xfrm rot="16200000">
          <a:off x="3448454" y="3273110"/>
          <a:ext cx="1350921" cy="0"/>
        </a:xfrm>
        <a:custGeom>
          <a:avLst/>
          <a:gdLst/>
          <a:ahLst/>
          <a:cxnLst/>
          <a:rect l="0" t="0" r="0" b="0"/>
          <a:pathLst>
            <a:path>
              <a:moveTo>
                <a:pt x="0" y="0"/>
              </a:moveTo>
              <a:lnTo>
                <a:pt x="135092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06D8E-C0F6-4EB5-9594-D3E340CD7C1B}">
      <dsp:nvSpPr>
        <dsp:cNvPr id="0" name=""/>
        <dsp:cNvSpPr/>
      </dsp:nvSpPr>
      <dsp:spPr>
        <a:xfrm>
          <a:off x="3479028" y="1611900"/>
          <a:ext cx="1289774" cy="985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Content</a:t>
          </a:r>
        </a:p>
      </dsp:txBody>
      <dsp:txXfrm>
        <a:off x="3527148" y="1660020"/>
        <a:ext cx="1193534" cy="889509"/>
      </dsp:txXfrm>
    </dsp:sp>
    <dsp:sp modelId="{8869303A-8975-4944-B216-14A22735AECC}">
      <dsp:nvSpPr>
        <dsp:cNvPr id="0" name=""/>
        <dsp:cNvSpPr/>
      </dsp:nvSpPr>
      <dsp:spPr>
        <a:xfrm rot="1915380">
          <a:off x="4708825" y="4989858"/>
          <a:ext cx="804885" cy="0"/>
        </a:xfrm>
        <a:custGeom>
          <a:avLst/>
          <a:gdLst/>
          <a:ahLst/>
          <a:cxnLst/>
          <a:rect l="0" t="0" r="0" b="0"/>
          <a:pathLst>
            <a:path>
              <a:moveTo>
                <a:pt x="0" y="0"/>
              </a:moveTo>
              <a:lnTo>
                <a:pt x="80488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1C66F-BBF3-4D17-B785-235EE8A1FDAE}">
      <dsp:nvSpPr>
        <dsp:cNvPr id="0" name=""/>
        <dsp:cNvSpPr/>
      </dsp:nvSpPr>
      <dsp:spPr>
        <a:xfrm>
          <a:off x="5452845" y="5118976"/>
          <a:ext cx="1270471" cy="958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Process</a:t>
          </a:r>
        </a:p>
      </dsp:txBody>
      <dsp:txXfrm>
        <a:off x="5499654" y="5165785"/>
        <a:ext cx="1176853" cy="865259"/>
      </dsp:txXfrm>
    </dsp:sp>
    <dsp:sp modelId="{B12944D4-7C76-4161-868A-58B6E4AF2E2C}">
      <dsp:nvSpPr>
        <dsp:cNvPr id="0" name=""/>
        <dsp:cNvSpPr/>
      </dsp:nvSpPr>
      <dsp:spPr>
        <a:xfrm rot="8950644">
          <a:off x="2636176" y="4992134"/>
          <a:ext cx="905941" cy="0"/>
        </a:xfrm>
        <a:custGeom>
          <a:avLst/>
          <a:gdLst/>
          <a:ahLst/>
          <a:cxnLst/>
          <a:rect l="0" t="0" r="0" b="0"/>
          <a:pathLst>
            <a:path>
              <a:moveTo>
                <a:pt x="0" y="0"/>
              </a:moveTo>
              <a:lnTo>
                <a:pt x="9059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42736-24F8-4E9C-8403-829EB7D9E5B2}">
      <dsp:nvSpPr>
        <dsp:cNvPr id="0" name=""/>
        <dsp:cNvSpPr/>
      </dsp:nvSpPr>
      <dsp:spPr>
        <a:xfrm>
          <a:off x="1445867" y="5095396"/>
          <a:ext cx="1254287" cy="100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Context</a:t>
          </a:r>
        </a:p>
      </dsp:txBody>
      <dsp:txXfrm>
        <a:off x="1494978" y="5144507"/>
        <a:ext cx="1156065" cy="90781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pPr>
              <a:defRPr/>
            </a:pPr>
            <a:endParaRPr lang="nb-NO"/>
          </a:p>
        </p:txBody>
      </p:sp>
      <p:sp>
        <p:nvSpPr>
          <p:cNvPr id="1331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pPr>
              <a:defRPr/>
            </a:pPr>
            <a:endParaRPr lang="nb-NO"/>
          </a:p>
        </p:txBody>
      </p:sp>
      <p:sp>
        <p:nvSpPr>
          <p:cNvPr id="3076" name="Rectangle 4"/>
          <p:cNvSpPr>
            <a:spLocks noGrp="1" noRot="1" noChangeAspect="1" noChangeArrowheads="1" noTextEdit="1"/>
          </p:cNvSpPr>
          <p:nvPr>
            <p:ph type="sldImg" idx="2"/>
          </p:nvPr>
        </p:nvSpPr>
        <p:spPr bwMode="auto">
          <a:xfrm>
            <a:off x="2193925" y="768350"/>
            <a:ext cx="271145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pPr>
              <a:defRPr/>
            </a:pPr>
            <a:endParaRPr lang="nb-NO"/>
          </a:p>
        </p:txBody>
      </p:sp>
      <p:sp>
        <p:nvSpPr>
          <p:cNvPr id="1331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pPr>
              <a:defRPr/>
            </a:pPr>
            <a:fld id="{B7CF512A-63FC-49ED-9153-3988A1459E1B}" type="slidenum">
              <a:rPr lang="nb-NO"/>
              <a:pPr>
                <a:defRPr/>
              </a:pPr>
              <a:t>‹#›</a:t>
            </a:fld>
            <a:endParaRPr lang="nb-NO"/>
          </a:p>
        </p:txBody>
      </p:sp>
    </p:spTree>
    <p:extLst>
      <p:ext uri="{BB962C8B-B14F-4D97-AF65-F5344CB8AC3E}">
        <p14:creationId xmlns:p14="http://schemas.microsoft.com/office/powerpoint/2010/main" val="1623289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3500">
                <a:solidFill>
                  <a:schemeClr val="tx1"/>
                </a:solidFill>
                <a:latin typeface="Arial" charset="0"/>
              </a:defRPr>
            </a:lvl1pPr>
            <a:lvl2pPr marL="804763" indent="-309524" eaLnBrk="0" hangingPunct="0">
              <a:defRPr sz="3500">
                <a:solidFill>
                  <a:schemeClr val="tx1"/>
                </a:solidFill>
                <a:latin typeface="Arial" charset="0"/>
              </a:defRPr>
            </a:lvl2pPr>
            <a:lvl3pPr marL="1238098" indent="-247620" eaLnBrk="0" hangingPunct="0">
              <a:defRPr sz="3500">
                <a:solidFill>
                  <a:schemeClr val="tx1"/>
                </a:solidFill>
                <a:latin typeface="Arial" charset="0"/>
              </a:defRPr>
            </a:lvl3pPr>
            <a:lvl4pPr marL="1733337" indent="-247620" eaLnBrk="0" hangingPunct="0">
              <a:defRPr sz="3500">
                <a:solidFill>
                  <a:schemeClr val="tx1"/>
                </a:solidFill>
                <a:latin typeface="Arial" charset="0"/>
              </a:defRPr>
            </a:lvl4pPr>
            <a:lvl5pPr marL="2228576" indent="-247620" eaLnBrk="0" hangingPunct="0">
              <a:defRPr sz="3500">
                <a:solidFill>
                  <a:schemeClr val="tx1"/>
                </a:solidFill>
                <a:latin typeface="Arial" charset="0"/>
              </a:defRPr>
            </a:lvl5pPr>
            <a:lvl6pPr marL="2723815" indent="-247620" eaLnBrk="0" fontAlgn="base" hangingPunct="0">
              <a:spcBef>
                <a:spcPct val="0"/>
              </a:spcBef>
              <a:spcAft>
                <a:spcPct val="0"/>
              </a:spcAft>
              <a:defRPr sz="3500">
                <a:solidFill>
                  <a:schemeClr val="tx1"/>
                </a:solidFill>
                <a:latin typeface="Arial" charset="0"/>
              </a:defRPr>
            </a:lvl6pPr>
            <a:lvl7pPr marL="3219054" indent="-247620" eaLnBrk="0" fontAlgn="base" hangingPunct="0">
              <a:spcBef>
                <a:spcPct val="0"/>
              </a:spcBef>
              <a:spcAft>
                <a:spcPct val="0"/>
              </a:spcAft>
              <a:defRPr sz="3500">
                <a:solidFill>
                  <a:schemeClr val="tx1"/>
                </a:solidFill>
                <a:latin typeface="Arial" charset="0"/>
              </a:defRPr>
            </a:lvl7pPr>
            <a:lvl8pPr marL="3714293" indent="-247620" eaLnBrk="0" fontAlgn="base" hangingPunct="0">
              <a:spcBef>
                <a:spcPct val="0"/>
              </a:spcBef>
              <a:spcAft>
                <a:spcPct val="0"/>
              </a:spcAft>
              <a:defRPr sz="3500">
                <a:solidFill>
                  <a:schemeClr val="tx1"/>
                </a:solidFill>
                <a:latin typeface="Arial" charset="0"/>
              </a:defRPr>
            </a:lvl8pPr>
            <a:lvl9pPr marL="4209532" indent="-247620" eaLnBrk="0" fontAlgn="base" hangingPunct="0">
              <a:spcBef>
                <a:spcPct val="0"/>
              </a:spcBef>
              <a:spcAft>
                <a:spcPct val="0"/>
              </a:spcAft>
              <a:defRPr sz="3500">
                <a:solidFill>
                  <a:schemeClr val="tx1"/>
                </a:solidFill>
                <a:latin typeface="Arial" charset="0"/>
              </a:defRPr>
            </a:lvl9pPr>
          </a:lstStyle>
          <a:p>
            <a:pPr eaLnBrk="1" hangingPunct="1"/>
            <a:fld id="{81FDA0B2-9476-4CFF-BD96-A247ADE5DBD1}"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r>
              <a:rPr lang="en-GB" altLang="nb-NO" sz="900" dirty="0" err="1"/>
              <a:t>Hovedoppgavesymposium</a:t>
            </a:r>
            <a:endParaRPr lang="en-GB" altLang="nb-NO"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874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descr="Red field, top"/>
          <p:cNvSpPr>
            <a:spLocks noChangeAspect="1"/>
          </p:cNvSpPr>
          <p:nvPr userDrawn="1"/>
        </p:nvSpPr>
        <p:spPr bwMode="auto">
          <a:xfrm>
            <a:off x="0" y="0"/>
            <a:ext cx="30276000" cy="6262829"/>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sp>
        <p:nvSpPr>
          <p:cNvPr id="4" name="Freeform 4" descr="Background, text field"/>
          <p:cNvSpPr>
            <a:spLocks noChangeAspect="1"/>
          </p:cNvSpPr>
          <p:nvPr/>
        </p:nvSpPr>
        <p:spPr bwMode="auto">
          <a:xfrm>
            <a:off x="19049" y="6641931"/>
            <a:ext cx="30240000" cy="32629910"/>
          </a:xfrm>
          <a:custGeom>
            <a:avLst/>
            <a:gdLst>
              <a:gd name="T0" fmla="*/ 0 w 22394"/>
              <a:gd name="T1" fmla="+- 0 28957 4793"/>
              <a:gd name="T2" fmla="*/ 28957 h 24164"/>
              <a:gd name="T3" fmla="*/ 22394 w 22394"/>
              <a:gd name="T4" fmla="+- 0 28957 4793"/>
              <a:gd name="T5" fmla="*/ 28957 h 24164"/>
              <a:gd name="T6" fmla="*/ 22394 w 22394"/>
              <a:gd name="T7" fmla="+- 0 4793 4793"/>
              <a:gd name="T8" fmla="*/ 4793 h 24164"/>
              <a:gd name="T9" fmla="*/ 0 w 22394"/>
              <a:gd name="T10" fmla="+- 0 4793 4793"/>
              <a:gd name="T11" fmla="*/ 4793 h 24164"/>
              <a:gd name="T12" fmla="*/ 0 w 22394"/>
              <a:gd name="T13" fmla="+- 0 28957 4793"/>
              <a:gd name="T14" fmla="*/ 28957 h 24164"/>
            </a:gdLst>
            <a:ahLst/>
            <a:cxnLst>
              <a:cxn ang="0">
                <a:pos x="T0" y="T2"/>
              </a:cxn>
              <a:cxn ang="0">
                <a:pos x="T3" y="T5"/>
              </a:cxn>
              <a:cxn ang="0">
                <a:pos x="T6" y="T8"/>
              </a:cxn>
              <a:cxn ang="0">
                <a:pos x="T9" y="T11"/>
              </a:cxn>
              <a:cxn ang="0">
                <a:pos x="T12" y="T14"/>
              </a:cxn>
            </a:cxnLst>
            <a:rect l="0" t="0" r="r" b="b"/>
            <a:pathLst>
              <a:path w="22394" h="24164">
                <a:moveTo>
                  <a:pt x="0" y="24164"/>
                </a:moveTo>
                <a:lnTo>
                  <a:pt x="22394" y="24164"/>
                </a:lnTo>
                <a:lnTo>
                  <a:pt x="22394" y="0"/>
                </a:lnTo>
                <a:lnTo>
                  <a:pt x="0" y="0"/>
                </a:lnTo>
                <a:lnTo>
                  <a:pt x="0" y="24164"/>
                </a:lnTo>
              </a:path>
            </a:pathLst>
          </a:custGeom>
          <a:solidFill>
            <a:srgbClr val="F2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pic>
        <p:nvPicPr>
          <p:cNvPr id="7" name="Picture 19">
            <a:extLst>
              <a:ext uri="{FF2B5EF4-FFF2-40B4-BE49-F238E27FC236}">
                <a16:creationId xmlns:a16="http://schemas.microsoft.com/office/drawing/2014/main" id="{FC28517C-C01B-9A1B-6C4E-749972DD80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882010" y="39988153"/>
            <a:ext cx="12753969" cy="21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upload.wikimedia.org/wikipedia/commons/3/3e/Logical_connectives_Hasse_diagram.svg" TargetMode="Externa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descr="Title field"/>
          <p:cNvSpPr txBox="1">
            <a:spLocks noChangeArrowheads="1"/>
          </p:cNvSpPr>
          <p:nvPr/>
        </p:nvSpPr>
        <p:spPr bwMode="auto">
          <a:xfrm>
            <a:off x="1450722" y="48193"/>
            <a:ext cx="29242638"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1500" b="1" dirty="0">
                <a:solidFill>
                  <a:schemeClr val="bg1"/>
                </a:solidFill>
                <a:latin typeface="Arial" panose="020B0604020202020204" pitchFamily="34" charset="0"/>
                <a:cs typeface="Arial" panose="020B0604020202020204" pitchFamily="34" charset="0"/>
              </a:rPr>
              <a:t>Meso-level priority setting in Norwegian hospitals</a:t>
            </a:r>
            <a:endParaRPr lang="nb-NO" altLang="nb-NO" sz="11500" b="1" dirty="0">
              <a:solidFill>
                <a:schemeClr val="bg1"/>
              </a:solidFill>
              <a:latin typeface="Arial" panose="020B0604020202020204" pitchFamily="34" charset="0"/>
              <a:cs typeface="Arial" panose="020B0604020202020204" pitchFamily="34" charset="0"/>
            </a:endParaRPr>
          </a:p>
        </p:txBody>
      </p:sp>
      <p:sp>
        <p:nvSpPr>
          <p:cNvPr id="2053" name="Subtitle" descr="Subtitle field"/>
          <p:cNvSpPr txBox="1">
            <a:spLocks noChangeArrowheads="1"/>
          </p:cNvSpPr>
          <p:nvPr/>
        </p:nvSpPr>
        <p:spPr bwMode="auto">
          <a:xfrm>
            <a:off x="836613" y="3536829"/>
            <a:ext cx="2327885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8000" b="1" dirty="0">
                <a:solidFill>
                  <a:schemeClr val="bg1"/>
                </a:solidFill>
                <a:latin typeface="Arial" panose="020B0604020202020204" pitchFamily="34" charset="0"/>
                <a:cs typeface="Arial" panose="020B0604020202020204" pitchFamily="34" charset="0"/>
              </a:rPr>
              <a:t>– an overview of available evidence</a:t>
            </a:r>
            <a:endParaRPr lang="nb-NO" altLang="nb-NO" sz="6600" b="1" dirty="0">
              <a:solidFill>
                <a:schemeClr val="bg1"/>
              </a:solidFill>
              <a:latin typeface="+mj-lt"/>
            </a:endParaRPr>
          </a:p>
        </p:txBody>
      </p:sp>
      <p:sp>
        <p:nvSpPr>
          <p:cNvPr id="2052" name="Field for name and email" descr="Field for name and email"/>
          <p:cNvSpPr txBox="1">
            <a:spLocks noChangeArrowheads="1"/>
          </p:cNvSpPr>
          <p:nvPr/>
        </p:nvSpPr>
        <p:spPr bwMode="auto">
          <a:xfrm>
            <a:off x="25609365" y="3968700"/>
            <a:ext cx="378244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000" b="1" dirty="0">
                <a:solidFill>
                  <a:schemeClr val="bg1"/>
                </a:solidFill>
                <a:latin typeface="+mn-lt"/>
              </a:rPr>
              <a:t>Kaya Cetin</a:t>
            </a:r>
            <a:br>
              <a:rPr lang="nb-NO" altLang="nb-NO" dirty="0">
                <a:solidFill>
                  <a:schemeClr val="bg1"/>
                </a:solidFill>
                <a:latin typeface="+mn-lt"/>
              </a:rPr>
            </a:br>
            <a:r>
              <a:rPr lang="nb-NO" altLang="nb-NO" dirty="0" err="1">
                <a:solidFill>
                  <a:schemeClr val="bg1"/>
                </a:solidFill>
                <a:latin typeface="+mn-lt"/>
              </a:rPr>
              <a:t>University</a:t>
            </a:r>
            <a:r>
              <a:rPr lang="nb-NO" altLang="nb-NO" dirty="0">
                <a:solidFill>
                  <a:schemeClr val="bg1"/>
                </a:solidFill>
                <a:latin typeface="+mn-lt"/>
              </a:rPr>
              <a:t> </a:t>
            </a:r>
            <a:r>
              <a:rPr lang="nb-NO" altLang="nb-NO" dirty="0" err="1">
                <a:solidFill>
                  <a:schemeClr val="bg1"/>
                </a:solidFill>
                <a:latin typeface="+mn-lt"/>
              </a:rPr>
              <a:t>of</a:t>
            </a:r>
            <a:r>
              <a:rPr lang="nb-NO" altLang="nb-NO" dirty="0">
                <a:solidFill>
                  <a:schemeClr val="bg1"/>
                </a:solidFill>
                <a:latin typeface="+mn-lt"/>
              </a:rPr>
              <a:t> Bergen</a:t>
            </a:r>
          </a:p>
          <a:p>
            <a:pPr algn="r" eaLnBrk="1" hangingPunct="1"/>
            <a:r>
              <a:rPr lang="nb-NO" altLang="nb-NO" dirty="0">
                <a:solidFill>
                  <a:schemeClr val="bg1"/>
                </a:solidFill>
                <a:latin typeface="+mn-lt"/>
              </a:rPr>
              <a:t>kce003@uib.no</a:t>
            </a:r>
          </a:p>
        </p:txBody>
      </p:sp>
      <p:sp>
        <p:nvSpPr>
          <p:cNvPr id="2054" name="Text box 1" descr="Text field "/>
          <p:cNvSpPr txBox="1">
            <a:spLocks noChangeArrowheads="1"/>
          </p:cNvSpPr>
          <p:nvPr/>
        </p:nvSpPr>
        <p:spPr bwMode="auto">
          <a:xfrm>
            <a:off x="836613" y="16944975"/>
            <a:ext cx="7050087" cy="2200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18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000" b="1" dirty="0">
                <a:solidFill>
                  <a:schemeClr val="tx1">
                    <a:lumMod val="85000"/>
                    <a:lumOff val="15000"/>
                  </a:schemeClr>
                </a:solidFill>
                <a:latin typeface="+mn-lt"/>
              </a:rPr>
              <a:t>Abstract</a:t>
            </a:r>
          </a:p>
          <a:p>
            <a:pPr eaLnBrk="1" hangingPunct="1">
              <a:spcAft>
                <a:spcPct val="20000"/>
              </a:spcAft>
            </a:pPr>
            <a:r>
              <a:rPr lang="en-US" altLang="nb-NO" sz="4000" dirty="0">
                <a:solidFill>
                  <a:schemeClr val="tx1">
                    <a:lumMod val="85000"/>
                    <a:lumOff val="15000"/>
                  </a:schemeClr>
                </a:solidFill>
                <a:latin typeface="+mn-lt"/>
              </a:rPr>
              <a:t>Even though the Norwegian health care system’s spendings on health per capita is among the highest in the world, the resources are not infinite and fair distribution of resources is pursued </a:t>
            </a:r>
          </a:p>
          <a:p>
            <a:pPr eaLnBrk="1" hangingPunct="1">
              <a:spcAft>
                <a:spcPct val="20000"/>
              </a:spcAft>
            </a:pPr>
            <a:r>
              <a:rPr lang="en-US" altLang="nb-NO" sz="4000" dirty="0">
                <a:solidFill>
                  <a:schemeClr val="tx1">
                    <a:lumMod val="85000"/>
                    <a:lumOff val="15000"/>
                  </a:schemeClr>
                </a:solidFill>
                <a:latin typeface="+mn-lt"/>
              </a:rPr>
              <a:t>Macro-level priority setting has been publicly debated in Norway through the last decades. Healthcare priority setting is regulated through law, and has to meet criteria of usefulness, of reasonable resource use and of severity of the related medical condition. Much research is dedicated to priority setting on the macro- and bed side-level, yet the meso-level receives less attention. Knowledge from the meso-level in Norwegian hospitals is sparse. A better understanding of how resources are allocated and how these decisions are made in Norwegian specialist healthcare services is necessary to research the related challenges and further to prepare hospital managerial staff and decision makers for robust and fair choices. </a:t>
            </a:r>
            <a:endParaRPr lang="en-GB" altLang="nb-NO" sz="4000" dirty="0">
              <a:solidFill>
                <a:schemeClr val="tx1">
                  <a:lumMod val="85000"/>
                  <a:lumOff val="15000"/>
                </a:schemeClr>
              </a:solidFill>
              <a:latin typeface="+mn-lt"/>
            </a:endParaRPr>
          </a:p>
        </p:txBody>
      </p:sp>
      <p:sp>
        <p:nvSpPr>
          <p:cNvPr id="2051" name="Text box 2" descr="Text field "/>
          <p:cNvSpPr txBox="1">
            <a:spLocks noChangeArrowheads="1"/>
          </p:cNvSpPr>
          <p:nvPr/>
        </p:nvSpPr>
        <p:spPr bwMode="auto">
          <a:xfrm>
            <a:off x="8026400" y="16944975"/>
            <a:ext cx="7097713" cy="163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000" b="1" dirty="0">
                <a:solidFill>
                  <a:schemeClr val="tx1">
                    <a:lumMod val="85000"/>
                    <a:lumOff val="15000"/>
                  </a:schemeClr>
                </a:solidFill>
                <a:latin typeface="+mn-lt"/>
              </a:rPr>
              <a:t>Aim</a:t>
            </a:r>
            <a:endParaRPr lang="en-US" altLang="nb-NO" sz="3600" dirty="0">
              <a:solidFill>
                <a:schemeClr val="tx1">
                  <a:lumMod val="85000"/>
                  <a:lumOff val="15000"/>
                </a:schemeClr>
              </a:solidFill>
              <a:latin typeface="+mn-lt"/>
            </a:endParaRPr>
          </a:p>
          <a:p>
            <a:pPr eaLnBrk="1" hangingPunct="1">
              <a:spcBef>
                <a:spcPct val="50000"/>
              </a:spcBef>
            </a:pPr>
            <a:r>
              <a:rPr lang="en-US" altLang="nb-NO" sz="3600" dirty="0">
                <a:solidFill>
                  <a:schemeClr val="tx1">
                    <a:lumMod val="85000"/>
                    <a:lumOff val="15000"/>
                  </a:schemeClr>
                </a:solidFill>
                <a:latin typeface="+mn-lt"/>
              </a:rPr>
              <a:t>This scoping review aimed at creating an overview of available evidence from empirical work that focus on priority setting and decision-making processes at the meso-level specialist health care in Norway. </a:t>
            </a:r>
          </a:p>
          <a:p>
            <a:pPr eaLnBrk="1" hangingPunct="1">
              <a:spcBef>
                <a:spcPct val="50000"/>
              </a:spcBef>
            </a:pPr>
            <a:r>
              <a:rPr lang="en-US" altLang="nb-NO" sz="4000" b="1" dirty="0">
                <a:solidFill>
                  <a:schemeClr val="tx1">
                    <a:lumMod val="85000"/>
                    <a:lumOff val="15000"/>
                  </a:schemeClr>
                </a:solidFill>
                <a:latin typeface="+mn-lt"/>
              </a:rPr>
              <a:t>Method</a:t>
            </a:r>
          </a:p>
          <a:p>
            <a:pPr eaLnBrk="1" hangingPunct="1">
              <a:spcBef>
                <a:spcPct val="50000"/>
              </a:spcBef>
            </a:pPr>
            <a:r>
              <a:rPr lang="en-US" altLang="nb-NO" sz="3600" dirty="0">
                <a:solidFill>
                  <a:schemeClr val="tx1">
                    <a:lumMod val="85000"/>
                    <a:lumOff val="15000"/>
                  </a:schemeClr>
                </a:solidFill>
                <a:latin typeface="+mn-lt"/>
              </a:rPr>
              <a:t>Literature search was carried out in the English language databases PubMed (Mesh-term search), Web of Science, CINAHL EBSCOhost (keyword search) and the Scandinavian language database </a:t>
            </a:r>
            <a:r>
              <a:rPr lang="en-US" altLang="nb-NO" sz="3600" dirty="0" err="1">
                <a:solidFill>
                  <a:schemeClr val="tx1">
                    <a:lumMod val="85000"/>
                    <a:lumOff val="15000"/>
                  </a:schemeClr>
                </a:solidFill>
                <a:latin typeface="+mn-lt"/>
              </a:rPr>
              <a:t>Idunn</a:t>
            </a:r>
            <a:r>
              <a:rPr lang="en-US" altLang="nb-NO" sz="3600" dirty="0">
                <a:solidFill>
                  <a:schemeClr val="tx1">
                    <a:lumMod val="85000"/>
                    <a:lumOff val="15000"/>
                  </a:schemeClr>
                </a:solidFill>
                <a:latin typeface="+mn-lt"/>
              </a:rPr>
              <a:t> (keyword search). </a:t>
            </a:r>
          </a:p>
          <a:p>
            <a:pPr eaLnBrk="1" hangingPunct="1">
              <a:spcBef>
                <a:spcPct val="50000"/>
              </a:spcBef>
            </a:pPr>
            <a:r>
              <a:rPr lang="en-US" altLang="nb-NO" sz="3600" dirty="0">
                <a:solidFill>
                  <a:schemeClr val="tx1">
                    <a:lumMod val="85000"/>
                    <a:lumOff val="15000"/>
                  </a:schemeClr>
                </a:solidFill>
                <a:latin typeface="+mn-lt"/>
              </a:rPr>
              <a:t>Selected papers were </a:t>
            </a:r>
            <a:r>
              <a:rPr lang="en-US" altLang="nb-NO" sz="3600" dirty="0" err="1">
                <a:solidFill>
                  <a:schemeClr val="tx1">
                    <a:lumMod val="85000"/>
                    <a:lumOff val="15000"/>
                  </a:schemeClr>
                </a:solidFill>
                <a:latin typeface="+mn-lt"/>
              </a:rPr>
              <a:t>analysed</a:t>
            </a:r>
            <a:r>
              <a:rPr lang="en-US" altLang="nb-NO" sz="3600" dirty="0">
                <a:solidFill>
                  <a:schemeClr val="tx1">
                    <a:lumMod val="85000"/>
                    <a:lumOff val="15000"/>
                  </a:schemeClr>
                </a:solidFill>
                <a:latin typeface="+mn-lt"/>
              </a:rPr>
              <a:t> according to scoping review methodology. The final stage of analysis consists of a qualitative iterative analysis of the extracted material. We identified themes in the selected papers that reflect the key concepts of Walt and </a:t>
            </a:r>
            <a:r>
              <a:rPr lang="en-US" altLang="nb-NO" sz="3600" dirty="0" err="1">
                <a:solidFill>
                  <a:schemeClr val="tx1">
                    <a:lumMod val="85000"/>
                    <a:lumOff val="15000"/>
                  </a:schemeClr>
                </a:solidFill>
                <a:latin typeface="+mn-lt"/>
              </a:rPr>
              <a:t>Gilsons</a:t>
            </a:r>
            <a:r>
              <a:rPr lang="en-US" altLang="nb-NO" sz="3600" dirty="0">
                <a:solidFill>
                  <a:schemeClr val="tx1">
                    <a:lumMod val="85000"/>
                    <a:lumOff val="15000"/>
                  </a:schemeClr>
                </a:solidFill>
                <a:latin typeface="+mn-lt"/>
              </a:rPr>
              <a:t> policy analysis framework: context, process, actor and content. </a:t>
            </a:r>
          </a:p>
        </p:txBody>
      </p:sp>
      <p:sp>
        <p:nvSpPr>
          <p:cNvPr id="2059" name="Text box 4" descr="Text field "/>
          <p:cNvSpPr txBox="1">
            <a:spLocks noChangeArrowheads="1"/>
          </p:cNvSpPr>
          <p:nvPr/>
        </p:nvSpPr>
        <p:spPr bwMode="auto">
          <a:xfrm>
            <a:off x="15155863" y="7115175"/>
            <a:ext cx="7097712" cy="3127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ts val="2400"/>
              </a:spcBef>
            </a:pPr>
            <a:r>
              <a:rPr lang="en-US" altLang="nb-NO" sz="4000" b="1" dirty="0">
                <a:solidFill>
                  <a:schemeClr val="tx1">
                    <a:lumMod val="85000"/>
                    <a:lumOff val="15000"/>
                  </a:schemeClr>
                </a:solidFill>
                <a:latin typeface="+mn-lt"/>
              </a:rPr>
              <a:t>Results</a:t>
            </a:r>
          </a:p>
          <a:p>
            <a:pPr eaLnBrk="1" hangingPunct="1">
              <a:spcBef>
                <a:spcPts val="2160"/>
              </a:spcBef>
            </a:pPr>
            <a:r>
              <a:rPr lang="en-US" altLang="nb-NO" sz="3600" dirty="0">
                <a:solidFill>
                  <a:schemeClr val="tx1">
                    <a:lumMod val="85000"/>
                    <a:lumOff val="15000"/>
                  </a:schemeClr>
                </a:solidFill>
                <a:latin typeface="+mn-lt"/>
              </a:rPr>
              <a:t>11 studies fit the criteria and were included in the final full text analysis. Perceptions of managers and clinicians are well described in our selection, the actual practices remain opaque.</a:t>
            </a:r>
          </a:p>
          <a:p>
            <a:pPr eaLnBrk="1" hangingPunct="1">
              <a:spcBef>
                <a:spcPct val="50000"/>
              </a:spcBef>
            </a:pPr>
            <a:r>
              <a:rPr lang="en-US" altLang="nb-NO" sz="3600" b="1" i="1" dirty="0">
                <a:solidFill>
                  <a:schemeClr val="tx1">
                    <a:lumMod val="85000"/>
                    <a:lumOff val="15000"/>
                  </a:schemeClr>
                </a:solidFill>
                <a:latin typeface="+mn-lt"/>
              </a:rPr>
              <a:t>Context</a:t>
            </a:r>
            <a:br>
              <a:rPr lang="en-US" altLang="nb-NO" sz="3600" b="1" dirty="0">
                <a:solidFill>
                  <a:schemeClr val="tx1">
                    <a:lumMod val="85000"/>
                    <a:lumOff val="15000"/>
                  </a:schemeClr>
                </a:solidFill>
                <a:latin typeface="+mn-lt"/>
              </a:rPr>
            </a:br>
            <a:r>
              <a:rPr lang="en-US" altLang="nb-NO" sz="3600" dirty="0">
                <a:solidFill>
                  <a:schemeClr val="tx1">
                    <a:lumMod val="85000"/>
                    <a:lumOff val="15000"/>
                  </a:schemeClr>
                </a:solidFill>
                <a:latin typeface="+mn-lt"/>
              </a:rPr>
              <a:t>Principles of universal access are present in the Norwegian specialist healthcare, primarily financed through a combination of national public funding and patient fees. Hierarchical forms of management were pervasive, and priority setting task sometimes enhanced tensions between clinicians and managers. Hierarchy also lead to reduced institutional autonomy. </a:t>
            </a:r>
          </a:p>
          <a:p>
            <a:pPr eaLnBrk="1" hangingPunct="1">
              <a:spcBef>
                <a:spcPct val="50000"/>
              </a:spcBef>
            </a:pPr>
            <a:r>
              <a:rPr lang="en-US" altLang="nb-NO" sz="3600" b="1" i="1" dirty="0">
                <a:solidFill>
                  <a:schemeClr val="tx1">
                    <a:lumMod val="85000"/>
                    <a:lumOff val="15000"/>
                  </a:schemeClr>
                </a:solidFill>
                <a:latin typeface="+mn-lt"/>
              </a:rPr>
              <a:t>Process</a:t>
            </a:r>
            <a:br>
              <a:rPr lang="en-US" altLang="nb-NO" sz="3600" b="1" dirty="0">
                <a:solidFill>
                  <a:schemeClr val="tx1">
                    <a:lumMod val="85000"/>
                    <a:lumOff val="15000"/>
                  </a:schemeClr>
                </a:solidFill>
                <a:latin typeface="+mn-lt"/>
              </a:rPr>
            </a:br>
            <a:r>
              <a:rPr lang="en-US" altLang="nb-NO" sz="3600" dirty="0">
                <a:solidFill>
                  <a:schemeClr val="tx1">
                    <a:lumMod val="85000"/>
                    <a:lumOff val="15000"/>
                  </a:schemeClr>
                </a:solidFill>
                <a:latin typeface="+mn-lt"/>
              </a:rPr>
              <a:t>Priority setting at Norwegian hospitals were described as a bottom-up approach. The budgeting processes, although not fully described, were based on previous years budgets and accounts. Middle managers considered their involvement significant in the process, but not influential on final budgets. </a:t>
            </a:r>
          </a:p>
          <a:p>
            <a:pPr eaLnBrk="1" hangingPunct="1">
              <a:spcBef>
                <a:spcPct val="50000"/>
              </a:spcBef>
            </a:pPr>
            <a:r>
              <a:rPr lang="en-US" altLang="nb-NO" sz="3600" b="1" i="1" dirty="0">
                <a:solidFill>
                  <a:schemeClr val="tx1">
                    <a:lumMod val="85000"/>
                    <a:lumOff val="15000"/>
                  </a:schemeClr>
                </a:solidFill>
                <a:latin typeface="+mn-lt"/>
              </a:rPr>
              <a:t>Actors</a:t>
            </a:r>
            <a:br>
              <a:rPr lang="en-US" altLang="nb-NO" sz="3600" b="1" dirty="0">
                <a:solidFill>
                  <a:schemeClr val="tx1">
                    <a:lumMod val="85000"/>
                    <a:lumOff val="15000"/>
                  </a:schemeClr>
                </a:solidFill>
                <a:latin typeface="+mn-lt"/>
              </a:rPr>
            </a:br>
            <a:r>
              <a:rPr lang="en-US" altLang="nb-NO" sz="3600" dirty="0" err="1">
                <a:solidFill>
                  <a:schemeClr val="tx1">
                    <a:lumMod val="85000"/>
                    <a:lumOff val="15000"/>
                  </a:schemeClr>
                </a:solidFill>
                <a:latin typeface="+mn-lt"/>
              </a:rPr>
              <a:t>Actors</a:t>
            </a:r>
            <a:r>
              <a:rPr lang="en-US" altLang="nb-NO" sz="3600" dirty="0">
                <a:solidFill>
                  <a:schemeClr val="tx1">
                    <a:lumMod val="85000"/>
                    <a:lumOff val="15000"/>
                  </a:schemeClr>
                </a:solidFill>
                <a:latin typeface="+mn-lt"/>
              </a:rPr>
              <a:t> in priority setting are influenced by the context they operate in and are in turn influencing the process of policy-making through their roles and power dynamics. The actors in our selection are defined by their roles at the different levels of the hospital </a:t>
            </a:r>
            <a:r>
              <a:rPr lang="en-US" altLang="nb-NO" sz="3600" dirty="0" err="1">
                <a:solidFill>
                  <a:schemeClr val="tx1">
                    <a:lumMod val="85000"/>
                    <a:lumOff val="15000"/>
                  </a:schemeClr>
                </a:solidFill>
                <a:latin typeface="+mn-lt"/>
              </a:rPr>
              <a:t>hierachy</a:t>
            </a:r>
            <a:r>
              <a:rPr lang="en-US" altLang="nb-NO" sz="3600" dirty="0">
                <a:solidFill>
                  <a:schemeClr val="tx1">
                    <a:lumMod val="85000"/>
                    <a:lumOff val="15000"/>
                  </a:schemeClr>
                </a:solidFill>
                <a:latin typeface="+mn-lt"/>
              </a:rPr>
              <a:t>.</a:t>
            </a:r>
          </a:p>
          <a:p>
            <a:pPr eaLnBrk="1" hangingPunct="1">
              <a:spcBef>
                <a:spcPct val="50000"/>
              </a:spcBef>
            </a:pPr>
            <a:r>
              <a:rPr lang="en-US" altLang="nb-NO" sz="3600" b="1" i="1" dirty="0">
                <a:solidFill>
                  <a:schemeClr val="tx1">
                    <a:lumMod val="85000"/>
                    <a:lumOff val="15000"/>
                  </a:schemeClr>
                </a:solidFill>
                <a:latin typeface="+mn-lt"/>
              </a:rPr>
              <a:t>Content</a:t>
            </a:r>
            <a:br>
              <a:rPr lang="en-US" altLang="nb-NO" sz="3600" dirty="0">
                <a:solidFill>
                  <a:schemeClr val="tx1">
                    <a:lumMod val="85000"/>
                    <a:lumOff val="15000"/>
                  </a:schemeClr>
                </a:solidFill>
                <a:latin typeface="+mn-lt"/>
              </a:rPr>
            </a:br>
            <a:r>
              <a:rPr lang="en-US" altLang="nb-NO" sz="3600" dirty="0">
                <a:solidFill>
                  <a:schemeClr val="tx1">
                    <a:lumMod val="85000"/>
                    <a:lumOff val="15000"/>
                  </a:schemeClr>
                </a:solidFill>
                <a:latin typeface="+mn-lt"/>
              </a:rPr>
              <a:t>Criteria used in priority setting in our selection was  grouped as either “normative” or “descriptive”. Within each group, criteria related to budgets, to health and safety, and to knowledge and power were identified. </a:t>
            </a:r>
            <a:endParaRPr lang="en-US" altLang="nb-NO" sz="3600" b="1" dirty="0">
              <a:solidFill>
                <a:schemeClr val="tx1">
                  <a:lumMod val="85000"/>
                  <a:lumOff val="15000"/>
                </a:schemeClr>
              </a:solidFill>
              <a:latin typeface="+mn-lt"/>
            </a:endParaRPr>
          </a:p>
          <a:p>
            <a:pPr eaLnBrk="1" hangingPunct="1">
              <a:spcBef>
                <a:spcPct val="50000"/>
              </a:spcBef>
            </a:pPr>
            <a:r>
              <a:rPr lang="en-US" altLang="nb-NO" sz="4000" b="1" dirty="0">
                <a:solidFill>
                  <a:schemeClr val="tx1">
                    <a:lumMod val="85000"/>
                    <a:lumOff val="15000"/>
                  </a:schemeClr>
                </a:solidFill>
                <a:latin typeface="+mn-lt"/>
              </a:rPr>
              <a:t>Relevance of findings</a:t>
            </a:r>
            <a:br>
              <a:rPr lang="en-US" altLang="nb-NO" sz="3600" b="1" dirty="0">
                <a:solidFill>
                  <a:schemeClr val="tx1">
                    <a:lumMod val="85000"/>
                    <a:lumOff val="15000"/>
                  </a:schemeClr>
                </a:solidFill>
                <a:latin typeface="+mn-lt"/>
              </a:rPr>
            </a:br>
            <a:r>
              <a:rPr lang="en-US" altLang="nb-NO" sz="3600" dirty="0">
                <a:solidFill>
                  <a:schemeClr val="tx1">
                    <a:lumMod val="85000"/>
                    <a:lumOff val="15000"/>
                  </a:schemeClr>
                </a:solidFill>
                <a:latin typeface="+mn-lt"/>
              </a:rPr>
              <a:t>The general trend in our literature search is that empirical</a:t>
            </a:r>
          </a:p>
        </p:txBody>
      </p:sp>
      <p:pic>
        <p:nvPicPr>
          <p:cNvPr id="2065" name="Example 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0419" y="7115175"/>
            <a:ext cx="13910829" cy="948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6" descr="Text field "/>
          <p:cNvSpPr txBox="1">
            <a:spLocks noChangeArrowheads="1"/>
          </p:cNvSpPr>
          <p:nvPr/>
        </p:nvSpPr>
        <p:spPr bwMode="auto">
          <a:xfrm>
            <a:off x="22869023" y="7115175"/>
            <a:ext cx="7186613" cy="1671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3600" dirty="0">
                <a:solidFill>
                  <a:schemeClr val="tx1">
                    <a:lumMod val="85000"/>
                    <a:lumOff val="15000"/>
                  </a:schemeClr>
                </a:solidFill>
                <a:latin typeface="+mn-lt"/>
              </a:rPr>
              <a:t>research on priority setting is scarce, and existing studies are mainly focused on priority setting criteria and their legitimacy. The papers that aim to explore process, do only to a limited degree </a:t>
            </a:r>
            <a:r>
              <a:rPr lang="en-US" altLang="nb-NO" sz="3600" dirty="0" err="1">
                <a:solidFill>
                  <a:schemeClr val="tx1">
                    <a:lumMod val="85000"/>
                    <a:lumOff val="15000"/>
                  </a:schemeClr>
                </a:solidFill>
                <a:latin typeface="+mn-lt"/>
              </a:rPr>
              <a:t>analyse</a:t>
            </a:r>
            <a:r>
              <a:rPr lang="en-US" altLang="nb-NO" sz="3600" dirty="0">
                <a:solidFill>
                  <a:schemeClr val="tx1">
                    <a:lumMod val="85000"/>
                    <a:lumOff val="15000"/>
                  </a:schemeClr>
                </a:solidFill>
                <a:latin typeface="+mn-lt"/>
              </a:rPr>
              <a:t> actual practical details on how priority, rationing and disinvestment processes function. Study respondents rather describe priority setting in general, and the practicalities are lost in abstraction. Moreover, no studies in our selection are based on observational data from the actual priority-setting process, and  knowledge is thus based on actors’ accounts of these processes. As a result, when the priority setting process is described, stakeholders' perceptions are highlighted and the real-life mechanisms are obscured. We argue that stakeholders’ reflections are useful, but not sufficient,  knowledge for a comprehensive understanding of how priority setting works in Norwegian specialist healthcare.</a:t>
            </a:r>
          </a:p>
        </p:txBody>
      </p:sp>
      <p:sp>
        <p:nvSpPr>
          <p:cNvPr id="2063" name="References" descr="Field for references"/>
          <p:cNvSpPr txBox="1">
            <a:spLocks noChangeArrowheads="1"/>
          </p:cNvSpPr>
          <p:nvPr/>
        </p:nvSpPr>
        <p:spPr bwMode="auto">
          <a:xfrm>
            <a:off x="22869023" y="36581119"/>
            <a:ext cx="689133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dirty="0">
                <a:solidFill>
                  <a:schemeClr val="tx1">
                    <a:lumMod val="85000"/>
                    <a:lumOff val="15000"/>
                  </a:schemeClr>
                </a:solidFill>
                <a:latin typeface="+mn-lt"/>
              </a:rPr>
              <a:t>REFERENCES</a:t>
            </a:r>
          </a:p>
          <a:p>
            <a:pPr eaLnBrk="1" hangingPunct="1"/>
            <a:r>
              <a:rPr lang="nb-NO" altLang="nb-NO" sz="2000" dirty="0">
                <a:solidFill>
                  <a:schemeClr val="tx1">
                    <a:lumMod val="85000"/>
                    <a:lumOff val="15000"/>
                  </a:schemeClr>
                </a:solidFill>
                <a:latin typeface="+mn-lt"/>
              </a:rPr>
              <a:t>Peters MDJ, </a:t>
            </a:r>
            <a:r>
              <a:rPr lang="nb-NO" altLang="nb-NO" sz="2000" dirty="0" err="1">
                <a:solidFill>
                  <a:schemeClr val="tx1">
                    <a:lumMod val="85000"/>
                    <a:lumOff val="15000"/>
                  </a:schemeClr>
                </a:solidFill>
                <a:latin typeface="+mn-lt"/>
              </a:rPr>
              <a:t>Godfrey</a:t>
            </a:r>
            <a:r>
              <a:rPr lang="nb-NO" altLang="nb-NO" sz="2000" dirty="0">
                <a:solidFill>
                  <a:schemeClr val="tx1">
                    <a:lumMod val="85000"/>
                    <a:lumOff val="15000"/>
                  </a:schemeClr>
                </a:solidFill>
                <a:latin typeface="+mn-lt"/>
              </a:rPr>
              <a:t> CM, Khalil H, </a:t>
            </a:r>
            <a:r>
              <a:rPr lang="nb-NO" altLang="nb-NO" sz="2000" dirty="0" err="1">
                <a:solidFill>
                  <a:schemeClr val="tx1">
                    <a:lumMod val="85000"/>
                    <a:lumOff val="15000"/>
                  </a:schemeClr>
                </a:solidFill>
                <a:latin typeface="+mn-lt"/>
              </a:rPr>
              <a:t>McInerney</a:t>
            </a:r>
            <a:r>
              <a:rPr lang="nb-NO" altLang="nb-NO" sz="2000" dirty="0">
                <a:solidFill>
                  <a:schemeClr val="tx1">
                    <a:lumMod val="85000"/>
                    <a:lumOff val="15000"/>
                  </a:schemeClr>
                </a:solidFill>
                <a:latin typeface="+mn-lt"/>
              </a:rPr>
              <a:t> P, Parker D, Soares CB. </a:t>
            </a:r>
            <a:r>
              <a:rPr lang="nb-NO" altLang="nb-NO" sz="2000" dirty="0" err="1">
                <a:solidFill>
                  <a:schemeClr val="tx1">
                    <a:lumMod val="85000"/>
                    <a:lumOff val="15000"/>
                  </a:schemeClr>
                </a:solidFill>
                <a:latin typeface="+mn-lt"/>
              </a:rPr>
              <a:t>Guidance</a:t>
            </a:r>
            <a:r>
              <a:rPr lang="nb-NO" altLang="nb-NO" sz="2000" dirty="0">
                <a:solidFill>
                  <a:schemeClr val="tx1">
                    <a:lumMod val="85000"/>
                    <a:lumOff val="15000"/>
                  </a:schemeClr>
                </a:solidFill>
                <a:latin typeface="+mn-lt"/>
              </a:rPr>
              <a:t> for </a:t>
            </a:r>
            <a:r>
              <a:rPr lang="nb-NO" altLang="nb-NO" sz="2000" dirty="0" err="1">
                <a:solidFill>
                  <a:schemeClr val="tx1">
                    <a:lumMod val="85000"/>
                    <a:lumOff val="15000"/>
                  </a:schemeClr>
                </a:solidFill>
                <a:latin typeface="+mn-lt"/>
              </a:rPr>
              <a:t>conducting</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systematic</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scoping</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reviews</a:t>
            </a:r>
            <a:r>
              <a:rPr lang="nb-NO" altLang="nb-NO" sz="2000" dirty="0">
                <a:solidFill>
                  <a:schemeClr val="tx1">
                    <a:lumMod val="85000"/>
                    <a:lumOff val="15000"/>
                  </a:schemeClr>
                </a:solidFill>
                <a:latin typeface="+mn-lt"/>
              </a:rPr>
              <a:t>. JBI </a:t>
            </a:r>
            <a:r>
              <a:rPr lang="nb-NO" altLang="nb-NO" sz="2000" dirty="0" err="1">
                <a:solidFill>
                  <a:schemeClr val="tx1">
                    <a:lumMod val="85000"/>
                    <a:lumOff val="15000"/>
                  </a:schemeClr>
                </a:solidFill>
                <a:latin typeface="+mn-lt"/>
              </a:rPr>
              <a:t>Evid</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Implement</a:t>
            </a:r>
            <a:r>
              <a:rPr lang="nb-NO" altLang="nb-NO" sz="2000" dirty="0">
                <a:solidFill>
                  <a:schemeClr val="tx1">
                    <a:lumMod val="85000"/>
                    <a:lumOff val="15000"/>
                  </a:schemeClr>
                </a:solidFill>
                <a:latin typeface="+mn-lt"/>
              </a:rPr>
              <a:t>. 2015;13(3). </a:t>
            </a:r>
          </a:p>
          <a:p>
            <a:pPr eaLnBrk="1" hangingPunct="1"/>
            <a:r>
              <a:rPr lang="nb-NO" altLang="nb-NO" sz="2000" dirty="0">
                <a:solidFill>
                  <a:schemeClr val="tx1">
                    <a:lumMod val="85000"/>
                    <a:lumOff val="15000"/>
                  </a:schemeClr>
                </a:solidFill>
                <a:latin typeface="+mn-lt"/>
              </a:rPr>
              <a:t>Walt G, </a:t>
            </a:r>
            <a:r>
              <a:rPr lang="nb-NO" altLang="nb-NO" sz="2000" dirty="0" err="1">
                <a:solidFill>
                  <a:schemeClr val="tx1">
                    <a:lumMod val="85000"/>
                    <a:lumOff val="15000"/>
                  </a:schemeClr>
                </a:solidFill>
                <a:latin typeface="+mn-lt"/>
              </a:rPr>
              <a:t>Gilson</a:t>
            </a:r>
            <a:r>
              <a:rPr lang="nb-NO" altLang="nb-NO" sz="2000" dirty="0">
                <a:solidFill>
                  <a:schemeClr val="tx1">
                    <a:lumMod val="85000"/>
                    <a:lumOff val="15000"/>
                  </a:schemeClr>
                </a:solidFill>
                <a:latin typeface="+mn-lt"/>
              </a:rPr>
              <a:t> L. Reforming </a:t>
            </a:r>
            <a:r>
              <a:rPr lang="nb-NO" altLang="nb-NO" sz="2000" dirty="0" err="1">
                <a:solidFill>
                  <a:schemeClr val="tx1">
                    <a:lumMod val="85000"/>
                    <a:lumOff val="15000"/>
                  </a:schemeClr>
                </a:solidFill>
                <a:latin typeface="+mn-lt"/>
              </a:rPr>
              <a:t>the</a:t>
            </a:r>
            <a:r>
              <a:rPr lang="nb-NO" altLang="nb-NO" sz="2000" dirty="0">
                <a:solidFill>
                  <a:schemeClr val="tx1">
                    <a:lumMod val="85000"/>
                    <a:lumOff val="15000"/>
                  </a:schemeClr>
                </a:solidFill>
                <a:latin typeface="+mn-lt"/>
              </a:rPr>
              <a:t> health </a:t>
            </a:r>
            <a:r>
              <a:rPr lang="nb-NO" altLang="nb-NO" sz="2000" dirty="0" err="1">
                <a:solidFill>
                  <a:schemeClr val="tx1">
                    <a:lumMod val="85000"/>
                    <a:lumOff val="15000"/>
                  </a:schemeClr>
                </a:solidFill>
                <a:latin typeface="+mn-lt"/>
              </a:rPr>
              <a:t>sector</a:t>
            </a:r>
            <a:r>
              <a:rPr lang="nb-NO" altLang="nb-NO" sz="2000" dirty="0">
                <a:solidFill>
                  <a:schemeClr val="tx1">
                    <a:lumMod val="85000"/>
                    <a:lumOff val="15000"/>
                  </a:schemeClr>
                </a:solidFill>
                <a:latin typeface="+mn-lt"/>
              </a:rPr>
              <a:t> in </a:t>
            </a:r>
            <a:r>
              <a:rPr lang="nb-NO" altLang="nb-NO" sz="2000" dirty="0" err="1">
                <a:solidFill>
                  <a:schemeClr val="tx1">
                    <a:lumMod val="85000"/>
                    <a:lumOff val="15000"/>
                  </a:schemeClr>
                </a:solidFill>
                <a:latin typeface="+mn-lt"/>
              </a:rPr>
              <a:t>developing</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countries</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the</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central</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role</a:t>
            </a:r>
            <a:r>
              <a:rPr lang="nb-NO" altLang="nb-NO" sz="2000" dirty="0">
                <a:solidFill>
                  <a:schemeClr val="tx1">
                    <a:lumMod val="85000"/>
                    <a:lumOff val="15000"/>
                  </a:schemeClr>
                </a:solidFill>
                <a:latin typeface="+mn-lt"/>
              </a:rPr>
              <a:t> </a:t>
            </a:r>
            <a:r>
              <a:rPr lang="nb-NO" altLang="nb-NO" sz="2000" dirty="0" err="1">
                <a:solidFill>
                  <a:schemeClr val="tx1">
                    <a:lumMod val="85000"/>
                    <a:lumOff val="15000"/>
                  </a:schemeClr>
                </a:solidFill>
                <a:latin typeface="+mn-lt"/>
              </a:rPr>
              <a:t>of</a:t>
            </a:r>
            <a:r>
              <a:rPr lang="nb-NO" altLang="nb-NO" sz="2000" dirty="0">
                <a:solidFill>
                  <a:schemeClr val="tx1">
                    <a:lumMod val="85000"/>
                    <a:lumOff val="15000"/>
                  </a:schemeClr>
                </a:solidFill>
                <a:latin typeface="+mn-lt"/>
              </a:rPr>
              <a:t> policy </a:t>
            </a:r>
            <a:r>
              <a:rPr lang="nb-NO" altLang="nb-NO" sz="2000" dirty="0" err="1">
                <a:solidFill>
                  <a:schemeClr val="tx1">
                    <a:lumMod val="85000"/>
                    <a:lumOff val="15000"/>
                  </a:schemeClr>
                </a:solidFill>
                <a:latin typeface="+mn-lt"/>
              </a:rPr>
              <a:t>analysis</a:t>
            </a:r>
            <a:r>
              <a:rPr lang="nb-NO" altLang="nb-NO" sz="2000" dirty="0">
                <a:solidFill>
                  <a:schemeClr val="tx1">
                    <a:lumMod val="85000"/>
                    <a:lumOff val="15000"/>
                  </a:schemeClr>
                </a:solidFill>
                <a:latin typeface="+mn-lt"/>
              </a:rPr>
              <a:t>. Health Policy Plan. 1994 </a:t>
            </a:r>
            <a:r>
              <a:rPr lang="nb-NO" altLang="nb-NO" sz="2000" dirty="0" err="1">
                <a:solidFill>
                  <a:schemeClr val="tx1">
                    <a:lumMod val="85000"/>
                    <a:lumOff val="15000"/>
                  </a:schemeClr>
                </a:solidFill>
                <a:latin typeface="+mn-lt"/>
              </a:rPr>
              <a:t>Dec</a:t>
            </a:r>
            <a:r>
              <a:rPr lang="nb-NO" altLang="nb-NO" sz="2000" dirty="0">
                <a:solidFill>
                  <a:schemeClr val="tx1">
                    <a:lumMod val="85000"/>
                    <a:lumOff val="15000"/>
                  </a:schemeClr>
                </a:solidFill>
                <a:latin typeface="+mn-lt"/>
              </a:rPr>
              <a:t> 1;9(4):353–70. </a:t>
            </a:r>
          </a:p>
        </p:txBody>
      </p:sp>
      <p:sp>
        <p:nvSpPr>
          <p:cNvPr id="2064" name="Acknowledgements" descr="Field for acknowledgements"/>
          <p:cNvSpPr txBox="1">
            <a:spLocks noChangeArrowheads="1"/>
          </p:cNvSpPr>
          <p:nvPr/>
        </p:nvSpPr>
        <p:spPr bwMode="auto">
          <a:xfrm>
            <a:off x="22553655" y="39757926"/>
            <a:ext cx="68897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dirty="0">
                <a:solidFill>
                  <a:schemeClr val="tx1">
                    <a:lumMod val="85000"/>
                    <a:lumOff val="15000"/>
                  </a:schemeClr>
                </a:solidFill>
                <a:latin typeface="+mn-lt"/>
              </a:rPr>
              <a:t>ACKNOWLEDGEMENTS</a:t>
            </a:r>
          </a:p>
          <a:p>
            <a:pPr eaLnBrk="1" hangingPunct="1"/>
            <a:r>
              <a:rPr lang="en-GB" altLang="nb-NO" sz="2000" dirty="0">
                <a:solidFill>
                  <a:schemeClr val="tx1">
                    <a:lumMod val="85000"/>
                    <a:lumOff val="15000"/>
                  </a:schemeClr>
                </a:solidFill>
                <a:latin typeface="+mn-lt"/>
              </a:rPr>
              <a:t>The painting is ai-generated, on the prompt “ hospital ward as </a:t>
            </a:r>
            <a:r>
              <a:rPr lang="en-GB" altLang="nb-NO" sz="2000" dirty="0" err="1">
                <a:solidFill>
                  <a:schemeClr val="tx1">
                    <a:lumMod val="85000"/>
                    <a:lumOff val="15000"/>
                  </a:schemeClr>
                </a:solidFill>
                <a:latin typeface="+mn-lt"/>
              </a:rPr>
              <a:t>color</a:t>
            </a:r>
            <a:r>
              <a:rPr lang="en-GB" altLang="nb-NO" sz="2000" dirty="0">
                <a:solidFill>
                  <a:schemeClr val="tx1">
                    <a:lumMod val="85000"/>
                    <a:lumOff val="15000"/>
                  </a:schemeClr>
                </a:solidFill>
                <a:latin typeface="+mn-lt"/>
              </a:rPr>
              <a:t> pencil”, at www.craiyon.com</a:t>
            </a:r>
          </a:p>
          <a:p>
            <a:pPr eaLnBrk="1" hangingPunct="1"/>
            <a:r>
              <a:rPr lang="en-GB" altLang="nb-NO" sz="2000" dirty="0">
                <a:solidFill>
                  <a:schemeClr val="tx1">
                    <a:lumMod val="85000"/>
                    <a:lumOff val="15000"/>
                  </a:schemeClr>
                </a:solidFill>
                <a:latin typeface="+mn-lt"/>
              </a:rPr>
              <a:t>MD PhD Andrea Melberg has supervised this scoping review.</a:t>
            </a:r>
          </a:p>
        </p:txBody>
      </p:sp>
      <p:graphicFrame>
        <p:nvGraphicFramePr>
          <p:cNvPr id="3" name="Tabell 2">
            <a:extLst>
              <a:ext uri="{FF2B5EF4-FFF2-40B4-BE49-F238E27FC236}">
                <a16:creationId xmlns:a16="http://schemas.microsoft.com/office/drawing/2014/main" id="{9B5626DA-8B29-48E0-FD4B-4D942B08BBC3}"/>
              </a:ext>
            </a:extLst>
          </p:cNvPr>
          <p:cNvGraphicFramePr>
            <a:graphicFrameLocks noGrp="1"/>
          </p:cNvGraphicFramePr>
          <p:nvPr>
            <p:extLst>
              <p:ext uri="{D42A27DB-BD31-4B8C-83A1-F6EECF244321}">
                <p14:modId xmlns:p14="http://schemas.microsoft.com/office/powerpoint/2010/main" val="3676755924"/>
              </p:ext>
            </p:extLst>
          </p:nvPr>
        </p:nvGraphicFramePr>
        <p:xfrm>
          <a:off x="22802474" y="23827442"/>
          <a:ext cx="6392112" cy="12550839"/>
        </p:xfrm>
        <a:graphic>
          <a:graphicData uri="http://schemas.openxmlformats.org/drawingml/2006/table">
            <a:tbl>
              <a:tblPr firstRow="1" firstCol="1" bandRow="1">
                <a:tableStyleId>{5C22544A-7EE6-4342-B048-85BDC9FD1C3A}</a:tableStyleId>
              </a:tblPr>
              <a:tblGrid>
                <a:gridCol w="2501851">
                  <a:extLst>
                    <a:ext uri="{9D8B030D-6E8A-4147-A177-3AD203B41FA5}">
                      <a16:colId xmlns:a16="http://schemas.microsoft.com/office/drawing/2014/main" val="2032630784"/>
                    </a:ext>
                  </a:extLst>
                </a:gridCol>
                <a:gridCol w="3890261">
                  <a:extLst>
                    <a:ext uri="{9D8B030D-6E8A-4147-A177-3AD203B41FA5}">
                      <a16:colId xmlns:a16="http://schemas.microsoft.com/office/drawing/2014/main" val="1778221764"/>
                    </a:ext>
                  </a:extLst>
                </a:gridCol>
              </a:tblGrid>
              <a:tr h="1344477">
                <a:tc>
                  <a:txBody>
                    <a:bodyPr/>
                    <a:lstStyle/>
                    <a:p>
                      <a:pPr marL="0" marR="0" lvl="0" algn="l">
                        <a:lnSpc>
                          <a:spcPct val="150000"/>
                        </a:lnSpc>
                        <a:spcBef>
                          <a:spcPts val="0"/>
                        </a:spcBef>
                        <a:spcAft>
                          <a:spcPts val="0"/>
                        </a:spcAft>
                      </a:pPr>
                      <a:r>
                        <a:rPr lang="en-GB" sz="2800" dirty="0">
                          <a:effectLst/>
                        </a:rPr>
                        <a:t>Inclusion criteria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gn="l">
                        <a:lnSpc>
                          <a:spcPct val="150000"/>
                        </a:lnSpc>
                        <a:spcBef>
                          <a:spcPts val="0"/>
                        </a:spcBef>
                        <a:spcAft>
                          <a:spcPts val="0"/>
                        </a:spcAft>
                      </a:pPr>
                      <a:r>
                        <a:rPr lang="en-GB" sz="2800" dirty="0">
                          <a:effectLst/>
                        </a:rPr>
                        <a:t>Explanation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997459"/>
                  </a:ext>
                </a:extLst>
              </a:tr>
              <a:tr h="1765598">
                <a:tc>
                  <a:txBody>
                    <a:bodyPr/>
                    <a:lstStyle/>
                    <a:p>
                      <a:pPr marL="0" marR="0" lvl="0" algn="l">
                        <a:lnSpc>
                          <a:spcPct val="150000"/>
                        </a:lnSpc>
                        <a:spcBef>
                          <a:spcPts val="0"/>
                        </a:spcBef>
                        <a:spcAft>
                          <a:spcPts val="0"/>
                        </a:spcAft>
                      </a:pPr>
                      <a:r>
                        <a:rPr lang="en-GB" sz="2800" dirty="0">
                          <a:effectLst/>
                        </a:rPr>
                        <a:t>Norway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gn="l">
                        <a:lnSpc>
                          <a:spcPct val="150000"/>
                        </a:lnSpc>
                        <a:spcBef>
                          <a:spcPts val="0"/>
                        </a:spcBef>
                        <a:spcAft>
                          <a:spcPts val="0"/>
                        </a:spcAft>
                      </a:pPr>
                      <a:r>
                        <a:rPr lang="en-GB" sz="2600" dirty="0">
                          <a:effectLst/>
                        </a:rPr>
                        <a:t> Studies performed in the Norwegian healthcare setup</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8490583"/>
                  </a:ext>
                </a:extLst>
              </a:tr>
              <a:tr h="2991914">
                <a:tc>
                  <a:txBody>
                    <a:bodyPr/>
                    <a:lstStyle/>
                    <a:p>
                      <a:pPr marL="0" marR="0" lvl="0" algn="l">
                        <a:lnSpc>
                          <a:spcPct val="150000"/>
                        </a:lnSpc>
                        <a:spcBef>
                          <a:spcPts val="0"/>
                        </a:spcBef>
                        <a:spcAft>
                          <a:spcPts val="0"/>
                        </a:spcAft>
                      </a:pPr>
                      <a:r>
                        <a:rPr lang="en-GB" sz="2800" dirty="0">
                          <a:effectLst/>
                        </a:rPr>
                        <a:t>2005-2022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gn="l">
                        <a:lnSpc>
                          <a:spcPct val="150000"/>
                        </a:lnSpc>
                        <a:spcBef>
                          <a:spcPts val="0"/>
                        </a:spcBef>
                        <a:spcAft>
                          <a:spcPts val="0"/>
                        </a:spcAft>
                      </a:pPr>
                      <a:r>
                        <a:rPr lang="en-GB" sz="2600" dirty="0">
                          <a:effectLst/>
                        </a:rPr>
                        <a:t>Studies performed after 2005, on account of implementation relevant healthcare reforms (</a:t>
                      </a:r>
                      <a:r>
                        <a:rPr lang="en-GB" sz="2600" dirty="0" err="1">
                          <a:effectLst/>
                        </a:rPr>
                        <a:t>Helseforetaksreformen</a:t>
                      </a:r>
                      <a:r>
                        <a:rPr lang="en-GB" sz="2600" dirty="0">
                          <a:effectLst/>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788001"/>
                  </a:ext>
                </a:extLst>
              </a:tr>
              <a:tr h="1765598">
                <a:tc>
                  <a:txBody>
                    <a:bodyPr/>
                    <a:lstStyle/>
                    <a:p>
                      <a:pPr marL="0" marR="0" lvl="0" algn="l">
                        <a:lnSpc>
                          <a:spcPct val="150000"/>
                        </a:lnSpc>
                        <a:spcBef>
                          <a:spcPts val="0"/>
                        </a:spcBef>
                        <a:spcAft>
                          <a:spcPts val="0"/>
                        </a:spcAft>
                      </a:pPr>
                      <a:r>
                        <a:rPr lang="en-GB" sz="2800">
                          <a:effectLst/>
                        </a:rPr>
                        <a:t>Online availability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gn="l">
                        <a:lnSpc>
                          <a:spcPct val="150000"/>
                        </a:lnSpc>
                        <a:spcBef>
                          <a:spcPts val="0"/>
                        </a:spcBef>
                        <a:spcAft>
                          <a:spcPts val="0"/>
                        </a:spcAft>
                      </a:pPr>
                      <a:r>
                        <a:rPr lang="en-GB" sz="2600" dirty="0">
                          <a:effectLst/>
                        </a:rPr>
                        <a:t>Relevant papers were included when available online.</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3286292"/>
                  </a:ext>
                </a:extLst>
              </a:tr>
              <a:tr h="4518013">
                <a:tc>
                  <a:txBody>
                    <a:bodyPr/>
                    <a:lstStyle/>
                    <a:p>
                      <a:pPr marL="0" marR="0" lvl="0" algn="l">
                        <a:lnSpc>
                          <a:spcPct val="150000"/>
                        </a:lnSpc>
                        <a:spcBef>
                          <a:spcPts val="0"/>
                        </a:spcBef>
                        <a:spcAft>
                          <a:spcPts val="0"/>
                        </a:spcAft>
                      </a:pPr>
                      <a:r>
                        <a:rPr lang="en-GB" sz="2800" dirty="0">
                          <a:effectLst/>
                        </a:rPr>
                        <a:t>Empirical research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gn="l">
                        <a:lnSpc>
                          <a:spcPct val="150000"/>
                        </a:lnSpc>
                        <a:spcBef>
                          <a:spcPts val="0"/>
                        </a:spcBef>
                        <a:spcAft>
                          <a:spcPts val="0"/>
                        </a:spcAft>
                      </a:pPr>
                      <a:r>
                        <a:rPr lang="en-GB" sz="2600" dirty="0">
                          <a:effectLst/>
                        </a:rPr>
                        <a:t>Case-based investigations, quantitative and qualitative studies and reiteration of data collected for other research purposes, were included.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743090"/>
                  </a:ext>
                </a:extLst>
              </a:tr>
            </a:tbl>
          </a:graphicData>
        </a:graphic>
      </p:graphicFrame>
      <p:graphicFrame>
        <p:nvGraphicFramePr>
          <p:cNvPr id="2" name="Diagram 1">
            <a:extLst>
              <a:ext uri="{FF2B5EF4-FFF2-40B4-BE49-F238E27FC236}">
                <a16:creationId xmlns:a16="http://schemas.microsoft.com/office/drawing/2014/main" id="{5B1B33F0-E5A4-208F-3FDF-4190065C1CEF}"/>
              </a:ext>
            </a:extLst>
          </p:cNvPr>
          <p:cNvGraphicFramePr/>
          <p:nvPr>
            <p:extLst>
              <p:ext uri="{D42A27DB-BD31-4B8C-83A1-F6EECF244321}">
                <p14:modId xmlns:p14="http://schemas.microsoft.com/office/powerpoint/2010/main" val="2629296603"/>
              </p:ext>
            </p:extLst>
          </p:nvPr>
        </p:nvGraphicFramePr>
        <p:xfrm>
          <a:off x="6506559" y="32639000"/>
          <a:ext cx="8255922" cy="71189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Likebent trekant 4">
            <a:extLst>
              <a:ext uri="{FF2B5EF4-FFF2-40B4-BE49-F238E27FC236}">
                <a16:creationId xmlns:a16="http://schemas.microsoft.com/office/drawing/2014/main" id="{65F86DAC-5AF8-A666-B0A9-44E38AF828FB}"/>
              </a:ext>
            </a:extLst>
          </p:cNvPr>
          <p:cNvSpPr/>
          <p:nvPr/>
        </p:nvSpPr>
        <p:spPr bwMode="auto">
          <a:xfrm>
            <a:off x="7246445" y="33200240"/>
            <a:ext cx="6776149" cy="5738158"/>
          </a:xfrm>
          <a:prstGeom prst="triangle">
            <a:avLst>
              <a:gd name="adj" fmla="val 49647"/>
            </a:avLst>
          </a:prstGeom>
          <a:noFill/>
          <a:ln w="38100" cap="flat" cmpd="sng" algn="ctr">
            <a:solidFill>
              <a:srgbClr val="DB3F3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3985</TotalTime>
  <Words>847</Words>
  <Application>Microsoft Office PowerPoint</Application>
  <PresentationFormat>Egendefinert</PresentationFormat>
  <Paragraphs>42</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Times New Roman</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Kaya Sinem Cetin</cp:lastModifiedBy>
  <cp:revision>137</cp:revision>
  <cp:lastPrinted>2016-05-27T08:04:33Z</cp:lastPrinted>
  <dcterms:created xsi:type="dcterms:W3CDTF">2006-11-02T13:18:58Z</dcterms:created>
  <dcterms:modified xsi:type="dcterms:W3CDTF">2023-05-22T14:25:35Z</dcterms:modified>
</cp:coreProperties>
</file>