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4" autoAdjust="0"/>
    <p:restoredTop sz="90220" autoAdjust="0"/>
  </p:normalViewPr>
  <p:slideViewPr>
    <p:cSldViewPr snapToGrid="0">
      <p:cViewPr varScale="1">
        <p:scale>
          <a:sx n="17" d="100"/>
          <a:sy n="17" d="100"/>
        </p:scale>
        <p:origin x="1958" y="67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  <p:extLst>
      <p:ext uri="{BB962C8B-B14F-4D97-AF65-F5344CB8AC3E}">
        <p14:creationId xmlns:p14="http://schemas.microsoft.com/office/powerpoint/2010/main" val="355841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pic>
        <p:nvPicPr>
          <p:cNvPr id="1026" name="Picture 1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1169" y="27849640"/>
            <a:ext cx="9907651" cy="181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9" y="1128713"/>
            <a:ext cx="32010032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invasiv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ekstern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oppvarming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Subtitle" descr="Subtitle field"/>
          <p:cNvSpPr txBox="1">
            <a:spLocks noChangeArrowheads="1"/>
          </p:cNvSpPr>
          <p:nvPr/>
        </p:nvSpPr>
        <p:spPr bwMode="auto">
          <a:xfrm>
            <a:off x="1182688" y="3076575"/>
            <a:ext cx="342614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sz="4800" b="1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nb-NO" sz="4800" b="1" dirty="0">
                <a:solidFill>
                  <a:schemeClr val="bg1"/>
                </a:solidFill>
                <a:latin typeface="+mj-lt"/>
              </a:rPr>
              <a:t> litteraturgjennomgang av </a:t>
            </a:r>
            <a:r>
              <a:rPr lang="nb-NO" sz="4800" b="1" dirty="0" err="1">
                <a:solidFill>
                  <a:schemeClr val="bg1"/>
                </a:solidFill>
                <a:latin typeface="+mj-lt"/>
              </a:rPr>
              <a:t>studiar</a:t>
            </a:r>
            <a:r>
              <a:rPr lang="nb-NO" sz="4800" b="1" dirty="0">
                <a:solidFill>
                  <a:schemeClr val="bg1"/>
                </a:solidFill>
                <a:latin typeface="+mj-lt"/>
              </a:rPr>
              <a:t> gjort på effekten av non-</a:t>
            </a:r>
            <a:r>
              <a:rPr lang="nb-NO" sz="4800" b="1" dirty="0" err="1">
                <a:solidFill>
                  <a:schemeClr val="bg1"/>
                </a:solidFill>
                <a:latin typeface="+mj-lt"/>
              </a:rPr>
              <a:t>invasive</a:t>
            </a:r>
            <a:r>
              <a:rPr lang="nb-NO" sz="4800" b="1" dirty="0">
                <a:solidFill>
                  <a:schemeClr val="bg1"/>
                </a:solidFill>
                <a:latin typeface="+mj-lt"/>
              </a:rPr>
              <a:t>, aktive, eksterne </a:t>
            </a:r>
            <a:r>
              <a:rPr lang="nb-NO" sz="4800" b="1" dirty="0" err="1">
                <a:solidFill>
                  <a:schemeClr val="bg1"/>
                </a:solidFill>
                <a:latin typeface="+mj-lt"/>
              </a:rPr>
              <a:t>oppvarmingsmetodar</a:t>
            </a:r>
            <a:r>
              <a:rPr lang="nb-NO" sz="4800" b="1" dirty="0">
                <a:solidFill>
                  <a:schemeClr val="bg1"/>
                </a:solidFill>
                <a:latin typeface="+mj-lt"/>
              </a:rPr>
              <a:t> på </a:t>
            </a:r>
            <a:r>
              <a:rPr lang="nb-NO" sz="4800" b="1" dirty="0" err="1">
                <a:solidFill>
                  <a:schemeClr val="bg1"/>
                </a:solidFill>
                <a:latin typeface="+mj-lt"/>
              </a:rPr>
              <a:t>forsøkspersonar</a:t>
            </a:r>
            <a:r>
              <a:rPr lang="nb-NO" sz="4800" b="1" dirty="0">
                <a:solidFill>
                  <a:schemeClr val="bg1"/>
                </a:solidFill>
                <a:latin typeface="+mj-lt"/>
              </a:rPr>
              <a:t> med simulert aksidentell hypotermi </a:t>
            </a:r>
            <a:endParaRPr lang="nb-NO" altLang="nb-NO" sz="4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5444113" y="1117151"/>
            <a:ext cx="736441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b-NO" altLang="nb-NO" sz="4800" b="1" dirty="0">
                <a:solidFill>
                  <a:schemeClr val="bg1"/>
                </a:solidFill>
                <a:latin typeface="+mn-lt"/>
              </a:rPr>
              <a:t>Håvard Bøyum</a:t>
            </a:r>
          </a:p>
          <a:p>
            <a:pPr algn="ctr" eaLnBrk="1" hangingPunct="1"/>
            <a:r>
              <a:rPr lang="nb-NO" altLang="nb-NO" sz="4000" b="1" dirty="0">
                <a:solidFill>
                  <a:schemeClr val="bg1"/>
                </a:solidFill>
                <a:latin typeface="+mn-lt"/>
              </a:rPr>
              <a:t>Bjørn Christoffer Skorpen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sz="4000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 Bergen</a:t>
            </a:r>
          </a:p>
          <a:p>
            <a:pPr algn="ctr" eaLnBrk="1" hangingPunct="1"/>
            <a:r>
              <a:rPr lang="nb-NO" sz="4000" dirty="0">
                <a:solidFill>
                  <a:schemeClr val="bg1"/>
                </a:solidFill>
                <a:latin typeface="+mn-lt"/>
              </a:rPr>
              <a:t>hbo040@uib.no</a:t>
            </a:r>
            <a:br>
              <a:rPr lang="nb-NO" altLang="nb-NO" sz="4000" dirty="0">
                <a:solidFill>
                  <a:schemeClr val="bg1"/>
                </a:solidFill>
                <a:latin typeface="+mn-lt"/>
              </a:rPr>
            </a:br>
            <a:r>
              <a:rPr lang="nb-NO" altLang="nb-NO" sz="4000" dirty="0">
                <a:solidFill>
                  <a:schemeClr val="bg1"/>
                </a:solidFill>
                <a:latin typeface="+mn-lt"/>
              </a:rPr>
              <a:t>bsk023@uib.no</a:t>
            </a: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427369"/>
            <a:ext cx="9969500" cy="11317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GB" altLang="nb-NO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ABSTRAKT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n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Med aksidentell hypotermi meiner vi ein ufrivillig nedkjøling av kroppen, slik at den når ein kjernetemperatur under 35 °C. Dette er ein tilstand assosiert med betydeleg morbiditet og mortalitet, som bør aktivt behandlast. Målet med dette litteratursøket er difor å sjå kva studier som er gjort på gjenoppvarmingsgraden av ulike non-invasive aktive eksterne oppvarmingsmetodar.</a:t>
            </a:r>
          </a:p>
          <a:p>
            <a:pPr eaLnBrk="1" hangingPunct="1">
              <a:spcAft>
                <a:spcPct val="20000"/>
              </a:spcAft>
            </a:pPr>
            <a:endParaRPr lang="en-GB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1443335" y="6229350"/>
            <a:ext cx="10324146" cy="19521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n-NO" sz="44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Resultat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n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400 artiklar vart screena, og av desse møtte åtte våre søkekriterier. Alle desse artiklane var samanliknande studiar som brukte menneskelege forsøkspersonar. Artiklane fokuserte på bruk av aktive, eksterne, non-invasive oppvarmingsmetodar, og fem artiklar inkluderte spontan gjenoppvarming. Fire artiklar nytta i tillegg skjelveinhiberande medisin. 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Best gjenoppvarmingsrate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fann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vi med immersjonsbehandling i badekar. Blant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dei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skjelveinhiberte gav gjenoppvarming med forsert luft med 850W varmeapparat med rigid teppe av plast og neopren den beste gjenoppvarmingsraten. Alt i alt har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dei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aktive, eksterne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gjenoppvarmingsmetodane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høgare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oppvarmingsrate enn spontan gjenoppvarming</a:t>
            </a:r>
            <a:r>
              <a:rPr lang="nb-NO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nb-NO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28742640" y="27460575"/>
            <a:ext cx="13578839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Anerkjenning</a:t>
            </a:r>
          </a:p>
          <a:p>
            <a:pPr eaLnBrk="1" hangingPunct="1"/>
            <a:r>
              <a:rPr lang="nb-NO" dirty="0">
                <a:effectLst/>
                <a:latin typeface="+mn-lt"/>
              </a:rPr>
              <a:t>Vi vil rette </a:t>
            </a:r>
            <a:r>
              <a:rPr lang="nb-NO" dirty="0" err="1">
                <a:effectLst/>
                <a:latin typeface="+mn-lt"/>
              </a:rPr>
              <a:t>ein</a:t>
            </a:r>
            <a:r>
              <a:rPr lang="nb-NO" dirty="0">
                <a:effectLst/>
                <a:latin typeface="+mn-lt"/>
              </a:rPr>
              <a:t> stor takk til </a:t>
            </a:r>
            <a:r>
              <a:rPr lang="nb-NO" dirty="0" err="1">
                <a:effectLst/>
                <a:latin typeface="+mn-lt"/>
              </a:rPr>
              <a:t>hovudveileder</a:t>
            </a:r>
            <a:r>
              <a:rPr lang="nb-NO" dirty="0">
                <a:effectLst/>
                <a:latin typeface="+mn-lt"/>
              </a:rPr>
              <a:t> Sigurd </a:t>
            </a:r>
            <a:r>
              <a:rPr lang="nb-NO" dirty="0" err="1">
                <a:effectLst/>
                <a:latin typeface="+mn-lt"/>
              </a:rPr>
              <a:t>Mydske</a:t>
            </a:r>
            <a:r>
              <a:rPr lang="nb-NO" dirty="0">
                <a:effectLst/>
                <a:latin typeface="+mn-lt"/>
              </a:rPr>
              <a:t> </a:t>
            </a:r>
            <a:r>
              <a:rPr lang="nb-NO" dirty="0">
                <a:latin typeface="+mn-lt"/>
              </a:rPr>
              <a:t>og biveileder Øyvind Thomassen for god rettleiing, hjelp, planlegging og gjennomføring med denne </a:t>
            </a:r>
            <a:r>
              <a:rPr lang="nb-NO" dirty="0" err="1">
                <a:latin typeface="+mn-lt"/>
              </a:rPr>
              <a:t>oppgåva</a:t>
            </a:r>
            <a:r>
              <a:rPr lang="nb-NO" dirty="0">
                <a:latin typeface="+mn-lt"/>
              </a:rPr>
              <a:t>.</a:t>
            </a:r>
            <a:endParaRPr lang="en-GB" altLang="nb-NO" dirty="0">
              <a:latin typeface="+mn-lt"/>
            </a:endParaRP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8FC099D9-41B6-EAD4-9232-4847039CC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1630" y="27569774"/>
            <a:ext cx="10324146" cy="2086314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8C8B8211-1BDC-F8EC-CC62-734109BF299C}"/>
              </a:ext>
            </a:extLst>
          </p:cNvPr>
          <p:cNvSpPr txBox="1"/>
          <p:nvPr/>
        </p:nvSpPr>
        <p:spPr>
          <a:xfrm>
            <a:off x="1182688" y="18571844"/>
            <a:ext cx="9180512" cy="5938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n-NO" sz="44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Metode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n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Eit litteratursøk i dei medisinske databasane MEDLINE og EMBASE vart gjennomført, og alle artiklane screena for relevans. Ingen artikkelformat vart ekskludert. </a:t>
            </a:r>
            <a:endParaRPr lang="nb-NO" sz="42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EF83D22-7E8F-3D2C-0365-35AE74CA5D12}"/>
              </a:ext>
            </a:extLst>
          </p:cNvPr>
          <p:cNvSpPr txBox="1"/>
          <p:nvPr/>
        </p:nvSpPr>
        <p:spPr>
          <a:xfrm>
            <a:off x="22058629" y="6229350"/>
            <a:ext cx="20262850" cy="7520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361363" eaLnBrk="0" hangingPunct="0">
              <a:lnSpc>
                <a:spcPct val="150000"/>
              </a:lnSpc>
              <a:spcAft>
                <a:spcPts val="800"/>
              </a:spcAft>
            </a:pPr>
            <a:r>
              <a:rPr lang="nb-NO" sz="4400" b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Konklusjon </a:t>
            </a:r>
          </a:p>
          <a:p>
            <a:pPr>
              <a:lnSpc>
                <a:spcPct val="150000"/>
              </a:lnSpc>
            </a:pP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Immersjonsterapi hadde den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høgste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gjenoppvarmingsraten, men denne behandlinga vert i dag aktivt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frårådd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Sjølv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om enkelte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studiar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har nytta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skjelveinhibasjon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er alle forsøka gjennomført på mildt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hypoterme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forsøkspersonar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så overføringsverdien til moderat og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alvorleg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hypoterme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pasientar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kan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ikkje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sz="4200" dirty="0" err="1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seiast</a:t>
            </a:r>
            <a:r>
              <a:rPr lang="nb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sikkert. </a:t>
            </a:r>
          </a:p>
          <a:p>
            <a:pPr>
              <a:lnSpc>
                <a:spcPct val="150000"/>
              </a:lnSpc>
            </a:pPr>
            <a:r>
              <a:rPr lang="nn-NO" sz="4200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Vidare er eit relevant funn at all relevant forsking vi fann på temaet var av låg metodisk kvalitet.</a:t>
            </a:r>
            <a:endParaRPr lang="nb-NO" sz="4200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9D1CCE3-DE7E-50C5-C42C-D67C13C0B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627" y="13783648"/>
            <a:ext cx="20161979" cy="1213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57784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325</Words>
  <Application>Microsoft Office PowerPoint</Application>
  <PresentationFormat>Egendefinert</PresentationFormat>
  <Paragraphs>17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Bjørn Christoffer Skorpen</cp:lastModifiedBy>
  <cp:revision>147</cp:revision>
  <cp:lastPrinted>2016-05-27T08:05:21Z</cp:lastPrinted>
  <dcterms:created xsi:type="dcterms:W3CDTF">2006-11-02T13:18:58Z</dcterms:created>
  <dcterms:modified xsi:type="dcterms:W3CDTF">2023-05-26T14:56:23Z</dcterms:modified>
</cp:coreProperties>
</file>