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4518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iddels stil 4 – uthev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ddels stil 4 – uthev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iddels stil 4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iddels stil 4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4526" autoAdjust="0"/>
  </p:normalViewPr>
  <p:slideViewPr>
    <p:cSldViewPr snapToGrid="0">
      <p:cViewPr>
        <p:scale>
          <a:sx n="28" d="100"/>
          <a:sy n="28" d="100"/>
        </p:scale>
        <p:origin x="1744" y="18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nacharlottebrunner/Documents/HOVEDOPPGAVE/Tabell%20-%20us%20gjort%20av%20satellittsp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3600" dirty="0"/>
              <a:t>Hastegrad i</a:t>
            </a:r>
            <a:r>
              <a:rPr lang="nb-NO" sz="3600" baseline="0" dirty="0"/>
              <a:t> prosent AMK</a:t>
            </a:r>
            <a:endParaRPr lang="nb-NO" sz="3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F45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FB-0E45-99C0-4449F5292FD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FB-0E45-99C0-4449F5292FD7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FB-0E45-99C0-4449F5292FD7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FB-0E45-99C0-4449F5292FD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4FB-0E45-99C0-4449F5292FD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EA45AF-7544-4048-ADD2-A5FEF1827A18}" type="VALUE">
                      <a:rPr lang="en-US" sz="3200"/>
                      <a:pPr>
                        <a:defRPr sz="3200"/>
                      </a:pPr>
                      <a:t>[VERDI]</a:t>
                    </a:fld>
                    <a:endParaRPr lang="nb-NO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76047709997976"/>
                      <c:h val="0.25294032334924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4FB-0E45-99C0-4449F5292FD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4FB-0E45-99C0-4449F5292FD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4FB-0E45-99C0-4449F5292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'Ark1'!$E$91:$E$94</c:f>
              <c:strCache>
                <c:ptCount val="4"/>
                <c:pt idx="0">
                  <c:v>Akutt</c:v>
                </c:pt>
                <c:pt idx="1">
                  <c:v>Haster</c:v>
                </c:pt>
                <c:pt idx="2">
                  <c:v>Vanlig</c:v>
                </c:pt>
                <c:pt idx="3">
                  <c:v>Uten hastegrad</c:v>
                </c:pt>
              </c:strCache>
            </c:strRef>
          </c:cat>
          <c:val>
            <c:numRef>
              <c:f>'Ark1'!$F$91:$F$94</c:f>
              <c:numCache>
                <c:formatCode>General</c:formatCode>
                <c:ptCount val="4"/>
                <c:pt idx="0">
                  <c:v>16</c:v>
                </c:pt>
                <c:pt idx="1">
                  <c:v>44</c:v>
                </c:pt>
                <c:pt idx="2">
                  <c:v>33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FB-0E45-99C0-4449F5292F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err="1"/>
              <a:t>Hastegrad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prosent</a:t>
            </a:r>
            <a:r>
              <a:rPr lang="en-US" sz="3600" dirty="0"/>
              <a:t> LVS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'Ark2'!$H$6</c:f>
              <c:strCache>
                <c:ptCount val="1"/>
                <c:pt idx="0">
                  <c:v>Hastegrad i prosent LVS</c:v>
                </c:pt>
              </c:strCache>
            </c:strRef>
          </c:tx>
          <c:spPr>
            <a:solidFill>
              <a:srgbClr val="AF4518"/>
            </a:solidFill>
          </c:spPr>
          <c:dPt>
            <c:idx val="0"/>
            <c:bubble3D val="0"/>
            <c:spPr>
              <a:solidFill>
                <a:srgbClr val="AF45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20-B649-A484-350535475D3A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20-B649-A484-350535475D3A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20-B649-A484-350535475D3A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20-B649-A484-350535475D3A}"/>
              </c:ext>
            </c:extLst>
          </c:dPt>
          <c:dLbls>
            <c:dLbl>
              <c:idx val="0"/>
              <c:layout>
                <c:manualLayout>
                  <c:x val="-9.1034041459247719E-2"/>
                  <c:y val="-0.121872426095202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20-B649-A484-350535475D3A}"/>
                </c:ext>
              </c:extLst>
            </c:dLbl>
            <c:dLbl>
              <c:idx val="1"/>
              <c:layout>
                <c:manualLayout>
                  <c:x val="8.4806949060109799E-2"/>
                  <c:y val="2.4758739564171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20-B649-A484-350535475D3A}"/>
                </c:ext>
              </c:extLst>
            </c:dLbl>
            <c:dLbl>
              <c:idx val="3"/>
              <c:layout>
                <c:manualLayout>
                  <c:x val="4.5120772012407905E-2"/>
                  <c:y val="0.145780773006921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20-B649-A484-350535475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'Ark2'!$G$7:$G$10</c:f>
              <c:strCache>
                <c:ptCount val="4"/>
                <c:pt idx="0">
                  <c:v>Akutt</c:v>
                </c:pt>
                <c:pt idx="1">
                  <c:v>Haster</c:v>
                </c:pt>
                <c:pt idx="2">
                  <c:v>Vanlig </c:v>
                </c:pt>
                <c:pt idx="3">
                  <c:v>Uten hastegrad </c:v>
                </c:pt>
              </c:strCache>
            </c:strRef>
          </c:cat>
          <c:val>
            <c:numRef>
              <c:f>'Ark2'!$H$7:$H$10</c:f>
              <c:numCache>
                <c:formatCode>General</c:formatCode>
                <c:ptCount val="4"/>
                <c:pt idx="0">
                  <c:v>71</c:v>
                </c:pt>
                <c:pt idx="1">
                  <c:v>14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20-B649-A484-350535475D3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nb-NO" altLang="nb-NO" sz="900" noProof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41140969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Forbedrer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satellittsykepleiere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utrykning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helsetilbudet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første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evaluering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satellittsykepleiere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som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ressurs i ny organisering av legevaktstjenesten i distriktet.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356959" y="2843212"/>
            <a:ext cx="4638449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+mn-lt"/>
              </a:rPr>
              <a:t>Mona C. Brunner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36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36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36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+mn-lt"/>
              </a:rPr>
              <a:t>jix007@uib.no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813117" y="6750852"/>
            <a:ext cx="9898426" cy="2059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Bakgrunn</a:t>
            </a:r>
            <a:r>
              <a:rPr lang="en-US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3600" dirty="0">
                <a:effectLst/>
                <a:latin typeface="+mn-lt"/>
              </a:rPr>
              <a:t>Helse- og omsorgsdepartementet ga i 2018 i oppdrag å drifte et pilotprosjekt for organisering av legevaktstjenesten i distriktet. </a:t>
            </a:r>
            <a:r>
              <a:rPr lang="nb-NO" sz="3600" dirty="0" err="1">
                <a:effectLst/>
                <a:latin typeface="+mn-lt"/>
              </a:rPr>
              <a:t>Formålet</a:t>
            </a:r>
            <a:r>
              <a:rPr lang="nb-NO" sz="3600" dirty="0">
                <a:effectLst/>
                <a:latin typeface="+mn-lt"/>
              </a:rPr>
              <a:t> med pilotprosjektet var å bedre tilgjengeligheten av helsetilbud for </a:t>
            </a:r>
            <a:r>
              <a:rPr lang="nb-NO" sz="3600" dirty="0" err="1">
                <a:effectLst/>
                <a:latin typeface="+mn-lt"/>
              </a:rPr>
              <a:t>legevaktspasienter</a:t>
            </a:r>
            <a:r>
              <a:rPr lang="nb-NO" sz="3600" dirty="0">
                <a:effectLst/>
                <a:latin typeface="+mn-lt"/>
              </a:rPr>
              <a:t>. Sunnfjord og Ytre Sogn hadde fem </a:t>
            </a:r>
            <a:r>
              <a:rPr lang="nb-NO" sz="3600" dirty="0" err="1">
                <a:effectLst/>
                <a:latin typeface="+mn-lt"/>
              </a:rPr>
              <a:t>legevaktssatellitter</a:t>
            </a:r>
            <a:r>
              <a:rPr lang="nb-NO" sz="3600" dirty="0">
                <a:effectLst/>
                <a:latin typeface="+mn-lt"/>
              </a:rPr>
              <a:t> bemannet med sykepleier (SSPL) som ved behov kunne rykke ut som en slags first responder. Legevaktslege ved den interkommunale legevakten kobles </a:t>
            </a:r>
            <a:r>
              <a:rPr lang="nb-NO" sz="3600" dirty="0" err="1">
                <a:effectLst/>
                <a:latin typeface="+mn-lt"/>
              </a:rPr>
              <a:t>pa</a:t>
            </a:r>
            <a:r>
              <a:rPr lang="nb-NO" sz="3600" dirty="0">
                <a:effectLst/>
                <a:latin typeface="+mn-lt"/>
              </a:rPr>
              <a:t>̊ via video eller nødnett. </a:t>
            </a:r>
            <a:endParaRPr lang="nb-NO" sz="36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nb-NO" sz="3600" dirty="0" err="1">
                <a:effectLst/>
                <a:latin typeface="+mn-lt"/>
              </a:rPr>
              <a:t>Formålet</a:t>
            </a:r>
            <a:r>
              <a:rPr lang="nb-NO" sz="3600" dirty="0">
                <a:effectLst/>
                <a:latin typeface="+mn-lt"/>
              </a:rPr>
              <a:t> med studien var å evaluere nytteverdien av SSPL </a:t>
            </a:r>
            <a:r>
              <a:rPr lang="nb-NO" sz="3600" dirty="0" err="1">
                <a:effectLst/>
                <a:latin typeface="+mn-lt"/>
              </a:rPr>
              <a:t>pa</a:t>
            </a:r>
            <a:r>
              <a:rPr lang="nb-NO" sz="3600" dirty="0">
                <a:effectLst/>
                <a:latin typeface="+mn-lt"/>
              </a:rPr>
              <a:t>̊ utrykning </a:t>
            </a:r>
            <a:endParaRPr lang="nb-NO" sz="3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nb-NO" sz="3600" b="1" dirty="0" err="1">
                <a:effectLst/>
                <a:latin typeface="+mn-lt"/>
              </a:rPr>
              <a:t>Formål</a:t>
            </a:r>
            <a:endParaRPr lang="nb-NO" sz="36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nb-NO" sz="3600" dirty="0">
                <a:effectLst/>
                <a:latin typeface="+mn-lt"/>
              </a:rPr>
              <a:t> Den retrospektive kohort sub-studien hadde som </a:t>
            </a:r>
            <a:r>
              <a:rPr lang="nb-NO" sz="3600" dirty="0" err="1">
                <a:effectLst/>
                <a:latin typeface="+mn-lt"/>
              </a:rPr>
              <a:t>mål</a:t>
            </a:r>
            <a:r>
              <a:rPr lang="nb-NO" sz="3600" dirty="0">
                <a:effectLst/>
                <a:latin typeface="+mn-lt"/>
              </a:rPr>
              <a:t> å analysere hva SSPL og annet helsepersonell gjør </a:t>
            </a:r>
            <a:r>
              <a:rPr lang="nb-NO" sz="3600" dirty="0" err="1">
                <a:effectLst/>
                <a:latin typeface="+mn-lt"/>
              </a:rPr>
              <a:t>pa</a:t>
            </a:r>
            <a:r>
              <a:rPr lang="nb-NO" sz="3600" dirty="0">
                <a:effectLst/>
                <a:latin typeface="+mn-lt"/>
              </a:rPr>
              <a:t>̊ utrykning. Videre om vurderingene SSPL gjorde </a:t>
            </a:r>
            <a:r>
              <a:rPr lang="nb-NO" sz="3600" dirty="0" err="1">
                <a:effectLst/>
                <a:latin typeface="+mn-lt"/>
              </a:rPr>
              <a:t>pa</a:t>
            </a:r>
            <a:r>
              <a:rPr lang="nb-NO" sz="3600" dirty="0">
                <a:effectLst/>
                <a:latin typeface="+mn-lt"/>
              </a:rPr>
              <a:t>̊ stedet førte til en endring av initial hastegrad gitt av legevaktssentralen/ akuttmedisinsk kommunikasjonssentral. </a:t>
            </a:r>
          </a:p>
          <a:p>
            <a:pPr>
              <a:lnSpc>
                <a:spcPct val="150000"/>
              </a:lnSpc>
            </a:pPr>
            <a:endParaRPr lang="nb-NO" sz="3600" b="1" dirty="0">
              <a:latin typeface="+mn-lt"/>
            </a:endParaRPr>
          </a:p>
          <a:p>
            <a:endParaRPr lang="nb-NO" sz="3600" dirty="0"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5"/>
            <a:ext cx="957675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Helsedirektoratet, 2023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Allertsen M, Morken T, 2021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Hilpusch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al., 2011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Folkehelseinstituttet, 2022</a:t>
            </a: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hovedveileder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Erik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Zakariassen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medveileder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Gry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Elise </a:t>
            </a:r>
            <a:r>
              <a:rPr lang="en-GB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Albrektsen</a:t>
            </a:r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 </a:t>
            </a:r>
          </a:p>
        </p:txBody>
      </p:sp>
      <p:sp>
        <p:nvSpPr>
          <p:cNvPr id="2" name="Text box 2" descr="Text field ">
            <a:extLst>
              <a:ext uri="{FF2B5EF4-FFF2-40B4-BE49-F238E27FC236}">
                <a16:creationId xmlns:a16="http://schemas.microsoft.com/office/drawing/2014/main" id="{DFCCFAF5-4E70-545F-7459-B00E2D2A6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6900" y="6750852"/>
            <a:ext cx="9898426" cy="2188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nb-NO" sz="3600" b="1" dirty="0">
                <a:effectLst/>
                <a:latin typeface="+mn-lt"/>
                <a:cs typeface="Arial" panose="020B0604020202020204" pitchFamily="34" charset="0"/>
              </a:rPr>
              <a:t>Metode</a:t>
            </a:r>
            <a:endParaRPr lang="nb-NO" sz="3600" b="1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Data fra legevaktssentralen (LVS) og akuttmedisinsk kommunikasjonssentral (AMK) ble innhentet i tidsperioden fra </a:t>
            </a:r>
            <a:r>
              <a:rPr lang="nb-NO" sz="3600" dirty="0">
                <a:solidFill>
                  <a:srgbClr val="1E1E1C"/>
                </a:solidFill>
                <a:effectLst/>
                <a:latin typeface="+mn-lt"/>
                <a:cs typeface="Arial" panose="020B0604020202020204" pitchFamily="34" charset="0"/>
              </a:rPr>
              <a:t>02.11.19 til 06.11.21 for å undersøke hvilke oppdrag SSPL rykker ut til. </a:t>
            </a: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i="1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i="1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i="1" dirty="0">
                <a:solidFill>
                  <a:srgbClr val="1E1E1C"/>
                </a:solidFill>
                <a:latin typeface="+mn-lt"/>
                <a:cs typeface="Arial" panose="020B0604020202020204" pitchFamily="34" charset="0"/>
              </a:rPr>
              <a:t>Figur 1</a:t>
            </a:r>
            <a:r>
              <a:rPr lang="nb-NO" dirty="0">
                <a:solidFill>
                  <a:srgbClr val="1E1E1C"/>
                </a:solidFill>
                <a:latin typeface="+mn-lt"/>
                <a:cs typeface="Arial" panose="020B0604020202020204" pitchFamily="34" charset="0"/>
              </a:rPr>
              <a:t> viser hvilken hastegrad AMK gir oppdragene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solidFill>
                <a:srgbClr val="1E1E1C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dirty="0">
                <a:solidFill>
                  <a:srgbClr val="1E1E1C"/>
                </a:solidFill>
                <a:effectLst/>
                <a:latin typeface="+mn-lt"/>
                <a:cs typeface="Arial" panose="020B0604020202020204" pitchFamily="34" charset="0"/>
              </a:rPr>
              <a:t>Pasientjournaler fra samme periode ble innhentet for å undersøke hvilke kliniske undersøkelser SSPL og annet helsepersonell gjennomfører under oppdrag </a:t>
            </a:r>
            <a:r>
              <a:rPr lang="nb-NO" sz="3600" dirty="0" err="1">
                <a:solidFill>
                  <a:srgbClr val="1E1E1C"/>
                </a:solidFill>
                <a:effectLst/>
                <a:latin typeface="+mn-lt"/>
                <a:cs typeface="Arial" panose="020B0604020202020204" pitchFamily="34" charset="0"/>
              </a:rPr>
              <a:t>pa</a:t>
            </a:r>
            <a:r>
              <a:rPr lang="nb-NO" sz="3600" dirty="0">
                <a:solidFill>
                  <a:srgbClr val="1E1E1C"/>
                </a:solidFill>
                <a:effectLst/>
                <a:latin typeface="+mn-lt"/>
                <a:cs typeface="Arial" panose="020B0604020202020204" pitchFamily="34" charset="0"/>
              </a:rPr>
              <a:t>̊ utrykning.</a:t>
            </a:r>
          </a:p>
          <a:p>
            <a:pPr>
              <a:lnSpc>
                <a:spcPct val="150000"/>
              </a:lnSpc>
            </a:pPr>
            <a:endParaRPr lang="nb-NO" dirty="0">
              <a:solidFill>
                <a:srgbClr val="1E1E1C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E7AD57C9-06AB-E914-6F08-B3F229BA32F7}"/>
              </a:ext>
            </a:extLst>
          </p:cNvPr>
          <p:cNvSpPr txBox="1"/>
          <p:nvPr/>
        </p:nvSpPr>
        <p:spPr>
          <a:xfrm>
            <a:off x="21404262" y="14343802"/>
            <a:ext cx="9898427" cy="12362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i="1" dirty="0">
                <a:solidFill>
                  <a:srgbClr val="1E1E1C"/>
                </a:solidFill>
                <a:latin typeface="+mn-lt"/>
                <a:cs typeface="Arial" panose="020B0604020202020204" pitchFamily="34" charset="0"/>
              </a:rPr>
              <a:t>Figur 2 </a:t>
            </a:r>
            <a:r>
              <a:rPr lang="nb-NO" dirty="0">
                <a:solidFill>
                  <a:srgbClr val="1E1E1C"/>
                </a:solidFill>
                <a:latin typeface="+mn-lt"/>
                <a:cs typeface="Arial" panose="020B0604020202020204" pitchFamily="34" charset="0"/>
              </a:rPr>
              <a:t>viser hvilken hastegrad LVS gir oppdragene</a:t>
            </a:r>
            <a:endParaRPr lang="nb-NO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b="1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b="1" dirty="0">
              <a:effectLst/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b-NO" sz="3600" b="1" dirty="0">
              <a:effectLst/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b="1" dirty="0">
                <a:effectLst/>
                <a:latin typeface="+mn-lt"/>
                <a:cs typeface="Arial" panose="020B0604020202020204" pitchFamily="34" charset="0"/>
              </a:rPr>
              <a:t>Resultater</a:t>
            </a:r>
            <a:endParaRPr lang="nb-NO" sz="3600" b="1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Vitale </a:t>
            </a:r>
            <a:r>
              <a:rPr lang="nb-NO" sz="3600" dirty="0" err="1">
                <a:effectLst/>
                <a:latin typeface="+mn-lt"/>
                <a:cs typeface="Arial" panose="020B0604020202020204" pitchFamily="34" charset="0"/>
              </a:rPr>
              <a:t>målinger</a:t>
            </a: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 ble utført ved de fleste utrykninger og kunne tilskrives SSPL i 57% av oppdragene. Andre undersøkelser inkluderte EKG, </a:t>
            </a:r>
            <a:r>
              <a:rPr lang="nb-NO" sz="3600" dirty="0" err="1">
                <a:effectLst/>
                <a:latin typeface="+mn-lt"/>
                <a:cs typeface="Arial" panose="020B0604020202020204" pitchFamily="34" charset="0"/>
              </a:rPr>
              <a:t>glukosemåling</a:t>
            </a: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 og laboratorieundersøkelser. En endring fra initial hastegrad etter utrykning av SSPL kunne sees ved 30,9% av oppdragene. Rapporteringen var ufullstendig i 47% av oppdragene for vurdering av endring i hastegrad. </a:t>
            </a:r>
          </a:p>
          <a:p>
            <a:pPr>
              <a:lnSpc>
                <a:spcPct val="150000"/>
              </a:lnSpc>
            </a:pPr>
            <a:endParaRPr lang="nb-NO" sz="3600" b="1" dirty="0">
              <a:effectLst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4510E0C-D16C-6235-528F-0471FE738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880880"/>
              </p:ext>
            </p:extLst>
          </p:nvPr>
        </p:nvGraphicFramePr>
        <p:xfrm>
          <a:off x="9833843" y="13340146"/>
          <a:ext cx="11446215" cy="6204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49C22E9-1347-2606-4FB4-C3A33984E7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710691"/>
              </p:ext>
            </p:extLst>
          </p:nvPr>
        </p:nvGraphicFramePr>
        <p:xfrm>
          <a:off x="20035524" y="6760804"/>
          <a:ext cx="11503457" cy="682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60C9408A-F4B8-A31A-C6FD-E04583B65D66}"/>
              </a:ext>
            </a:extLst>
          </p:cNvPr>
          <p:cNvSpPr txBox="1"/>
          <p:nvPr/>
        </p:nvSpPr>
        <p:spPr>
          <a:xfrm>
            <a:off x="32232769" y="14840536"/>
            <a:ext cx="9200175" cy="1203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i="1" dirty="0">
                <a:latin typeface="+mn-lt"/>
                <a:cs typeface="Arial" panose="020B0604020202020204" pitchFamily="34" charset="0"/>
              </a:rPr>
              <a:t>Tabell 1</a:t>
            </a:r>
            <a:r>
              <a:rPr lang="nb-NO" dirty="0">
                <a:latin typeface="+mn-lt"/>
                <a:cs typeface="Arial" panose="020B0604020202020204" pitchFamily="34" charset="0"/>
              </a:rPr>
              <a:t> viser kriteriekodene LVS ga oppdragene  SSPL rykket ut til</a:t>
            </a:r>
          </a:p>
          <a:p>
            <a:pPr>
              <a:lnSpc>
                <a:spcPct val="150000"/>
              </a:lnSpc>
            </a:pPr>
            <a:endParaRPr lang="nb-NO" sz="3600" b="1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b="1" dirty="0">
                <a:effectLst/>
                <a:latin typeface="+mn-lt"/>
                <a:cs typeface="Arial" panose="020B0604020202020204" pitchFamily="34" charset="0"/>
              </a:rPr>
              <a:t>Konklusjon</a:t>
            </a:r>
            <a:endParaRPr lang="nb-NO" sz="3600" b="1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 Antallet endringer i hastegrad etter utrykning av SSPL kan virke positivt for nytteverdien av SSPL som en first responder. Det tenkes at denne </a:t>
            </a:r>
            <a:r>
              <a:rPr lang="nb-NO" sz="3600" dirty="0" err="1">
                <a:effectLst/>
                <a:latin typeface="+mn-lt"/>
                <a:cs typeface="Arial" panose="020B0604020202020204" pitchFamily="34" charset="0"/>
              </a:rPr>
              <a:t>måten</a:t>
            </a: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 å organisere legevakten </a:t>
            </a:r>
            <a:r>
              <a:rPr lang="nb-NO" sz="3600" dirty="0" err="1">
                <a:effectLst/>
                <a:latin typeface="+mn-lt"/>
                <a:cs typeface="Arial" panose="020B0604020202020204" pitchFamily="34" charset="0"/>
              </a:rPr>
              <a:t>pa</a:t>
            </a:r>
            <a:r>
              <a:rPr lang="nb-NO" sz="3600" dirty="0">
                <a:effectLst/>
                <a:latin typeface="+mn-lt"/>
                <a:cs typeface="Arial" panose="020B0604020202020204" pitchFamily="34" charset="0"/>
              </a:rPr>
              <a:t>̊ i distriktene vil kunne styrke det lokale helsetilbudet og bidra til å effektivisere bruken av ressurser ved akuttmedisinske hendelser. Det er grunnet ufullstendig rapportering ikke mulig å trekke sikre konklusjoner. </a:t>
            </a:r>
            <a:endParaRPr lang="nb-NO" sz="3600" dirty="0">
              <a:latin typeface="+mn-lt"/>
              <a:cs typeface="Arial" panose="020B0604020202020204" pitchFamily="34" charset="0"/>
            </a:endParaRPr>
          </a:p>
          <a:p>
            <a:endParaRPr lang="nb-NO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284F49E6-E6E3-DD0A-3FC0-8E06E8CBF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51556"/>
              </p:ext>
            </p:extLst>
          </p:nvPr>
        </p:nvGraphicFramePr>
        <p:xfrm>
          <a:off x="32650822" y="6732620"/>
          <a:ext cx="8364070" cy="812084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912125">
                  <a:extLst>
                    <a:ext uri="{9D8B030D-6E8A-4147-A177-3AD203B41FA5}">
                      <a16:colId xmlns:a16="http://schemas.microsoft.com/office/drawing/2014/main" val="4143776203"/>
                    </a:ext>
                  </a:extLst>
                </a:gridCol>
                <a:gridCol w="1682264">
                  <a:extLst>
                    <a:ext uri="{9D8B030D-6E8A-4147-A177-3AD203B41FA5}">
                      <a16:colId xmlns:a16="http://schemas.microsoft.com/office/drawing/2014/main" val="1369512933"/>
                    </a:ext>
                  </a:extLst>
                </a:gridCol>
                <a:gridCol w="1769681">
                  <a:extLst>
                    <a:ext uri="{9D8B030D-6E8A-4147-A177-3AD203B41FA5}">
                      <a16:colId xmlns:a16="http://schemas.microsoft.com/office/drawing/2014/main" val="2413175977"/>
                    </a:ext>
                  </a:extLst>
                </a:gridCol>
              </a:tblGrid>
              <a:tr h="389401">
                <a:tc>
                  <a:txBody>
                    <a:bodyPr/>
                    <a:lstStyle/>
                    <a:p>
                      <a:r>
                        <a:rPr lang="nb-NO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Frekvens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Prosent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1906362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Bestilt oppdrag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25.5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991511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Uavklart problem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7.3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105130"/>
                  </a:ext>
                </a:extLst>
              </a:tr>
              <a:tr h="56837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Allergisk reaksjon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259173"/>
                  </a:ext>
                </a:extLst>
              </a:tr>
              <a:tr h="478190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Blødning-ikke traumatisk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450881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Brannskade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4022418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Brystsmerter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9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16.4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439505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Feber-inf-sepsis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864675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Magesmerter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4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7.3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779365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Mulig hjerneslag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9.1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3316245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Pustevansker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4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7.3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4242538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Rus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7757827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Sykt barn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1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1.8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7838544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Skade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2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3.6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754492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Total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48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87.3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47976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Mangler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7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12.7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216583"/>
                  </a:ext>
                </a:extLst>
              </a:tr>
              <a:tr h="47749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Total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>
                          <a:effectLst/>
                        </a:rPr>
                        <a:t>55</a:t>
                      </a:r>
                      <a:endParaRPr lang="nb-NO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100.0</a:t>
                      </a:r>
                      <a:endParaRPr lang="nb-NO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5524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490</Words>
  <Application>Microsoft Macintosh PowerPoint</Application>
  <PresentationFormat>Egendefinert</PresentationFormat>
  <Paragraphs>102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Mona Charlotte Brunner</cp:lastModifiedBy>
  <cp:revision>148</cp:revision>
  <cp:lastPrinted>2016-05-27T08:05:21Z</cp:lastPrinted>
  <dcterms:created xsi:type="dcterms:W3CDTF">2006-11-02T13:18:58Z</dcterms:created>
  <dcterms:modified xsi:type="dcterms:W3CDTF">2023-05-25T18:10:31Z</dcterms:modified>
</cp:coreProperties>
</file>