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69C306-525D-874B-A9F1-15345C7E8766}" v="11" dt="2023-05-23T13:03:11.7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09" autoAdjust="0"/>
    <p:restoredTop sz="90250" autoAdjust="0"/>
  </p:normalViewPr>
  <p:slideViewPr>
    <p:cSldViewPr snapToGrid="0">
      <p:cViewPr varScale="1">
        <p:scale>
          <a:sx n="22" d="100"/>
          <a:sy n="22" d="100"/>
        </p:scale>
        <p:origin x="2472" y="328"/>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regneark.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regneark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nb-NO" b="0" i="0" u="none" strike="noStrike" kern="1200" baseline="0" noProof="0">
                <a:solidFill>
                  <a:schemeClr val="dk1">
                    <a:lumMod val="65000"/>
                    <a:lumOff val="35000"/>
                  </a:schemeClr>
                </a:solidFill>
                <a:effectLst/>
                <a:latin typeface="+mn-lt"/>
                <a:ea typeface="+mn-ea"/>
                <a:cs typeface="+mn-cs"/>
              </a:defRPr>
            </a:pPr>
            <a:r>
              <a:rPr lang="nb-NO" sz="4000" noProof="0" dirty="0"/>
              <a:t>Læringseffekt</a:t>
            </a:r>
            <a:r>
              <a:rPr lang="nb-NO" noProof="0" dirty="0"/>
              <a:t> </a:t>
            </a:r>
          </a:p>
        </c:rich>
      </c:tx>
      <c:overlay val="0"/>
      <c:spPr>
        <a:noFill/>
        <a:ln>
          <a:noFill/>
        </a:ln>
        <a:effectLst/>
      </c:spPr>
      <c:txPr>
        <a:bodyPr rot="0" spcFirstLastPara="1" vertOverflow="ellipsis" vert="horz" wrap="square" anchor="ctr" anchorCtr="1"/>
        <a:lstStyle/>
        <a:p>
          <a:pPr>
            <a:defRPr lang="nb-NO" b="0" i="0" u="none" strike="noStrike" kern="1200" baseline="0" noProof="0">
              <a:solidFill>
                <a:schemeClr val="dk1">
                  <a:lumMod val="65000"/>
                  <a:lumOff val="35000"/>
                </a:schemeClr>
              </a:solidFill>
              <a:effectLst/>
              <a:latin typeface="+mn-lt"/>
              <a:ea typeface="+mn-ea"/>
              <a:cs typeface="+mn-cs"/>
            </a:defRPr>
          </a:pPr>
          <a:endParaRPr lang="nb-SE"/>
        </a:p>
      </c:txPr>
    </c:title>
    <c:autoTitleDeleted val="0"/>
    <c:plotArea>
      <c:layout>
        <c:manualLayout>
          <c:layoutTarget val="inner"/>
          <c:xMode val="edge"/>
          <c:yMode val="edge"/>
          <c:x val="2.4359040456013496E-2"/>
          <c:y val="5.0781850562461622E-2"/>
          <c:w val="0.97122584294171166"/>
          <c:h val="0.7608681961608299"/>
        </c:manualLayout>
      </c:layout>
      <c:barChart>
        <c:barDir val="col"/>
        <c:grouping val="clustered"/>
        <c:varyColors val="0"/>
        <c:ser>
          <c:idx val="0"/>
          <c:order val="0"/>
          <c:tx>
            <c:strRef>
              <c:f>Sheet1!$B$1</c:f>
              <c:strCache>
                <c:ptCount val="1"/>
                <c:pt idx="0">
                  <c:v>Effekt </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nb-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Sheet1!$A$2:$A$7</c:f>
              <c:strCache>
                <c:ptCount val="6"/>
                <c:pt idx="0">
                  <c:v>TVEPS</c:v>
                </c:pt>
                <c:pt idx="1">
                  <c:v>Fellesukene 1</c:v>
                </c:pt>
                <c:pt idx="2">
                  <c:v>TverrSam </c:v>
                </c:pt>
                <c:pt idx="3">
                  <c:v>TverPraks</c:v>
                </c:pt>
                <c:pt idx="4">
                  <c:v>Fellesukene 2</c:v>
                </c:pt>
                <c:pt idx="5">
                  <c:v>Fellesukene 3</c:v>
                </c:pt>
              </c:strCache>
            </c:strRef>
          </c:cat>
          <c:val>
            <c:numRef>
              <c:f>Sheet1!$B$2:$B$7</c:f>
              <c:numCache>
                <c:formatCode>General</c:formatCode>
                <c:ptCount val="6"/>
                <c:pt idx="0">
                  <c:v>1.18</c:v>
                </c:pt>
                <c:pt idx="1">
                  <c:v>1</c:v>
                </c:pt>
                <c:pt idx="2">
                  <c:v>1</c:v>
                </c:pt>
                <c:pt idx="3">
                  <c:v>0.78</c:v>
                </c:pt>
                <c:pt idx="4">
                  <c:v>0.71</c:v>
                </c:pt>
                <c:pt idx="5">
                  <c:v>0.52</c:v>
                </c:pt>
              </c:numCache>
            </c:numRef>
          </c:val>
          <c:extLst>
            <c:ext xmlns:c16="http://schemas.microsoft.com/office/drawing/2014/chart" uri="{C3380CC4-5D6E-409C-BE32-E72D297353CC}">
              <c16:uniqueId val="{00000000-EF39-CC41-BCF3-E9D319E2DE6D}"/>
            </c:ext>
          </c:extLst>
        </c:ser>
        <c:dLbls>
          <c:dLblPos val="inEnd"/>
          <c:showLegendKey val="0"/>
          <c:showVal val="1"/>
          <c:showCatName val="0"/>
          <c:showSerName val="0"/>
          <c:showPercent val="0"/>
          <c:showBubbleSize val="0"/>
        </c:dLbls>
        <c:gapWidth val="41"/>
        <c:axId val="338321951"/>
        <c:axId val="484221055"/>
      </c:barChart>
      <c:catAx>
        <c:axId val="33832195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dk1">
                    <a:lumMod val="65000"/>
                    <a:lumOff val="35000"/>
                  </a:schemeClr>
                </a:solidFill>
                <a:effectLst/>
                <a:latin typeface="+mn-lt"/>
                <a:ea typeface="+mn-ea"/>
                <a:cs typeface="+mn-cs"/>
              </a:defRPr>
            </a:pPr>
            <a:endParaRPr lang="nb-SE"/>
          </a:p>
        </c:txPr>
        <c:crossAx val="484221055"/>
        <c:crosses val="autoZero"/>
        <c:auto val="1"/>
        <c:lblAlgn val="ctr"/>
        <c:lblOffset val="100"/>
        <c:noMultiLvlLbl val="0"/>
      </c:catAx>
      <c:valAx>
        <c:axId val="484221055"/>
        <c:scaling>
          <c:orientation val="minMax"/>
        </c:scaling>
        <c:delete val="1"/>
        <c:axPos val="l"/>
        <c:numFmt formatCode="General" sourceLinked="1"/>
        <c:majorTickMark val="none"/>
        <c:minorTickMark val="none"/>
        <c:tickLblPos val="nextTo"/>
        <c:crossAx val="338321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nb-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nb-NO" sz="3000" b="0" i="0" u="none" strike="noStrike" kern="1200" baseline="0" noProof="0">
                <a:solidFill>
                  <a:schemeClr val="dk1">
                    <a:lumMod val="65000"/>
                    <a:lumOff val="35000"/>
                  </a:schemeClr>
                </a:solidFill>
                <a:effectLst/>
                <a:latin typeface="+mn-lt"/>
                <a:ea typeface="+mn-ea"/>
                <a:cs typeface="+mn-cs"/>
              </a:defRPr>
            </a:pPr>
            <a:r>
              <a:rPr lang="nb-NO" sz="4000" noProof="0" dirty="0"/>
              <a:t>Læringspunkter</a:t>
            </a:r>
          </a:p>
        </c:rich>
      </c:tx>
      <c:overlay val="0"/>
      <c:spPr>
        <a:noFill/>
        <a:ln>
          <a:noFill/>
        </a:ln>
        <a:effectLst/>
      </c:spPr>
      <c:txPr>
        <a:bodyPr rot="0" spcFirstLastPara="1" vertOverflow="ellipsis" vert="horz" wrap="square" anchor="ctr" anchorCtr="1"/>
        <a:lstStyle/>
        <a:p>
          <a:pPr>
            <a:defRPr lang="nb-NO" sz="3000" b="0" i="0" u="none" strike="noStrike" kern="1200" baseline="0" noProof="0">
              <a:solidFill>
                <a:schemeClr val="dk1">
                  <a:lumMod val="65000"/>
                  <a:lumOff val="35000"/>
                </a:schemeClr>
              </a:solidFill>
              <a:effectLst/>
              <a:latin typeface="+mn-lt"/>
              <a:ea typeface="+mn-ea"/>
              <a:cs typeface="+mn-cs"/>
            </a:defRPr>
          </a:pPr>
          <a:endParaRPr lang="nb-SE"/>
        </a:p>
      </c:txPr>
    </c:title>
    <c:autoTitleDeleted val="0"/>
    <c:plotArea>
      <c:layout>
        <c:manualLayout>
          <c:layoutTarget val="inner"/>
          <c:xMode val="edge"/>
          <c:yMode val="edge"/>
          <c:x val="1.2336958764612488E-2"/>
          <c:y val="1.285844099057791E-3"/>
          <c:w val="0.97013912134204239"/>
          <c:h val="0.81469460221367929"/>
        </c:manualLayout>
      </c:layout>
      <c:barChart>
        <c:barDir val="col"/>
        <c:grouping val="clustered"/>
        <c:varyColors val="0"/>
        <c:ser>
          <c:idx val="0"/>
          <c:order val="0"/>
          <c:tx>
            <c:strRef>
              <c:f>Sheet1!$B$1</c:f>
              <c:strCache>
                <c:ptCount val="1"/>
                <c:pt idx="0">
                  <c:v>Læringspunkter</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nb-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Sheet1!$A$2:$A$7</c:f>
              <c:strCache>
                <c:ptCount val="6"/>
                <c:pt idx="0">
                  <c:v>TVEPS </c:v>
                </c:pt>
                <c:pt idx="1">
                  <c:v>Fellesuken 1</c:v>
                </c:pt>
                <c:pt idx="2">
                  <c:v>TverrSam </c:v>
                </c:pt>
                <c:pt idx="3">
                  <c:v>TverrPraks</c:v>
                </c:pt>
                <c:pt idx="4">
                  <c:v>Fellesukene 2</c:v>
                </c:pt>
                <c:pt idx="5">
                  <c:v>Fellesukene 3</c:v>
                </c:pt>
              </c:strCache>
            </c:strRef>
          </c:cat>
          <c:val>
            <c:numRef>
              <c:f>Sheet1!$B$2:$B$7</c:f>
              <c:numCache>
                <c:formatCode>General</c:formatCode>
                <c:ptCount val="6"/>
                <c:pt idx="0">
                  <c:v>7</c:v>
                </c:pt>
                <c:pt idx="1">
                  <c:v>5</c:v>
                </c:pt>
                <c:pt idx="2">
                  <c:v>4</c:v>
                </c:pt>
                <c:pt idx="3">
                  <c:v>3</c:v>
                </c:pt>
                <c:pt idx="4">
                  <c:v>2</c:v>
                </c:pt>
                <c:pt idx="5">
                  <c:v>2</c:v>
                </c:pt>
              </c:numCache>
            </c:numRef>
          </c:val>
          <c:extLst>
            <c:ext xmlns:c16="http://schemas.microsoft.com/office/drawing/2014/chart" uri="{C3380CC4-5D6E-409C-BE32-E72D297353CC}">
              <c16:uniqueId val="{00000000-1F3C-2E4D-94AD-A5B77944C87E}"/>
            </c:ext>
          </c:extLst>
        </c:ser>
        <c:dLbls>
          <c:dLblPos val="inEnd"/>
          <c:showLegendKey val="0"/>
          <c:showVal val="1"/>
          <c:showCatName val="0"/>
          <c:showSerName val="0"/>
          <c:showPercent val="0"/>
          <c:showBubbleSize val="0"/>
        </c:dLbls>
        <c:gapWidth val="41"/>
        <c:axId val="338172047"/>
        <c:axId val="338169551"/>
      </c:barChart>
      <c:catAx>
        <c:axId val="33817204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dk1">
                    <a:lumMod val="65000"/>
                    <a:lumOff val="35000"/>
                  </a:schemeClr>
                </a:solidFill>
                <a:effectLst/>
                <a:latin typeface="+mn-lt"/>
                <a:ea typeface="+mn-ea"/>
                <a:cs typeface="+mn-cs"/>
              </a:defRPr>
            </a:pPr>
            <a:endParaRPr lang="nb-SE"/>
          </a:p>
        </c:txPr>
        <c:crossAx val="338169551"/>
        <c:crosses val="autoZero"/>
        <c:auto val="1"/>
        <c:lblAlgn val="ctr"/>
        <c:lblOffset val="100"/>
        <c:noMultiLvlLbl val="0"/>
      </c:catAx>
      <c:valAx>
        <c:axId val="338169551"/>
        <c:scaling>
          <c:orientation val="minMax"/>
        </c:scaling>
        <c:delete val="1"/>
        <c:axPos val="l"/>
        <c:numFmt formatCode="General" sourceLinked="1"/>
        <c:majorTickMark val="none"/>
        <c:minorTickMark val="none"/>
        <c:tickLblPos val="nextTo"/>
        <c:crossAx val="3381720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nb-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7000" b="1" dirty="0">
                <a:solidFill>
                  <a:schemeClr val="bg1"/>
                </a:solidFill>
                <a:latin typeface="Arial" panose="020B0604020202020204" pitchFamily="34" charset="0"/>
                <a:cs typeface="Arial" panose="020B0604020202020204" pitchFamily="34" charset="0"/>
              </a:rPr>
              <a:t>Er det sammenheng mellom studenters selvrapporterte læringseffekt og pedagogiske forhold i tverrprofesjonelle kurs? </a:t>
            </a:r>
          </a:p>
        </p:txBody>
      </p:sp>
      <p:sp>
        <p:nvSpPr>
          <p:cNvPr id="2054" name="Subtitle" descr="Subtitle field"/>
          <p:cNvSpPr txBox="1">
            <a:spLocks noChangeArrowheads="1"/>
          </p:cNvSpPr>
          <p:nvPr/>
        </p:nvSpPr>
        <p:spPr bwMode="auto">
          <a:xfrm>
            <a:off x="1122362" y="3481829"/>
            <a:ext cx="342614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800" b="1" dirty="0">
                <a:solidFill>
                  <a:schemeClr val="bg1"/>
                </a:solidFill>
                <a:latin typeface="+mj-lt"/>
              </a:rPr>
              <a:t>Tverrprofesjonelle kurs som foregår på praksissted, med mange deloppgaver og hvor studentenes arbeid har direkte betydning for andre gir høyest selvrapportert læringseffekt blant studentene. </a:t>
            </a:r>
            <a:endParaRPr lang="nb-NO"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36997886" y="2843212"/>
            <a:ext cx="499752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Sarah Bjerk</a:t>
            </a:r>
            <a:br>
              <a:rPr lang="nb-NO" altLang="nb-NO" sz="4000" dirty="0">
                <a:solidFill>
                  <a:schemeClr val="bg1"/>
                </a:solidFill>
                <a:latin typeface="+mn-lt"/>
              </a:rPr>
            </a:br>
            <a:r>
              <a:rPr lang="nb-NO" altLang="nb-NO" sz="4000" dirty="0">
                <a:solidFill>
                  <a:schemeClr val="bg1"/>
                </a:solidFill>
                <a:latin typeface="+mn-lt"/>
              </a:rPr>
              <a:t>Universitetet i Bergen</a:t>
            </a:r>
          </a:p>
          <a:p>
            <a:pPr algn="r" eaLnBrk="1" hangingPunct="1"/>
            <a:r>
              <a:rPr lang="nb-NO" altLang="nb-NO" sz="4000" dirty="0">
                <a:solidFill>
                  <a:schemeClr val="bg1"/>
                </a:solidFill>
                <a:latin typeface="+mn-lt"/>
              </a:rPr>
              <a:t>yum010@uib.no</a:t>
            </a:r>
          </a:p>
        </p:txBody>
      </p:sp>
      <p:sp>
        <p:nvSpPr>
          <p:cNvPr id="2055" name="Text box 1" descr="Text field "/>
          <p:cNvSpPr txBox="1">
            <a:spLocks noChangeArrowheads="1"/>
          </p:cNvSpPr>
          <p:nvPr/>
        </p:nvSpPr>
        <p:spPr bwMode="auto">
          <a:xfrm>
            <a:off x="1182688" y="6229350"/>
            <a:ext cx="9378632" cy="16517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a:lnSpc>
                <a:spcPct val="150000"/>
              </a:lnSpc>
            </a:pPr>
            <a:r>
              <a:rPr lang="nb-NO" sz="4000" b="1" dirty="0">
                <a:solidFill>
                  <a:srgbClr val="000000"/>
                </a:solidFill>
                <a:latin typeface="+mn-lt"/>
                <a:ea typeface="Times New Roman" panose="02020603050405020304" pitchFamily="18" charset="0"/>
                <a:cs typeface="Arial" panose="020B0604020202020204" pitchFamily="34" charset="0"/>
              </a:rPr>
              <a:t>Bakgrunn: </a:t>
            </a:r>
            <a:r>
              <a:rPr lang="nb-NO" sz="4000" dirty="0">
                <a:solidFill>
                  <a:srgbClr val="000000"/>
                </a:solidFill>
                <a:latin typeface="+mn-lt"/>
                <a:ea typeface="Times New Roman" panose="02020603050405020304" pitchFamily="18" charset="0"/>
                <a:cs typeface="Arial" panose="020B0604020202020204" pitchFamily="34" charset="0"/>
              </a:rPr>
              <a:t>Verdens helseorganisasjon løftet i 2010 frem at tverrprofesjonell samarbeid er avgjørende for å møte dagens og fremtidens helseutfordringer</a:t>
            </a:r>
            <a:r>
              <a:rPr lang="nb-NO" sz="4000" baseline="30000" dirty="0">
                <a:solidFill>
                  <a:srgbClr val="000000"/>
                </a:solidFill>
                <a:latin typeface="+mn-lt"/>
                <a:ea typeface="Times New Roman" panose="02020603050405020304" pitchFamily="18" charset="0"/>
                <a:cs typeface="Arial" panose="020B0604020202020204" pitchFamily="34" charset="0"/>
              </a:rPr>
              <a:t>1</a:t>
            </a:r>
            <a:r>
              <a:rPr lang="nb-NO" sz="4000" dirty="0">
                <a:solidFill>
                  <a:srgbClr val="000000"/>
                </a:solidFill>
                <a:latin typeface="+mn-lt"/>
                <a:ea typeface="Times New Roman" panose="02020603050405020304" pitchFamily="18" charset="0"/>
                <a:cs typeface="Arial" panose="020B0604020202020204" pitchFamily="34" charset="0"/>
              </a:rPr>
              <a:t>. For å oppnå dette må tverrprofesjonell læring være en del av helseutdanningene, og det må utarbeides gode metoder for å trene tverrprofesjonelt. </a:t>
            </a:r>
            <a:endParaRPr lang="nb-NO" sz="4000" b="1" dirty="0">
              <a:solidFill>
                <a:srgbClr val="000000"/>
              </a:solidFill>
              <a:latin typeface="+mn-lt"/>
              <a:ea typeface="Times New Roman" panose="02020603050405020304" pitchFamily="18" charset="0"/>
              <a:cs typeface="Arial" panose="020B0604020202020204" pitchFamily="34" charset="0"/>
            </a:endParaRPr>
          </a:p>
          <a:p>
            <a:pPr>
              <a:lnSpc>
                <a:spcPct val="150000"/>
              </a:lnSpc>
            </a:pPr>
            <a:endParaRPr lang="nb-NO" sz="4000" b="1" dirty="0">
              <a:solidFill>
                <a:srgbClr val="000000"/>
              </a:solidFill>
              <a:latin typeface="+mn-lt"/>
              <a:ea typeface="Times New Roman" panose="02020603050405020304" pitchFamily="18" charset="0"/>
              <a:cs typeface="Arial" panose="020B0604020202020204" pitchFamily="34" charset="0"/>
            </a:endParaRPr>
          </a:p>
          <a:p>
            <a:pPr>
              <a:lnSpc>
                <a:spcPct val="150000"/>
              </a:lnSpc>
            </a:pPr>
            <a:r>
              <a:rPr lang="nb-NO" sz="4000" b="1" dirty="0">
                <a:solidFill>
                  <a:srgbClr val="000000"/>
                </a:solidFill>
                <a:effectLst/>
                <a:latin typeface="+mn-lt"/>
                <a:ea typeface="Times New Roman" panose="02020603050405020304" pitchFamily="18" charset="0"/>
                <a:cs typeface="Arial" panose="020B0604020202020204" pitchFamily="34" charset="0"/>
              </a:rPr>
              <a:t>Mål: </a:t>
            </a:r>
            <a:r>
              <a:rPr lang="nb-NO" sz="4000" dirty="0">
                <a:solidFill>
                  <a:srgbClr val="000000"/>
                </a:solidFill>
                <a:effectLst/>
                <a:latin typeface="+mn-lt"/>
                <a:ea typeface="Times New Roman" panose="02020603050405020304" pitchFamily="18" charset="0"/>
                <a:cs typeface="Arial" panose="020B0604020202020204" pitchFamily="34" charset="0"/>
              </a:rPr>
              <a:t>Belyse om det finnes en sammenheng mellom studentenes selvrapporterte læringseffekt og de pedagogiske forholdene i ulike tverrprofesjonelle kurs.</a:t>
            </a:r>
          </a:p>
          <a:p>
            <a:pPr>
              <a:lnSpc>
                <a:spcPct val="150000"/>
              </a:lnSpc>
            </a:pPr>
            <a:endParaRPr lang="nb-NO" sz="4000" dirty="0">
              <a:effectLst/>
              <a:latin typeface="+mn-lt"/>
              <a:ea typeface="Calibri" panose="020F0502020204030204" pitchFamily="34" charset="0"/>
              <a:cs typeface="Arial" panose="020B0604020202020204" pitchFamily="34" charset="0"/>
            </a:endParaRPr>
          </a:p>
          <a:p>
            <a:pPr>
              <a:lnSpc>
                <a:spcPct val="150000"/>
              </a:lnSpc>
            </a:pPr>
            <a:endParaRPr lang="nb-NO" sz="4000" dirty="0">
              <a:effectLst/>
              <a:latin typeface="+mn-lt"/>
              <a:ea typeface="Calibri" panose="020F0502020204030204" pitchFamily="34" charset="0"/>
              <a:cs typeface="Arial" panose="020B0604020202020204" pitchFamily="34" charset="0"/>
            </a:endParaRPr>
          </a:p>
          <a:p>
            <a:pPr>
              <a:lnSpc>
                <a:spcPct val="150000"/>
              </a:lnSpc>
            </a:pPr>
            <a:endParaRPr lang="nb-NO" sz="3600" dirty="0">
              <a:effectLst/>
              <a:latin typeface="+mn-lt"/>
              <a:ea typeface="Calibri" panose="020F0502020204030204" pitchFamily="34" charset="0"/>
              <a:cs typeface="Arial" panose="020B0604020202020204" pitchFamily="34" charset="0"/>
            </a:endParaRPr>
          </a:p>
        </p:txBody>
      </p:sp>
      <p:sp>
        <p:nvSpPr>
          <p:cNvPr id="2052" name="Text box 2" descr="Text field "/>
          <p:cNvSpPr txBox="1">
            <a:spLocks noChangeArrowheads="1"/>
          </p:cNvSpPr>
          <p:nvPr/>
        </p:nvSpPr>
        <p:spPr bwMode="auto">
          <a:xfrm>
            <a:off x="11114095" y="6387472"/>
            <a:ext cx="10033000" cy="17429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nSpc>
                <a:spcPct val="150000"/>
              </a:lnSpc>
            </a:pPr>
            <a:r>
              <a:rPr lang="nb-NO" sz="4000" b="1" dirty="0">
                <a:solidFill>
                  <a:srgbClr val="000000"/>
                </a:solidFill>
                <a:effectLst/>
                <a:latin typeface="+mn-lt"/>
                <a:ea typeface="Times New Roman" panose="02020603050405020304" pitchFamily="18" charset="0"/>
                <a:cs typeface="Arial" panose="020B0604020202020204" pitchFamily="34" charset="0"/>
              </a:rPr>
              <a:t>Metode: </a:t>
            </a:r>
            <a:r>
              <a:rPr lang="nb-NO" sz="4000" dirty="0">
                <a:solidFill>
                  <a:srgbClr val="000000"/>
                </a:solidFill>
                <a:effectLst/>
                <a:latin typeface="+mn-lt"/>
                <a:ea typeface="Times New Roman" panose="02020603050405020304" pitchFamily="18" charset="0"/>
                <a:cs typeface="Arial" panose="020B0604020202020204" pitchFamily="34" charset="0"/>
              </a:rPr>
              <a:t>Data fra 1349 studenter, fra seks ulike tverrprofesjonelle kurs, som har fylt ut det validerte spørreskjemaet «ICCAS» etter endt kurs har blitt brukt som grunnlag for studien. Gjennomsnittet av retrospektive pre-og postkurs ICCAS-score for hver av de tverrprofesjonelle kursene har blitt sammenlignet og brukt til å regne ut et effekttall ved hjelp av en paret t-test og Cohens d. Effekttallet til de ulike kursene har blitt brukt som en variabel sammen med andre pedagogiske forhold fra kursene i en faktoranalyse for å undersøke eventuell sammenheng mellom effekt og ulik kursdesign. </a:t>
            </a:r>
          </a:p>
          <a:p>
            <a:pPr>
              <a:lnSpc>
                <a:spcPct val="150000"/>
              </a:lnSpc>
            </a:pPr>
            <a:endParaRPr lang="nb-NO" sz="4000" b="1" dirty="0">
              <a:solidFill>
                <a:srgbClr val="000000"/>
              </a:solidFill>
              <a:effectLst/>
              <a:latin typeface="+mn-lt"/>
              <a:ea typeface="Times New Roman" panose="02020603050405020304" pitchFamily="18" charset="0"/>
              <a:cs typeface="Arial" panose="020B0604020202020204" pitchFamily="34" charset="0"/>
            </a:endParaRPr>
          </a:p>
          <a:p>
            <a:pPr>
              <a:lnSpc>
                <a:spcPct val="150000"/>
              </a:lnSpc>
            </a:pPr>
            <a:endParaRPr lang="nb-NO" sz="4000" b="1" dirty="0">
              <a:solidFill>
                <a:srgbClr val="000000"/>
              </a:solidFill>
              <a:latin typeface="+mn-lt"/>
              <a:ea typeface="Times New Roman" panose="02020603050405020304" pitchFamily="18" charset="0"/>
              <a:cs typeface="Arial" panose="020B0604020202020204" pitchFamily="34" charset="0"/>
            </a:endParaRPr>
          </a:p>
          <a:p>
            <a:pPr>
              <a:lnSpc>
                <a:spcPct val="150000"/>
              </a:lnSpc>
            </a:pPr>
            <a:endParaRPr lang="nb-NO" sz="4000" dirty="0">
              <a:effectLst/>
              <a:latin typeface="+mn-lt"/>
              <a:ea typeface="Calibri" panose="020F0502020204030204" pitchFamily="34" charset="0"/>
              <a:cs typeface="Arial" panose="020B0604020202020204" pitchFamily="34" charset="0"/>
            </a:endParaRPr>
          </a:p>
          <a:p>
            <a:pPr>
              <a:lnSpc>
                <a:spcPct val="150000"/>
              </a:lnSpc>
            </a:pPr>
            <a:r>
              <a:rPr lang="nb-NO" sz="4000" dirty="0">
                <a:solidFill>
                  <a:srgbClr val="000000"/>
                </a:solidFill>
                <a:effectLst/>
                <a:latin typeface="+mn-lt"/>
                <a:ea typeface="Calibri" panose="020F0502020204030204" pitchFamily="34" charset="0"/>
                <a:cs typeface="Arial" panose="020B0604020202020204" pitchFamily="34" charset="0"/>
              </a:rPr>
              <a:t>. </a:t>
            </a:r>
            <a:endParaRPr lang="nb-NO" sz="4000" dirty="0">
              <a:effectLst/>
              <a:latin typeface="+mn-lt"/>
              <a:ea typeface="Calibri" panose="020F0502020204030204" pitchFamily="34" charset="0"/>
              <a:cs typeface="Arial" panose="020B0604020202020204" pitchFamily="34" charset="0"/>
            </a:endParaRPr>
          </a:p>
        </p:txBody>
      </p:sp>
      <p:sp>
        <p:nvSpPr>
          <p:cNvPr id="2065" name="References" descr="Field for references"/>
          <p:cNvSpPr txBox="1">
            <a:spLocks noChangeArrowheads="1"/>
          </p:cNvSpPr>
          <p:nvPr/>
        </p:nvSpPr>
        <p:spPr bwMode="auto">
          <a:xfrm>
            <a:off x="21801392" y="27460575"/>
            <a:ext cx="9576752"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REFERANSER </a:t>
            </a:r>
          </a:p>
          <a:p>
            <a:pPr eaLnBrk="1" hangingPunct="1"/>
            <a:r>
              <a:rPr lang="nb-NO" altLang="nb-SE" sz="3000" dirty="0">
                <a:solidFill>
                  <a:srgbClr val="000000"/>
                </a:solidFill>
                <a:effectLst/>
                <a:latin typeface="+mn-lt"/>
                <a:ea typeface="Calibri" panose="020F0502020204030204" pitchFamily="34" charset="0"/>
              </a:rPr>
              <a:t>1: </a:t>
            </a:r>
            <a:r>
              <a:rPr lang="nb-NO" sz="3000" dirty="0">
                <a:solidFill>
                  <a:srgbClr val="000000"/>
                </a:solidFill>
                <a:effectLst/>
                <a:latin typeface="+mn-lt"/>
                <a:ea typeface="Calibri" panose="020F0502020204030204" pitchFamily="34" charset="0"/>
              </a:rPr>
              <a:t>Gilbert, </a:t>
            </a:r>
            <a:r>
              <a:rPr lang="nb-NO" sz="3000" dirty="0" err="1">
                <a:solidFill>
                  <a:srgbClr val="000000"/>
                </a:solidFill>
                <a:effectLst/>
                <a:latin typeface="+mn-lt"/>
                <a:ea typeface="Calibri" panose="020F0502020204030204" pitchFamily="34" charset="0"/>
              </a:rPr>
              <a:t>Yan</a:t>
            </a:r>
            <a:r>
              <a:rPr lang="nb-NO" sz="3000" dirty="0">
                <a:solidFill>
                  <a:srgbClr val="000000"/>
                </a:solidFill>
                <a:effectLst/>
                <a:latin typeface="+mn-lt"/>
                <a:ea typeface="Calibri" panose="020F0502020204030204" pitchFamily="34" charset="0"/>
              </a:rPr>
              <a:t>, &amp; Hoffman, 2010</a:t>
            </a:r>
          </a:p>
          <a:p>
            <a:pPr eaLnBrk="1" hangingPunct="1"/>
            <a:r>
              <a:rPr lang="nb-SE" sz="3000" dirty="0">
                <a:effectLst/>
                <a:latin typeface="+mn-lt"/>
              </a:rPr>
              <a:t>2: </a:t>
            </a:r>
            <a:r>
              <a:rPr kumimoji="0" lang="nb-NO" altLang="nb-SE" sz="3000" b="0" i="0" u="none" strike="noStrike" cap="none" normalizeH="0" baseline="0" dirty="0">
                <a:ln>
                  <a:noFill/>
                </a:ln>
                <a:solidFill>
                  <a:srgbClr val="000000"/>
                </a:solidFill>
                <a:effectLst/>
                <a:latin typeface="+mn-lt"/>
                <a:ea typeface="Calibri" panose="020F0502020204030204" pitchFamily="34" charset="0"/>
              </a:rPr>
              <a:t>Archibald, </a:t>
            </a:r>
            <a:r>
              <a:rPr kumimoji="0" lang="nb-NO" altLang="nb-SE" sz="3000" b="0" i="0" u="none" strike="noStrike" cap="none" normalizeH="0" baseline="0" dirty="0" err="1">
                <a:ln>
                  <a:noFill/>
                </a:ln>
                <a:solidFill>
                  <a:srgbClr val="000000"/>
                </a:solidFill>
                <a:effectLst/>
                <a:latin typeface="+mn-lt"/>
                <a:ea typeface="Calibri" panose="020F0502020204030204" pitchFamily="34" charset="0"/>
              </a:rPr>
              <a:t>Trumpower</a:t>
            </a:r>
            <a:r>
              <a:rPr kumimoji="0" lang="nb-NO" altLang="nb-SE" sz="3000" b="0" i="0" u="none" strike="noStrike" cap="none" normalizeH="0" baseline="0" dirty="0">
                <a:ln>
                  <a:noFill/>
                </a:ln>
                <a:solidFill>
                  <a:srgbClr val="000000"/>
                </a:solidFill>
                <a:effectLst/>
                <a:latin typeface="+mn-lt"/>
                <a:ea typeface="Calibri" panose="020F0502020204030204" pitchFamily="34" charset="0"/>
              </a:rPr>
              <a:t>, &amp; </a:t>
            </a:r>
            <a:r>
              <a:rPr kumimoji="0" lang="nb-NO" altLang="nb-SE" sz="3000" b="0" i="0" u="none" strike="noStrike" cap="none" normalizeH="0" baseline="0" dirty="0" err="1">
                <a:ln>
                  <a:noFill/>
                </a:ln>
                <a:solidFill>
                  <a:srgbClr val="000000"/>
                </a:solidFill>
                <a:effectLst/>
                <a:latin typeface="+mn-lt"/>
                <a:ea typeface="Calibri" panose="020F0502020204030204" pitchFamily="34" charset="0"/>
              </a:rPr>
              <a:t>MacDonald</a:t>
            </a:r>
            <a:r>
              <a:rPr kumimoji="0" lang="nb-NO" altLang="nb-SE" sz="3000" b="0" i="0" u="none" strike="noStrike" cap="none" normalizeH="0" baseline="0" dirty="0">
                <a:ln>
                  <a:noFill/>
                </a:ln>
                <a:solidFill>
                  <a:srgbClr val="000000"/>
                </a:solidFill>
                <a:effectLst/>
                <a:latin typeface="+mn-lt"/>
                <a:ea typeface="Calibri" panose="020F0502020204030204" pitchFamily="34" charset="0"/>
              </a:rPr>
              <a:t>, 2014</a:t>
            </a:r>
          </a:p>
          <a:p>
            <a:pPr eaLnBrk="1" hangingPunct="1"/>
            <a:r>
              <a:rPr lang="nb-NO" altLang="nb-NO" sz="3000" dirty="0">
                <a:solidFill>
                  <a:srgbClr val="000000"/>
                </a:solidFill>
                <a:latin typeface="+mn-lt"/>
              </a:rPr>
              <a:t>3: </a:t>
            </a:r>
            <a:r>
              <a:rPr lang="nb-NO" sz="3000" dirty="0">
                <a:solidFill>
                  <a:srgbClr val="000000"/>
                </a:solidFill>
                <a:effectLst/>
                <a:latin typeface="+mn-lt"/>
                <a:ea typeface="Calibri" panose="020F0502020204030204" pitchFamily="34" charset="0"/>
              </a:rPr>
              <a:t>Lunde et al., 2021</a:t>
            </a:r>
            <a:r>
              <a:rPr lang="nb-SE" sz="3000" dirty="0">
                <a:effectLst/>
                <a:latin typeface="+mn-lt"/>
              </a:rPr>
              <a:t> </a:t>
            </a:r>
            <a:endParaRPr lang="nb-NO" altLang="nb-NO" sz="3000"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31962408" y="27460575"/>
            <a:ext cx="97409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3000" b="1" dirty="0">
                <a:solidFill>
                  <a:schemeClr val="tx1">
                    <a:lumMod val="85000"/>
                    <a:lumOff val="15000"/>
                  </a:schemeClr>
                </a:solidFill>
                <a:latin typeface="+mn-lt"/>
              </a:rPr>
              <a:t>ANNERKJENNELSE</a:t>
            </a:r>
          </a:p>
          <a:p>
            <a:pPr eaLnBrk="1" hangingPunct="1"/>
            <a:r>
              <a:rPr lang="nb-NO" altLang="nb-NO" sz="3000" dirty="0">
                <a:solidFill>
                  <a:schemeClr val="tx1">
                    <a:lumMod val="85000"/>
                    <a:lumOff val="15000"/>
                  </a:schemeClr>
                </a:solidFill>
                <a:latin typeface="+mn-lt"/>
              </a:rPr>
              <a:t>Tusen takk til veileder Anders Bærheim og lederne ved de ulike tverrprofesjonelle kursene for tilgang på data. </a:t>
            </a:r>
          </a:p>
        </p:txBody>
      </p:sp>
      <p:graphicFrame>
        <p:nvGraphicFramePr>
          <p:cNvPr id="2" name="Chart 6">
            <a:extLst>
              <a:ext uri="{FF2B5EF4-FFF2-40B4-BE49-F238E27FC236}">
                <a16:creationId xmlns:a16="http://schemas.microsoft.com/office/drawing/2014/main" id="{88371511-00A0-BCAF-D8BD-7B50D11A1AA9}"/>
              </a:ext>
            </a:extLst>
          </p:cNvPr>
          <p:cNvGraphicFramePr/>
          <p:nvPr>
            <p:extLst>
              <p:ext uri="{D42A27DB-BD31-4B8C-83A1-F6EECF244321}">
                <p14:modId xmlns:p14="http://schemas.microsoft.com/office/powerpoint/2010/main" val="2135128311"/>
              </p:ext>
            </p:extLst>
          </p:nvPr>
        </p:nvGraphicFramePr>
        <p:xfrm>
          <a:off x="668353" y="20391120"/>
          <a:ext cx="10260749" cy="61725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4">
            <a:extLst>
              <a:ext uri="{FF2B5EF4-FFF2-40B4-BE49-F238E27FC236}">
                <a16:creationId xmlns:a16="http://schemas.microsoft.com/office/drawing/2014/main" id="{971444B0-D1E6-6ADD-64EA-22539CB1D91D}"/>
              </a:ext>
            </a:extLst>
          </p:cNvPr>
          <p:cNvGraphicFramePr/>
          <p:nvPr>
            <p:extLst>
              <p:ext uri="{D42A27DB-BD31-4B8C-83A1-F6EECF244321}">
                <p14:modId xmlns:p14="http://schemas.microsoft.com/office/powerpoint/2010/main" val="1115831568"/>
              </p:ext>
            </p:extLst>
          </p:nvPr>
        </p:nvGraphicFramePr>
        <p:xfrm>
          <a:off x="11299086" y="20391120"/>
          <a:ext cx="10274088" cy="6172599"/>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5">
            <a:extLst>
              <a:ext uri="{FF2B5EF4-FFF2-40B4-BE49-F238E27FC236}">
                <a16:creationId xmlns:a16="http://schemas.microsoft.com/office/drawing/2014/main" id="{094B64DA-0803-0F3E-C8E7-13C128DE4597}"/>
              </a:ext>
            </a:extLst>
          </p:cNvPr>
          <p:cNvSpPr>
            <a:spLocks noChangeArrowheads="1"/>
          </p:cNvSpPr>
          <p:nvPr/>
        </p:nvSpPr>
        <p:spPr bwMode="auto">
          <a:xfrm rot="10800000" flipV="1">
            <a:off x="31581612" y="6230258"/>
            <a:ext cx="10832547" cy="13285560"/>
          </a:xfrm>
          <a:prstGeom prst="rect">
            <a:avLst/>
          </a:prstGeom>
          <a:noFill/>
          <a:ln w="63500">
            <a:solidFill>
              <a:schemeClr val="tx1">
                <a:lumMod val="50000"/>
                <a:lumOff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nb-NO" altLang="nb-SE" sz="3600" b="1" i="0" u="none" strike="noStrike" cap="none" normalizeH="0" baseline="0" dirty="0">
                <a:ln>
                  <a:noFill/>
                </a:ln>
                <a:solidFill>
                  <a:srgbClr val="000000"/>
                </a:solidFill>
                <a:effectLst/>
                <a:latin typeface="+mn-lt"/>
                <a:ea typeface="Times New Roman" panose="02020603050405020304" pitchFamily="18" charset="0"/>
              </a:rPr>
              <a:t>Effektparameter «ICCAS»</a:t>
            </a:r>
          </a:p>
          <a:p>
            <a:pPr marL="0" marR="0" lvl="0" indent="0" algn="l" defTabSz="914400" rtl="0" eaLnBrk="0" fontAlgn="base" latinLnBrk="0" hangingPunct="0">
              <a:lnSpc>
                <a:spcPct val="150000"/>
              </a:lnSpc>
              <a:spcBef>
                <a:spcPct val="0"/>
              </a:spcBef>
              <a:spcAft>
                <a:spcPct val="0"/>
              </a:spcAft>
              <a:buClrTx/>
              <a:buSzTx/>
              <a:buFontTx/>
              <a:buNone/>
              <a:tabLst/>
            </a:pPr>
            <a:r>
              <a:rPr kumimoji="0" lang="nb-NO" altLang="nb-SE" sz="3600" b="0" i="0" u="none" strike="noStrike" cap="none" normalizeH="0" baseline="0" dirty="0">
                <a:ln>
                  <a:noFill/>
                </a:ln>
                <a:solidFill>
                  <a:srgbClr val="000000"/>
                </a:solidFill>
                <a:effectLst/>
                <a:latin typeface="+mn-lt"/>
                <a:ea typeface="Times New Roman" panose="02020603050405020304" pitchFamily="18" charset="0"/>
              </a:rPr>
              <a:t>Spørreskjemaet «</a:t>
            </a:r>
            <a:r>
              <a:rPr kumimoji="0" lang="nb-NO" altLang="nb-SE" sz="3600" b="0" i="0" u="none" strike="noStrike" cap="none" normalizeH="0" baseline="0" dirty="0" err="1">
                <a:ln>
                  <a:noFill/>
                </a:ln>
                <a:solidFill>
                  <a:srgbClr val="000000"/>
                </a:solidFill>
                <a:effectLst/>
                <a:latin typeface="+mn-lt"/>
                <a:ea typeface="Times New Roman" panose="02020603050405020304" pitchFamily="18" charset="0"/>
              </a:rPr>
              <a:t>Interprofessional</a:t>
            </a:r>
            <a:r>
              <a:rPr kumimoji="0" lang="nb-NO" altLang="nb-SE" sz="3600" b="0" i="0" u="none" strike="noStrike" cap="none" normalizeH="0" baseline="0" dirty="0">
                <a:ln>
                  <a:noFill/>
                </a:ln>
                <a:solidFill>
                  <a:srgbClr val="000000"/>
                </a:solidFill>
                <a:effectLst/>
                <a:latin typeface="+mn-lt"/>
                <a:ea typeface="Times New Roman" panose="02020603050405020304" pitchFamily="18" charset="0"/>
              </a:rPr>
              <a:t> </a:t>
            </a:r>
            <a:r>
              <a:rPr kumimoji="0" lang="nb-NO" altLang="nb-SE" sz="3600" b="0" i="0" u="none" strike="noStrike" cap="none" normalizeH="0" baseline="0" dirty="0" err="1">
                <a:ln>
                  <a:noFill/>
                </a:ln>
                <a:solidFill>
                  <a:srgbClr val="000000"/>
                </a:solidFill>
                <a:effectLst/>
                <a:latin typeface="+mn-lt"/>
                <a:ea typeface="Times New Roman" panose="02020603050405020304" pitchFamily="18" charset="0"/>
              </a:rPr>
              <a:t>collaborative</a:t>
            </a:r>
            <a:r>
              <a:rPr kumimoji="0" lang="nb-NO" altLang="nb-SE" sz="3600" b="0" i="0" u="none" strike="noStrike" cap="none" normalizeH="0" baseline="0" dirty="0">
                <a:ln>
                  <a:noFill/>
                </a:ln>
                <a:solidFill>
                  <a:srgbClr val="000000"/>
                </a:solidFill>
                <a:effectLst/>
                <a:latin typeface="+mn-lt"/>
                <a:ea typeface="Times New Roman" panose="02020603050405020304" pitchFamily="18" charset="0"/>
              </a:rPr>
              <a:t> </a:t>
            </a:r>
            <a:r>
              <a:rPr kumimoji="0" lang="nb-NO" altLang="nb-SE" sz="3600" b="0" i="0" u="none" strike="noStrike" cap="none" normalizeH="0" baseline="0" dirty="0" err="1">
                <a:ln>
                  <a:noFill/>
                </a:ln>
                <a:solidFill>
                  <a:srgbClr val="000000"/>
                </a:solidFill>
                <a:effectLst/>
                <a:latin typeface="+mn-lt"/>
                <a:ea typeface="Times New Roman" panose="02020603050405020304" pitchFamily="18" charset="0"/>
              </a:rPr>
              <a:t>compentencies</a:t>
            </a:r>
            <a:r>
              <a:rPr kumimoji="0" lang="nb-NO" altLang="nb-SE" sz="3600" b="0" i="0" u="none" strike="noStrike" cap="none" normalizeH="0" baseline="0" dirty="0">
                <a:ln>
                  <a:noFill/>
                </a:ln>
                <a:solidFill>
                  <a:srgbClr val="000000"/>
                </a:solidFill>
                <a:effectLst/>
                <a:latin typeface="+mn-lt"/>
                <a:ea typeface="Times New Roman" panose="02020603050405020304" pitchFamily="18" charset="0"/>
              </a:rPr>
              <a:t> </a:t>
            </a:r>
            <a:r>
              <a:rPr kumimoji="0" lang="nb-NO" altLang="nb-SE" sz="3600" b="0" i="0" u="none" strike="noStrike" cap="none" normalizeH="0" baseline="0" dirty="0" err="1">
                <a:ln>
                  <a:noFill/>
                </a:ln>
                <a:solidFill>
                  <a:srgbClr val="000000"/>
                </a:solidFill>
                <a:effectLst/>
                <a:latin typeface="+mn-lt"/>
                <a:ea typeface="Times New Roman" panose="02020603050405020304" pitchFamily="18" charset="0"/>
              </a:rPr>
              <a:t>attainment</a:t>
            </a:r>
            <a:r>
              <a:rPr kumimoji="0" lang="nb-NO" altLang="nb-SE" sz="3600" b="0" i="0" u="none" strike="noStrike" cap="none" normalizeH="0" baseline="0" dirty="0">
                <a:ln>
                  <a:noFill/>
                </a:ln>
                <a:solidFill>
                  <a:srgbClr val="000000"/>
                </a:solidFill>
                <a:effectLst/>
                <a:latin typeface="+mn-lt"/>
                <a:ea typeface="Times New Roman" panose="02020603050405020304" pitchFamily="18" charset="0"/>
              </a:rPr>
              <a:t> </a:t>
            </a:r>
            <a:r>
              <a:rPr kumimoji="0" lang="nb-NO" altLang="nb-SE" sz="3600" b="0" i="0" u="none" strike="noStrike" cap="none" normalizeH="0" baseline="0" dirty="0" err="1">
                <a:ln>
                  <a:noFill/>
                </a:ln>
                <a:solidFill>
                  <a:srgbClr val="000000"/>
                </a:solidFill>
                <a:effectLst/>
                <a:latin typeface="+mn-lt"/>
                <a:ea typeface="Times New Roman" panose="02020603050405020304" pitchFamily="18" charset="0"/>
              </a:rPr>
              <a:t>surrvey</a:t>
            </a:r>
            <a:r>
              <a:rPr kumimoji="0" lang="nb-NO" altLang="nb-SE" sz="3600" b="0" i="0" u="none" strike="noStrike" cap="none" normalizeH="0" baseline="0" dirty="0">
                <a:ln>
                  <a:noFill/>
                </a:ln>
                <a:solidFill>
                  <a:srgbClr val="000000"/>
                </a:solidFill>
                <a:effectLst/>
                <a:latin typeface="+mn-lt"/>
                <a:ea typeface="Times New Roman" panose="02020603050405020304" pitchFamily="18" charset="0"/>
              </a:rPr>
              <a:t>» ble utarbeidet av Canadian </a:t>
            </a:r>
            <a:r>
              <a:rPr kumimoji="0" lang="nb-NO" altLang="nb-SE" sz="3600" b="0" i="0" u="none" strike="noStrike" cap="none" normalizeH="0" baseline="0" dirty="0" err="1">
                <a:ln>
                  <a:noFill/>
                </a:ln>
                <a:solidFill>
                  <a:srgbClr val="000000"/>
                </a:solidFill>
                <a:effectLst/>
                <a:latin typeface="+mn-lt"/>
                <a:ea typeface="Times New Roman" panose="02020603050405020304" pitchFamily="18" charset="0"/>
              </a:rPr>
              <a:t>Interprofessional</a:t>
            </a:r>
            <a:r>
              <a:rPr kumimoji="0" lang="nb-NO" altLang="nb-SE" sz="3600" b="0" i="0" u="none" strike="noStrike" cap="none" normalizeH="0" baseline="0" dirty="0">
                <a:ln>
                  <a:noFill/>
                </a:ln>
                <a:solidFill>
                  <a:srgbClr val="000000"/>
                </a:solidFill>
                <a:effectLst/>
                <a:latin typeface="+mn-lt"/>
                <a:ea typeface="Times New Roman" panose="02020603050405020304" pitchFamily="18" charset="0"/>
              </a:rPr>
              <a:t> Health </a:t>
            </a:r>
            <a:r>
              <a:rPr kumimoji="0" lang="nb-NO" altLang="nb-SE" sz="3600" b="0" i="0" u="none" strike="noStrike" cap="none" normalizeH="0" baseline="0" dirty="0" err="1">
                <a:ln>
                  <a:noFill/>
                </a:ln>
                <a:solidFill>
                  <a:srgbClr val="000000"/>
                </a:solidFill>
                <a:effectLst/>
                <a:latin typeface="+mn-lt"/>
                <a:ea typeface="Times New Roman" panose="02020603050405020304" pitchFamily="18" charset="0"/>
              </a:rPr>
              <a:t>Collaborative</a:t>
            </a:r>
            <a:r>
              <a:rPr kumimoji="0" lang="nb-NO" altLang="nb-SE" sz="3600" b="0" i="0" u="none" strike="noStrike" cap="none" normalizeH="0" baseline="0" dirty="0">
                <a:ln>
                  <a:noFill/>
                </a:ln>
                <a:solidFill>
                  <a:srgbClr val="000000"/>
                </a:solidFill>
                <a:effectLst/>
                <a:latin typeface="+mn-lt"/>
                <a:ea typeface="Times New Roman" panose="02020603050405020304" pitchFamily="18" charset="0"/>
              </a:rPr>
              <a:t> i 2010</a:t>
            </a:r>
            <a:r>
              <a:rPr kumimoji="0" lang="nb-NO" altLang="nb-SE" sz="3600" b="0" i="0" u="none" strike="noStrike" cap="none" normalizeH="0" baseline="30000" dirty="0">
                <a:ln>
                  <a:noFill/>
                </a:ln>
                <a:solidFill>
                  <a:srgbClr val="000000"/>
                </a:solidFill>
                <a:effectLst/>
                <a:latin typeface="+mn-lt"/>
                <a:ea typeface="Times New Roman" panose="02020603050405020304" pitchFamily="18" charset="0"/>
              </a:rPr>
              <a:t>2</a:t>
            </a:r>
            <a:r>
              <a:rPr kumimoji="0" lang="nb-NO" altLang="nb-SE" sz="3600" b="0" i="0" u="none" strike="noStrike" cap="none" normalizeH="0" baseline="0" dirty="0">
                <a:ln>
                  <a:noFill/>
                </a:ln>
                <a:solidFill>
                  <a:srgbClr val="000000"/>
                </a:solidFill>
                <a:effectLst/>
                <a:latin typeface="+mn-lt"/>
                <a:ea typeface="Times New Roman" panose="02020603050405020304" pitchFamily="18" charset="0"/>
              </a:rPr>
              <a:t> for å kunne sammenligne og evaluere ulike tverrprofesjonelle prosjekter. I 2019 ble det validerte selv-rapporterte spørreskjemaet ICCAS oversatt og validert til en norsk utgave</a:t>
            </a:r>
            <a:r>
              <a:rPr kumimoji="0" lang="nb-NO" altLang="nb-SE" sz="3600" b="0" i="1" u="none" strike="noStrike" cap="none" normalizeH="0" baseline="30000" dirty="0">
                <a:ln>
                  <a:noFill/>
                </a:ln>
                <a:solidFill>
                  <a:srgbClr val="000000"/>
                </a:solidFill>
                <a:effectLst/>
                <a:latin typeface="+mn-lt"/>
                <a:ea typeface="Times New Roman" panose="02020603050405020304" pitchFamily="18" charset="0"/>
              </a:rPr>
              <a:t>3</a:t>
            </a:r>
            <a:r>
              <a:rPr kumimoji="0" lang="nb-NO" altLang="nb-SE" sz="3600" b="0" i="0" u="none" strike="noStrike" cap="none" normalizeH="0" baseline="0" dirty="0">
                <a:ln>
                  <a:noFill/>
                </a:ln>
                <a:solidFill>
                  <a:srgbClr val="000000"/>
                </a:solidFill>
                <a:effectLst/>
                <a:latin typeface="+mn-lt"/>
                <a:ea typeface="Times New Roman" panose="02020603050405020304" pitchFamily="18" charset="0"/>
              </a:rPr>
              <a:t>.</a:t>
            </a:r>
            <a:endParaRPr lang="nb-NO" altLang="nb-SE" sz="3600" dirty="0">
              <a:solidFill>
                <a:srgbClr val="000000"/>
              </a:solidFill>
              <a:latin typeface="+mn-lt"/>
              <a:ea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lang="nb-NO" altLang="nb-SE" sz="3600" dirty="0">
              <a:solidFill>
                <a:srgbClr val="000000"/>
              </a:solidFill>
              <a:latin typeface="+mn-lt"/>
              <a:ea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nb-NO" altLang="nb-SE" sz="3600" b="0" i="0" u="none" strike="noStrike" cap="none" normalizeH="0" baseline="0" dirty="0">
                <a:ln>
                  <a:noFill/>
                </a:ln>
                <a:solidFill>
                  <a:srgbClr val="000000"/>
                </a:solidFill>
                <a:effectLst/>
                <a:latin typeface="+mn-lt"/>
                <a:ea typeface="Times New Roman" panose="02020603050405020304" pitchFamily="18" charset="0"/>
              </a:rPr>
              <a:t>ICCAS har etter valideringen blitt brukt i en nasjonal survey for kursevalueringer og til videre forskning i etterkant av ulike kurs. Kursarrangører har ved kursslutt sendt en lenke med surveyen til helse -og sosialfagsstudenter som trener tverrprofesjonelt ved de 11 tverrprofesjonelle kursene på høyskoler og universiteter i Norge. </a:t>
            </a:r>
            <a:endParaRPr kumimoji="0" lang="nb-NO" altLang="nb-SE" sz="3600" b="0" i="0" u="none" strike="noStrike" cap="none" normalizeH="0" baseline="0" dirty="0">
              <a:ln>
                <a:noFill/>
              </a:ln>
              <a:solidFill>
                <a:schemeClr val="tx1"/>
              </a:solidFill>
              <a:effectLst/>
              <a:latin typeface="+mn-lt"/>
            </a:endParaRPr>
          </a:p>
        </p:txBody>
      </p:sp>
      <p:sp>
        <p:nvSpPr>
          <p:cNvPr id="10" name="TekstSylinder 9">
            <a:extLst>
              <a:ext uri="{FF2B5EF4-FFF2-40B4-BE49-F238E27FC236}">
                <a16:creationId xmlns:a16="http://schemas.microsoft.com/office/drawing/2014/main" id="{F8D1C123-3D42-D7C1-B95C-9B402CF060F0}"/>
              </a:ext>
            </a:extLst>
          </p:cNvPr>
          <p:cNvSpPr txBox="1"/>
          <p:nvPr/>
        </p:nvSpPr>
        <p:spPr>
          <a:xfrm>
            <a:off x="22029529" y="6378953"/>
            <a:ext cx="9037749" cy="13511391"/>
          </a:xfrm>
          <a:prstGeom prst="rect">
            <a:avLst/>
          </a:prstGeom>
          <a:noFill/>
        </p:spPr>
        <p:txBody>
          <a:bodyPr wrap="square" rtlCol="0">
            <a:spAutoFit/>
          </a:bodyPr>
          <a:lstStyle/>
          <a:p>
            <a:pPr>
              <a:lnSpc>
                <a:spcPct val="150000"/>
              </a:lnSpc>
            </a:pPr>
            <a:r>
              <a:rPr lang="nb-NO" sz="4000" b="1" dirty="0">
                <a:solidFill>
                  <a:srgbClr val="000000"/>
                </a:solidFill>
                <a:effectLst/>
                <a:latin typeface="+mn-lt"/>
                <a:ea typeface="Times New Roman" panose="02020603050405020304" pitchFamily="18" charset="0"/>
                <a:cs typeface="Arial" panose="020B0604020202020204" pitchFamily="34" charset="0"/>
              </a:rPr>
              <a:t>Resultat: </a:t>
            </a:r>
            <a:r>
              <a:rPr lang="nb-NO" sz="4000" dirty="0">
                <a:solidFill>
                  <a:srgbClr val="000000"/>
                </a:solidFill>
                <a:effectLst/>
                <a:latin typeface="+mn-lt"/>
                <a:ea typeface="Times New Roman" panose="02020603050405020304" pitchFamily="18" charset="0"/>
                <a:cs typeface="Arial" panose="020B0604020202020204" pitchFamily="34" charset="0"/>
              </a:rPr>
              <a:t>Den parede t-testen ga en læringseffekt til de ulike kursene som varierte fra «medium» til «stor» med Cohens d tolkning (0,52-1,18). Faktoranalysen hadde dessverre ikke tilstrekkelige premisser, og derfor kan ikke resultatene fra denne godtas rent statistisk. Årsaken kan tenkes å være for like kurs eller variabler. Resultatene viste likevel en sammenheng mellom læringseffekt og antall deloppgaver (læringspunkter) i et kurs, som passer med virkeligheten i kursene (se figur. 1 og 2). </a:t>
            </a:r>
          </a:p>
          <a:p>
            <a:endParaRPr lang="nb-NO" dirty="0"/>
          </a:p>
        </p:txBody>
      </p:sp>
      <p:sp>
        <p:nvSpPr>
          <p:cNvPr id="11" name="TekstSylinder 10">
            <a:extLst>
              <a:ext uri="{FF2B5EF4-FFF2-40B4-BE49-F238E27FC236}">
                <a16:creationId xmlns:a16="http://schemas.microsoft.com/office/drawing/2014/main" id="{1E167624-BEF3-C81A-5042-D47228602ED9}"/>
              </a:ext>
            </a:extLst>
          </p:cNvPr>
          <p:cNvSpPr txBox="1"/>
          <p:nvPr/>
        </p:nvSpPr>
        <p:spPr>
          <a:xfrm>
            <a:off x="21986172" y="20391120"/>
            <a:ext cx="18162211" cy="4594912"/>
          </a:xfrm>
          <a:prstGeom prst="rect">
            <a:avLst/>
          </a:prstGeom>
          <a:noFill/>
        </p:spPr>
        <p:txBody>
          <a:bodyPr wrap="square" rtlCol="0">
            <a:spAutoFit/>
          </a:bodyPr>
          <a:lstStyle/>
          <a:p>
            <a:pPr>
              <a:lnSpc>
                <a:spcPct val="150000"/>
              </a:lnSpc>
            </a:pPr>
            <a:r>
              <a:rPr lang="nb-NO" sz="4000" b="1" dirty="0">
                <a:solidFill>
                  <a:srgbClr val="000000"/>
                </a:solidFill>
                <a:effectLst/>
                <a:latin typeface="+mn-lt"/>
                <a:ea typeface="Times New Roman" panose="02020603050405020304" pitchFamily="18" charset="0"/>
                <a:cs typeface="Arial" panose="020B0604020202020204" pitchFamily="34" charset="0"/>
              </a:rPr>
              <a:t>Konklusjon: </a:t>
            </a:r>
            <a:r>
              <a:rPr lang="nb-NO" sz="4000" dirty="0">
                <a:solidFill>
                  <a:srgbClr val="000000"/>
                </a:solidFill>
                <a:effectLst/>
                <a:latin typeface="+mn-lt"/>
                <a:ea typeface="Calibri" panose="020F0502020204030204" pitchFamily="34" charset="0"/>
                <a:cs typeface="Arial" panose="020B0604020202020204" pitchFamily="34" charset="0"/>
              </a:rPr>
              <a:t>Med forbeholdene belyst, studentenes selvrapporterte læringseffekt i et tverrprofesjonelt kurs avhenger først og fremst av antall deloppgaver (læringspunkter) i kurset. Tverrprofesjonelle kurs med mange deloppgaver, som foregår på praksissted og hvor studentens arbeid har direkte betydning for andre gir høyest læringseffekt. </a:t>
            </a:r>
            <a:endParaRPr lang="nb-NO" sz="4000" dirty="0"/>
          </a:p>
        </p:txBody>
      </p:sp>
      <p:sp>
        <p:nvSpPr>
          <p:cNvPr id="4" name="TekstSylinder 3">
            <a:extLst>
              <a:ext uri="{FF2B5EF4-FFF2-40B4-BE49-F238E27FC236}">
                <a16:creationId xmlns:a16="http://schemas.microsoft.com/office/drawing/2014/main" id="{760139EA-4344-CE79-D1ED-08D3AC9CEE01}"/>
              </a:ext>
            </a:extLst>
          </p:cNvPr>
          <p:cNvSpPr txBox="1"/>
          <p:nvPr/>
        </p:nvSpPr>
        <p:spPr>
          <a:xfrm>
            <a:off x="1182688" y="26546776"/>
            <a:ext cx="10104626" cy="584775"/>
          </a:xfrm>
          <a:prstGeom prst="rect">
            <a:avLst/>
          </a:prstGeom>
          <a:noFill/>
        </p:spPr>
        <p:txBody>
          <a:bodyPr wrap="none" rtlCol="0">
            <a:spAutoFit/>
          </a:bodyPr>
          <a:lstStyle/>
          <a:p>
            <a:r>
              <a:rPr lang="nb-SE" i="1" dirty="0"/>
              <a:t>Figur 1: Læringseffekt (Cohens d) for de ulike kursene </a:t>
            </a:r>
          </a:p>
        </p:txBody>
      </p:sp>
      <p:sp>
        <p:nvSpPr>
          <p:cNvPr id="5" name="TekstSylinder 4">
            <a:extLst>
              <a:ext uri="{FF2B5EF4-FFF2-40B4-BE49-F238E27FC236}">
                <a16:creationId xmlns:a16="http://schemas.microsoft.com/office/drawing/2014/main" id="{F3348145-4A85-2C06-8D34-9E774CE76EBD}"/>
              </a:ext>
            </a:extLst>
          </p:cNvPr>
          <p:cNvSpPr txBox="1"/>
          <p:nvPr/>
        </p:nvSpPr>
        <p:spPr>
          <a:xfrm>
            <a:off x="11287314" y="26592895"/>
            <a:ext cx="9499524" cy="584775"/>
          </a:xfrm>
          <a:prstGeom prst="rect">
            <a:avLst/>
          </a:prstGeom>
          <a:noFill/>
        </p:spPr>
        <p:txBody>
          <a:bodyPr wrap="none" rtlCol="0">
            <a:spAutoFit/>
          </a:bodyPr>
          <a:lstStyle/>
          <a:p>
            <a:r>
              <a:rPr lang="nb-SE" i="1" dirty="0"/>
              <a:t>Figur 2: Antall læringspunkter ved de ulike kursene </a:t>
            </a: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3185</TotalTime>
  <Words>524</Words>
  <Application>Microsoft Macintosh PowerPoint</Application>
  <PresentationFormat>Egendefinert</PresentationFormat>
  <Paragraphs>30</Paragraphs>
  <Slides>1</Slides>
  <Notes>1</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1</vt:i4>
      </vt:variant>
    </vt:vector>
  </HeadingPairs>
  <TitlesOfParts>
    <vt:vector size="3" baseType="lpstr">
      <vt:lpstr>Arial</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Sarah Bjerk</cp:lastModifiedBy>
  <cp:revision>144</cp:revision>
  <cp:lastPrinted>2016-05-27T08:05:21Z</cp:lastPrinted>
  <dcterms:created xsi:type="dcterms:W3CDTF">2006-11-02T13:18:58Z</dcterms:created>
  <dcterms:modified xsi:type="dcterms:W3CDTF">2023-05-24T13:31:39Z</dcterms:modified>
</cp:coreProperties>
</file>