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60" r:id="rId2"/>
  </p:sldIdLst>
  <p:sldSz cx="42808525" cy="30279975"/>
  <p:notesSz cx="7099300" cy="10234613"/>
  <p:defaultTextStyle>
    <a:defPPr>
      <a:defRPr lang="nb-NO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78">
          <p15:clr>
            <a:srgbClr val="A4A3A4"/>
          </p15:clr>
        </p15:guide>
        <p15:guide id="2" orient="horz" pos="18586">
          <p15:clr>
            <a:srgbClr val="A4A3A4"/>
          </p15:clr>
        </p15:guide>
        <p15:guide id="3" orient="horz" pos="17074">
          <p15:clr>
            <a:srgbClr val="A4A3A4"/>
          </p15:clr>
        </p15:guide>
        <p15:guide id="4" pos="745">
          <p15:clr>
            <a:srgbClr val="A4A3A4"/>
          </p15:clr>
        </p15:guide>
        <p15:guide id="5" pos="19961">
          <p15:clr>
            <a:srgbClr val="A4A3A4"/>
          </p15:clr>
        </p15:guide>
        <p15:guide id="6" pos="26361">
          <p15:clr>
            <a:srgbClr val="A4A3A4"/>
          </p15:clr>
        </p15:guide>
        <p15:guide id="7" pos="13513">
          <p15:clr>
            <a:srgbClr val="A4A3A4"/>
          </p15:clr>
        </p15:guide>
        <p15:guide id="8" pos="702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4332B"/>
    <a:srgbClr val="0054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276" autoAdjust="0"/>
    <p:restoredTop sz="90108" autoAdjust="0"/>
  </p:normalViewPr>
  <p:slideViewPr>
    <p:cSldViewPr snapToGrid="0">
      <p:cViewPr>
        <p:scale>
          <a:sx n="87" d="100"/>
          <a:sy n="87" d="100"/>
        </p:scale>
        <p:origin x="-14552" y="-11904"/>
      </p:cViewPr>
      <p:guideLst>
        <p:guide orient="horz" pos="2778"/>
        <p:guide orient="horz" pos="18586"/>
        <p:guide orient="horz" pos="17074"/>
        <p:guide pos="745"/>
        <p:guide pos="19961"/>
        <p:guide pos="26361"/>
        <p:guide pos="13513"/>
        <p:guide pos="702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464" cy="51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36" tIns="49518" rIns="99036" bIns="49518" numCol="1" anchor="t" anchorCtr="0" compatLnSpc="1">
            <a:prstTxWarp prst="textNoShape">
              <a:avLst/>
            </a:prstTxWarp>
          </a:bodyPr>
          <a:lstStyle>
            <a:lvl1pPr>
              <a:defRPr sz="1300" smtClean="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324" y="0"/>
            <a:ext cx="3076464" cy="51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36" tIns="49518" rIns="99036" bIns="49518" numCol="1" anchor="t" anchorCtr="0" compatLnSpc="1">
            <a:prstTxWarp prst="textNoShape">
              <a:avLst/>
            </a:prstTxWarp>
          </a:bodyPr>
          <a:lstStyle>
            <a:lvl1pPr algn="r">
              <a:defRPr sz="1300" smtClean="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38200" y="768350"/>
            <a:ext cx="54229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33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779" y="4861365"/>
            <a:ext cx="5679742" cy="4605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36" tIns="49518" rIns="99036" bIns="495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194"/>
            <a:ext cx="3076464" cy="511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36" tIns="49518" rIns="99036" bIns="49518" numCol="1" anchor="b" anchorCtr="0" compatLnSpc="1">
            <a:prstTxWarp prst="textNoShape">
              <a:avLst/>
            </a:prstTxWarp>
          </a:bodyPr>
          <a:lstStyle>
            <a:lvl1pPr>
              <a:defRPr sz="1300" smtClean="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133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324" y="9721194"/>
            <a:ext cx="3076464" cy="511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36" tIns="49518" rIns="99036" bIns="49518" numCol="1" anchor="b" anchorCtr="0" compatLnSpc="1">
            <a:prstTxWarp prst="textNoShape">
              <a:avLst/>
            </a:prstTxWarp>
          </a:bodyPr>
          <a:lstStyle>
            <a:lvl1pPr algn="r">
              <a:defRPr sz="1300" smtClean="0"/>
            </a:lvl1pPr>
          </a:lstStyle>
          <a:p>
            <a:pPr>
              <a:defRPr/>
            </a:pPr>
            <a:fld id="{6131AE1E-E725-4449-B03D-B7F1AD5A21EF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959104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800">
                <a:solidFill>
                  <a:schemeClr val="tx1"/>
                </a:solidFill>
                <a:latin typeface="Arial" charset="0"/>
              </a:defRPr>
            </a:lvl1pPr>
            <a:lvl2pPr marL="178457" indent="-68637" eaLnBrk="0" hangingPunct="0">
              <a:defRPr sz="800">
                <a:solidFill>
                  <a:schemeClr val="tx1"/>
                </a:solidFill>
                <a:latin typeface="Arial" charset="0"/>
              </a:defRPr>
            </a:lvl2pPr>
            <a:lvl3pPr marL="274549" indent="-54910" eaLnBrk="0" hangingPunct="0">
              <a:defRPr sz="800">
                <a:solidFill>
                  <a:schemeClr val="tx1"/>
                </a:solidFill>
                <a:latin typeface="Arial" charset="0"/>
              </a:defRPr>
            </a:lvl3pPr>
            <a:lvl4pPr marL="384368" indent="-54910" eaLnBrk="0" hangingPunct="0">
              <a:defRPr sz="800">
                <a:solidFill>
                  <a:schemeClr val="tx1"/>
                </a:solidFill>
                <a:latin typeface="Arial" charset="0"/>
              </a:defRPr>
            </a:lvl4pPr>
            <a:lvl5pPr marL="494187" indent="-54910" eaLnBrk="0" hangingPunct="0">
              <a:defRPr sz="800">
                <a:solidFill>
                  <a:schemeClr val="tx1"/>
                </a:solidFill>
                <a:latin typeface="Arial" charset="0"/>
              </a:defRPr>
            </a:lvl5pPr>
            <a:lvl6pPr marL="604007" indent="-5491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6pPr>
            <a:lvl7pPr marL="713826" indent="-5491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7pPr>
            <a:lvl8pPr marL="823646" indent="-5491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8pPr>
            <a:lvl9pPr marL="933465" indent="-5491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C788E0A-2390-493D-B96C-E13D0340CC64}" type="slidenum">
              <a:rPr lang="nb-NO" altLang="nb-NO" sz="1300"/>
              <a:pPr eaLnBrk="1" hangingPunct="1"/>
              <a:t>1</a:t>
            </a:fld>
            <a:endParaRPr lang="nb-NO" altLang="nb-NO" sz="1300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GB" altLang="nb-NO" sz="9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oste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2262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3" descr="Background, text field"/>
          <p:cNvSpPr>
            <a:spLocks/>
          </p:cNvSpPr>
          <p:nvPr/>
        </p:nvSpPr>
        <p:spPr bwMode="auto">
          <a:xfrm>
            <a:off x="6780" y="6047625"/>
            <a:ext cx="42840000" cy="21204000"/>
          </a:xfrm>
          <a:custGeom>
            <a:avLst/>
            <a:gdLst>
              <a:gd name="T0" fmla="*/ 0 w 31660"/>
              <a:gd name="T1" fmla="*/ 4141 h 4141"/>
              <a:gd name="T2" fmla="*/ 31660 w 31660"/>
              <a:gd name="T3" fmla="*/ 4141 h 4141"/>
              <a:gd name="T4" fmla="*/ 31660 w 31660"/>
              <a:gd name="T5" fmla="*/ 0 h 4141"/>
              <a:gd name="T6" fmla="*/ 0 w 31660"/>
              <a:gd name="T7" fmla="*/ 0 h 4141"/>
              <a:gd name="T8" fmla="*/ 0 w 31660"/>
              <a:gd name="T9" fmla="*/ 4141 h 41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660" h="4141">
                <a:moveTo>
                  <a:pt x="0" y="4141"/>
                </a:moveTo>
                <a:lnTo>
                  <a:pt x="31660" y="4141"/>
                </a:lnTo>
                <a:lnTo>
                  <a:pt x="31660" y="0"/>
                </a:lnTo>
                <a:lnTo>
                  <a:pt x="0" y="0"/>
                </a:lnTo>
                <a:lnTo>
                  <a:pt x="0" y="4141"/>
                </a:lnTo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 dirty="0"/>
          </a:p>
        </p:txBody>
      </p:sp>
      <p:sp>
        <p:nvSpPr>
          <p:cNvPr id="3" name="Freeform 3" descr="Red field, top"/>
          <p:cNvSpPr>
            <a:spLocks/>
          </p:cNvSpPr>
          <p:nvPr/>
        </p:nvSpPr>
        <p:spPr bwMode="auto">
          <a:xfrm>
            <a:off x="0" y="-1"/>
            <a:ext cx="42840000" cy="5634931"/>
          </a:xfrm>
          <a:custGeom>
            <a:avLst/>
            <a:gdLst>
              <a:gd name="T0" fmla="*/ 0 w 31660"/>
              <a:gd name="T1" fmla="*/ 4141 h 4141"/>
              <a:gd name="T2" fmla="*/ 31660 w 31660"/>
              <a:gd name="T3" fmla="*/ 4141 h 4141"/>
              <a:gd name="T4" fmla="*/ 31660 w 31660"/>
              <a:gd name="T5" fmla="*/ 0 h 4141"/>
              <a:gd name="T6" fmla="*/ 0 w 31660"/>
              <a:gd name="T7" fmla="*/ 0 h 4141"/>
              <a:gd name="T8" fmla="*/ 0 w 31660"/>
              <a:gd name="T9" fmla="*/ 4141 h 41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660" h="4141">
                <a:moveTo>
                  <a:pt x="0" y="4141"/>
                </a:moveTo>
                <a:lnTo>
                  <a:pt x="31660" y="4141"/>
                </a:lnTo>
                <a:lnTo>
                  <a:pt x="31660" y="0"/>
                </a:lnTo>
                <a:lnTo>
                  <a:pt x="0" y="0"/>
                </a:lnTo>
                <a:lnTo>
                  <a:pt x="0" y="4141"/>
                </a:lnTo>
              </a:path>
            </a:pathLst>
          </a:custGeom>
          <a:solidFill>
            <a:srgbClr val="E8574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pic>
        <p:nvPicPr>
          <p:cNvPr id="6" name="Picture 19">
            <a:extLst>
              <a:ext uri="{FF2B5EF4-FFF2-40B4-BE49-F238E27FC236}">
                <a16:creationId xmlns:a16="http://schemas.microsoft.com/office/drawing/2014/main" id="{DB71FBB0-7283-9C47-8A07-A78431AE176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14799" y="27905117"/>
            <a:ext cx="9907650" cy="1699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ctr" defTabSz="8361363" rtl="0" eaLnBrk="0" fontAlgn="base" hangingPunct="0">
        <a:spcBef>
          <a:spcPct val="0"/>
        </a:spcBef>
        <a:spcAft>
          <a:spcPct val="0"/>
        </a:spcAft>
        <a:defRPr sz="40200">
          <a:solidFill>
            <a:schemeClr val="tx2"/>
          </a:solidFill>
          <a:latin typeface="+mj-lt"/>
          <a:ea typeface="+mj-ea"/>
          <a:cs typeface="+mj-cs"/>
        </a:defRPr>
      </a:lvl1pPr>
      <a:lvl2pPr algn="ctr" defTabSz="8361363" rtl="0" eaLnBrk="0" fontAlgn="base" hangingPunct="0">
        <a:spcBef>
          <a:spcPct val="0"/>
        </a:spcBef>
        <a:spcAft>
          <a:spcPct val="0"/>
        </a:spcAft>
        <a:defRPr sz="40200">
          <a:solidFill>
            <a:schemeClr val="tx2"/>
          </a:solidFill>
          <a:latin typeface="Arial" charset="0"/>
        </a:defRPr>
      </a:lvl2pPr>
      <a:lvl3pPr algn="ctr" defTabSz="8361363" rtl="0" eaLnBrk="0" fontAlgn="base" hangingPunct="0">
        <a:spcBef>
          <a:spcPct val="0"/>
        </a:spcBef>
        <a:spcAft>
          <a:spcPct val="0"/>
        </a:spcAft>
        <a:defRPr sz="40200">
          <a:solidFill>
            <a:schemeClr val="tx2"/>
          </a:solidFill>
          <a:latin typeface="Arial" charset="0"/>
        </a:defRPr>
      </a:lvl3pPr>
      <a:lvl4pPr algn="ctr" defTabSz="8361363" rtl="0" eaLnBrk="0" fontAlgn="base" hangingPunct="0">
        <a:spcBef>
          <a:spcPct val="0"/>
        </a:spcBef>
        <a:spcAft>
          <a:spcPct val="0"/>
        </a:spcAft>
        <a:defRPr sz="40200">
          <a:solidFill>
            <a:schemeClr val="tx2"/>
          </a:solidFill>
          <a:latin typeface="Arial" charset="0"/>
        </a:defRPr>
      </a:lvl4pPr>
      <a:lvl5pPr algn="ctr" defTabSz="8361363" rtl="0" eaLnBrk="0" fontAlgn="base" hangingPunct="0">
        <a:spcBef>
          <a:spcPct val="0"/>
        </a:spcBef>
        <a:spcAft>
          <a:spcPct val="0"/>
        </a:spcAft>
        <a:defRPr sz="40200">
          <a:solidFill>
            <a:schemeClr val="tx2"/>
          </a:solidFill>
          <a:latin typeface="Arial" charset="0"/>
        </a:defRPr>
      </a:lvl5pPr>
      <a:lvl6pPr marL="457200" algn="ctr" defTabSz="8361363" rtl="0" fontAlgn="base">
        <a:spcBef>
          <a:spcPct val="0"/>
        </a:spcBef>
        <a:spcAft>
          <a:spcPct val="0"/>
        </a:spcAft>
        <a:defRPr sz="40200">
          <a:solidFill>
            <a:schemeClr val="tx2"/>
          </a:solidFill>
          <a:latin typeface="Arial" charset="0"/>
        </a:defRPr>
      </a:lvl6pPr>
      <a:lvl7pPr marL="914400" algn="ctr" defTabSz="8361363" rtl="0" fontAlgn="base">
        <a:spcBef>
          <a:spcPct val="0"/>
        </a:spcBef>
        <a:spcAft>
          <a:spcPct val="0"/>
        </a:spcAft>
        <a:defRPr sz="40200">
          <a:solidFill>
            <a:schemeClr val="tx2"/>
          </a:solidFill>
          <a:latin typeface="Arial" charset="0"/>
        </a:defRPr>
      </a:lvl7pPr>
      <a:lvl8pPr marL="1371600" algn="ctr" defTabSz="8361363" rtl="0" fontAlgn="base">
        <a:spcBef>
          <a:spcPct val="0"/>
        </a:spcBef>
        <a:spcAft>
          <a:spcPct val="0"/>
        </a:spcAft>
        <a:defRPr sz="40200">
          <a:solidFill>
            <a:schemeClr val="tx2"/>
          </a:solidFill>
          <a:latin typeface="Arial" charset="0"/>
        </a:defRPr>
      </a:lvl8pPr>
      <a:lvl9pPr marL="1828800" algn="ctr" defTabSz="8361363" rtl="0" fontAlgn="base">
        <a:spcBef>
          <a:spcPct val="0"/>
        </a:spcBef>
        <a:spcAft>
          <a:spcPct val="0"/>
        </a:spcAft>
        <a:defRPr sz="40200">
          <a:solidFill>
            <a:schemeClr val="tx2"/>
          </a:solidFill>
          <a:latin typeface="Arial" charset="0"/>
        </a:defRPr>
      </a:lvl9pPr>
    </p:titleStyle>
    <p:bodyStyle>
      <a:lvl1pPr marL="3136900" indent="-3136900" algn="l" defTabSz="8361363" rtl="0" eaLnBrk="0" fontAlgn="base" hangingPunct="0">
        <a:spcBef>
          <a:spcPct val="20000"/>
        </a:spcBef>
        <a:spcAft>
          <a:spcPct val="0"/>
        </a:spcAft>
        <a:buChar char="•"/>
        <a:defRPr sz="29300">
          <a:solidFill>
            <a:schemeClr val="tx1"/>
          </a:solidFill>
          <a:latin typeface="+mn-lt"/>
          <a:ea typeface="+mn-ea"/>
          <a:cs typeface="+mn-cs"/>
        </a:defRPr>
      </a:lvl1pPr>
      <a:lvl2pPr marL="6792913" indent="-2613025" algn="l" defTabSz="8361363" rtl="0" eaLnBrk="0" fontAlgn="base" hangingPunct="0">
        <a:spcBef>
          <a:spcPct val="20000"/>
        </a:spcBef>
        <a:spcAft>
          <a:spcPct val="0"/>
        </a:spcAft>
        <a:buChar char="–"/>
        <a:defRPr sz="25600">
          <a:solidFill>
            <a:schemeClr val="tx1"/>
          </a:solidFill>
          <a:latin typeface="+mn-lt"/>
        </a:defRPr>
      </a:lvl2pPr>
      <a:lvl3pPr marL="10452100" indent="-2090738" algn="l" defTabSz="8361363" rtl="0" eaLnBrk="0" fontAlgn="base" hangingPunct="0">
        <a:spcBef>
          <a:spcPct val="20000"/>
        </a:spcBef>
        <a:spcAft>
          <a:spcPct val="0"/>
        </a:spcAft>
        <a:buChar char="•"/>
        <a:defRPr sz="22100">
          <a:solidFill>
            <a:schemeClr val="tx1"/>
          </a:solidFill>
          <a:latin typeface="+mn-lt"/>
        </a:defRPr>
      </a:lvl3pPr>
      <a:lvl4pPr marL="14630400" indent="-2090738" algn="l" defTabSz="8361363" rtl="0" eaLnBrk="0" fontAlgn="base" hangingPunct="0">
        <a:spcBef>
          <a:spcPct val="20000"/>
        </a:spcBef>
        <a:spcAft>
          <a:spcPct val="0"/>
        </a:spcAft>
        <a:buChar char="–"/>
        <a:defRPr sz="18200">
          <a:solidFill>
            <a:schemeClr val="tx1"/>
          </a:solidFill>
          <a:latin typeface="+mn-lt"/>
        </a:defRPr>
      </a:lvl4pPr>
      <a:lvl5pPr marL="18810288" indent="-2089150" algn="l" defTabSz="8361363" rtl="0" eaLnBrk="0" fontAlgn="base" hangingPunct="0">
        <a:spcBef>
          <a:spcPct val="20000"/>
        </a:spcBef>
        <a:spcAft>
          <a:spcPct val="0"/>
        </a:spcAft>
        <a:buChar char="»"/>
        <a:defRPr sz="18200">
          <a:solidFill>
            <a:schemeClr val="tx1"/>
          </a:solidFill>
          <a:latin typeface="+mn-lt"/>
        </a:defRPr>
      </a:lvl5pPr>
      <a:lvl6pPr marL="19267488" indent="-2089150" algn="l" defTabSz="8361363" rtl="0" fontAlgn="base">
        <a:spcBef>
          <a:spcPct val="20000"/>
        </a:spcBef>
        <a:spcAft>
          <a:spcPct val="0"/>
        </a:spcAft>
        <a:buChar char="»"/>
        <a:defRPr sz="18200">
          <a:solidFill>
            <a:schemeClr val="tx1"/>
          </a:solidFill>
          <a:latin typeface="+mn-lt"/>
        </a:defRPr>
      </a:lvl6pPr>
      <a:lvl7pPr marL="19724688" indent="-2089150" algn="l" defTabSz="8361363" rtl="0" fontAlgn="base">
        <a:spcBef>
          <a:spcPct val="20000"/>
        </a:spcBef>
        <a:spcAft>
          <a:spcPct val="0"/>
        </a:spcAft>
        <a:buChar char="»"/>
        <a:defRPr sz="18200">
          <a:solidFill>
            <a:schemeClr val="tx1"/>
          </a:solidFill>
          <a:latin typeface="+mn-lt"/>
        </a:defRPr>
      </a:lvl7pPr>
      <a:lvl8pPr marL="20181888" indent="-2089150" algn="l" defTabSz="8361363" rtl="0" fontAlgn="base">
        <a:spcBef>
          <a:spcPct val="20000"/>
        </a:spcBef>
        <a:spcAft>
          <a:spcPct val="0"/>
        </a:spcAft>
        <a:buChar char="»"/>
        <a:defRPr sz="18200">
          <a:solidFill>
            <a:schemeClr val="tx1"/>
          </a:solidFill>
          <a:latin typeface="+mn-lt"/>
        </a:defRPr>
      </a:lvl8pPr>
      <a:lvl9pPr marL="20639088" indent="-2089150" algn="l" defTabSz="8361363" rtl="0" fontAlgn="base">
        <a:spcBef>
          <a:spcPct val="20000"/>
        </a:spcBef>
        <a:spcAft>
          <a:spcPct val="0"/>
        </a:spcAft>
        <a:buChar char="»"/>
        <a:defRPr sz="18200">
          <a:solidFill>
            <a:schemeClr val="tx1"/>
          </a:solidFill>
          <a:latin typeface="+mn-lt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dependent.co.uk/news/science/stephen-hawking-transcendence-looks-at-the-implications-of-artificial-intelligence-but-are-we-taking-ai-seriously-enough-9313474.html" TargetMode="External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tiff"/><Relationship Id="rId5" Type="http://schemas.openxmlformats.org/officeDocument/2006/relationships/image" Target="../media/image2.png"/><Relationship Id="rId4" Type="http://schemas.openxmlformats.org/officeDocument/2006/relationships/hyperlink" Target="https://www.lillehammer.com/hva-skjer/birkebeinerrennet-54-km-p634893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" descr="Title field"/>
          <p:cNvSpPr txBox="1">
            <a:spLocks noChangeArrowheads="1"/>
          </p:cNvSpPr>
          <p:nvPr/>
        </p:nvSpPr>
        <p:spPr bwMode="auto">
          <a:xfrm>
            <a:off x="1182688" y="1128713"/>
            <a:ext cx="34201099" cy="1831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547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>
            <a:spAutoFit/>
          </a:bodyPr>
          <a:lstStyle>
            <a:lvl1pPr defTabSz="8361363"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361363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361363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361363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361363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3613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3613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3613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3613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nb-NO" sz="113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Genetiske</a:t>
            </a:r>
            <a:r>
              <a:rPr lang="en-US" altLang="nb-NO" sz="11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nb-NO" sz="113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</a:t>
            </a:r>
            <a:r>
              <a:rPr lang="en-US" altLang="nb-NO" sz="11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nb-NO" sz="113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miljømessige</a:t>
            </a:r>
            <a:r>
              <a:rPr lang="en-US" altLang="nb-NO" sz="11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nb-NO" sz="113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årsaker</a:t>
            </a:r>
            <a:r>
              <a:rPr lang="en-US" altLang="nb-NO" sz="11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nb-NO" sz="113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</a:t>
            </a:r>
            <a:r>
              <a:rPr lang="en-US" altLang="nb-NO" sz="11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ALS</a:t>
            </a:r>
            <a:endParaRPr lang="nb-NO" altLang="nb-NO" sz="113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54" name="Subtitle" descr="Subtitle field"/>
          <p:cNvSpPr txBox="1">
            <a:spLocks noChangeArrowheads="1"/>
          </p:cNvSpPr>
          <p:nvPr/>
        </p:nvSpPr>
        <p:spPr bwMode="auto">
          <a:xfrm>
            <a:off x="1182688" y="3076575"/>
            <a:ext cx="34261425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547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>
            <a:spAutoFit/>
          </a:bodyPr>
          <a:lstStyle>
            <a:lvl1pPr defTabSz="8361363"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361363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361363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361363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361363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3613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3613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3613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3613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nb-NO" altLang="nb-NO" sz="7200" b="1" dirty="0">
                <a:solidFill>
                  <a:schemeClr val="bg1"/>
                </a:solidFill>
                <a:latin typeface="+mj-lt"/>
              </a:rPr>
              <a:t>Det finnes evidens for at flere genetiske og miljømessige faktorer bidrar til økt risiko for utvikling av ALS</a:t>
            </a:r>
          </a:p>
        </p:txBody>
      </p:sp>
      <p:sp>
        <p:nvSpPr>
          <p:cNvPr id="2053" name="Name and info" descr="Field for name and email"/>
          <p:cNvSpPr txBox="1">
            <a:spLocks noChangeArrowheads="1"/>
          </p:cNvSpPr>
          <p:nvPr/>
        </p:nvSpPr>
        <p:spPr bwMode="auto">
          <a:xfrm>
            <a:off x="36558662" y="2843212"/>
            <a:ext cx="5436746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547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>
            <a:lvl1pPr defTabSz="8361363"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361363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361363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361363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361363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3613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3613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3613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3613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nb-NO" altLang="nb-NO" sz="4800" b="1" dirty="0" err="1">
                <a:solidFill>
                  <a:schemeClr val="bg1"/>
                </a:solidFill>
                <a:latin typeface="+mn-lt"/>
              </a:rPr>
              <a:t>Senthan</a:t>
            </a:r>
            <a:r>
              <a:rPr lang="nb-NO" altLang="nb-NO" sz="48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nb-NO" altLang="nb-NO" sz="4800" b="1" dirty="0" err="1">
                <a:solidFill>
                  <a:schemeClr val="bg1"/>
                </a:solidFill>
                <a:latin typeface="+mn-lt"/>
              </a:rPr>
              <a:t>Dhayalan</a:t>
            </a:r>
            <a:br>
              <a:rPr lang="nb-NO" altLang="nb-NO" sz="4000" dirty="0">
                <a:solidFill>
                  <a:schemeClr val="bg1"/>
                </a:solidFill>
                <a:latin typeface="+mn-lt"/>
              </a:rPr>
            </a:br>
            <a:r>
              <a:rPr lang="nb-NO" altLang="nb-NO" sz="4000" dirty="0" err="1">
                <a:solidFill>
                  <a:schemeClr val="bg1"/>
                </a:solidFill>
                <a:latin typeface="+mn-lt"/>
              </a:rPr>
              <a:t>University</a:t>
            </a:r>
            <a:r>
              <a:rPr lang="nb-NO" altLang="nb-NO" sz="4000" dirty="0">
                <a:solidFill>
                  <a:schemeClr val="bg1"/>
                </a:solidFill>
                <a:latin typeface="+mn-lt"/>
              </a:rPr>
              <a:t> </a:t>
            </a:r>
            <a:r>
              <a:rPr lang="nb-NO" altLang="nb-NO" sz="4000" dirty="0" err="1">
                <a:solidFill>
                  <a:schemeClr val="bg1"/>
                </a:solidFill>
                <a:latin typeface="+mn-lt"/>
              </a:rPr>
              <a:t>of</a:t>
            </a:r>
            <a:r>
              <a:rPr lang="nb-NO" altLang="nb-NO" sz="4000" dirty="0">
                <a:solidFill>
                  <a:schemeClr val="bg1"/>
                </a:solidFill>
                <a:latin typeface="+mn-lt"/>
              </a:rPr>
              <a:t> Bergen</a:t>
            </a:r>
          </a:p>
          <a:p>
            <a:pPr algn="r" eaLnBrk="1" hangingPunct="1"/>
            <a:r>
              <a:rPr lang="nb-NO" altLang="nb-NO" sz="4000" dirty="0">
                <a:solidFill>
                  <a:schemeClr val="bg1"/>
                </a:solidFill>
                <a:latin typeface="+mn-lt"/>
              </a:rPr>
              <a:t>sdh003@uib.no</a:t>
            </a:r>
          </a:p>
        </p:txBody>
      </p:sp>
      <p:sp>
        <p:nvSpPr>
          <p:cNvPr id="2055" name="Text box 1" descr="Text field "/>
          <p:cNvSpPr txBox="1">
            <a:spLocks noChangeArrowheads="1"/>
          </p:cNvSpPr>
          <p:nvPr/>
        </p:nvSpPr>
        <p:spPr bwMode="auto">
          <a:xfrm>
            <a:off x="1182688" y="6229350"/>
            <a:ext cx="12899072" cy="2039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547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>
            <a:spAutoFit/>
          </a:bodyPr>
          <a:lstStyle>
            <a:lvl1pPr defTabSz="1830388"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1830388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830388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830388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830388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8303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8303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8303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8303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ct val="20000"/>
              </a:spcAft>
            </a:pPr>
            <a:r>
              <a:rPr lang="en-GB" altLang="nb-NO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Bakgrunn</a:t>
            </a:r>
            <a:r>
              <a:rPr lang="en-GB" altLang="nb-NO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:</a:t>
            </a:r>
          </a:p>
          <a:p>
            <a:r>
              <a:rPr lang="nb-NO" sz="3600" dirty="0" err="1">
                <a:effectLst/>
                <a:latin typeface="+mn-lt"/>
              </a:rPr>
              <a:t>Amyotrofisk</a:t>
            </a:r>
            <a:r>
              <a:rPr lang="nb-NO" sz="3600" dirty="0">
                <a:effectLst/>
                <a:latin typeface="+mn-lt"/>
              </a:rPr>
              <a:t> lateral sklerose (ALS) er en fatal nevrodegenerativ sykdom med bare noen få </a:t>
            </a:r>
            <a:r>
              <a:rPr lang="nb-NO" sz="3600" dirty="0" err="1">
                <a:effectLst/>
                <a:latin typeface="+mn-lt"/>
              </a:rPr>
              <a:t>års</a:t>
            </a:r>
            <a:r>
              <a:rPr lang="nb-NO" sz="3600" dirty="0">
                <a:effectLst/>
                <a:latin typeface="+mn-lt"/>
              </a:rPr>
              <a:t> overlevelse etter diagnose, og det finnes i skrivende stund ingen effektiv behandling. Til tross for intensiv forskning for å </a:t>
            </a:r>
            <a:r>
              <a:rPr lang="nb-NO" sz="3600" dirty="0" err="1">
                <a:effectLst/>
                <a:latin typeface="+mn-lt"/>
              </a:rPr>
              <a:t>forsta</a:t>
            </a:r>
            <a:r>
              <a:rPr lang="nb-NO" sz="3600" dirty="0">
                <a:effectLst/>
                <a:latin typeface="+mn-lt"/>
              </a:rPr>
              <a:t>̊ sykdomsmekanismen er resultatene </a:t>
            </a:r>
            <a:r>
              <a:rPr lang="nb-NO" sz="3600" dirty="0" err="1">
                <a:effectLst/>
                <a:latin typeface="+mn-lt"/>
              </a:rPr>
              <a:t>inkonklusive</a:t>
            </a:r>
            <a:r>
              <a:rPr lang="nb-NO" sz="3600" dirty="0">
                <a:effectLst/>
                <a:latin typeface="+mn-lt"/>
              </a:rPr>
              <a:t>. Spesifikke gener er vist å ha direkte sammenheng med sykdommen og det spekuleres </a:t>
            </a:r>
            <a:r>
              <a:rPr lang="nb-NO" sz="3600" dirty="0" err="1">
                <a:effectLst/>
                <a:latin typeface="+mn-lt"/>
              </a:rPr>
              <a:t>na</a:t>
            </a:r>
            <a:r>
              <a:rPr lang="nb-NO" sz="3600" dirty="0">
                <a:effectLst/>
                <a:latin typeface="+mn-lt"/>
              </a:rPr>
              <a:t>̊ i om </a:t>
            </a:r>
            <a:r>
              <a:rPr lang="nb-NO" sz="3600" dirty="0" err="1">
                <a:effectLst/>
                <a:latin typeface="+mn-lt"/>
              </a:rPr>
              <a:t>ogsa</a:t>
            </a:r>
            <a:r>
              <a:rPr lang="nb-NO" sz="3600" dirty="0">
                <a:effectLst/>
                <a:latin typeface="+mn-lt"/>
              </a:rPr>
              <a:t>̊ eksponering for ulike miljøfaktorer kan virke disponerende. </a:t>
            </a:r>
          </a:p>
          <a:p>
            <a:endParaRPr lang="nb-NO" sz="4400" dirty="0">
              <a:effectLst/>
              <a:latin typeface="+mn-lt"/>
            </a:endParaRPr>
          </a:p>
          <a:p>
            <a:r>
              <a:rPr lang="en-GB" altLang="nb-NO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Metode</a:t>
            </a:r>
            <a:r>
              <a:rPr lang="en-GB" altLang="nb-NO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:</a:t>
            </a:r>
            <a:endParaRPr lang="nb-NO" sz="3600" dirty="0">
              <a:effectLst/>
              <a:latin typeface="+mn-lt"/>
            </a:endParaRPr>
          </a:p>
          <a:p>
            <a:r>
              <a:rPr lang="nb-NO" sz="3600" dirty="0">
                <a:effectLst/>
                <a:latin typeface="+mn-lt"/>
              </a:rPr>
              <a:t>I denne oversiktsartikkelen diskuterer vi forskningsgrunnlaget </a:t>
            </a:r>
            <a:r>
              <a:rPr lang="nb-NO" sz="3600" dirty="0" err="1">
                <a:effectLst/>
                <a:latin typeface="+mn-lt"/>
              </a:rPr>
              <a:t>pa</a:t>
            </a:r>
            <a:r>
              <a:rPr lang="nb-NO" sz="3600" dirty="0">
                <a:effectLst/>
                <a:latin typeface="+mn-lt"/>
              </a:rPr>
              <a:t>̊ genetiske og miljømessige faktorer som kan være assosiert med ALS. Vi drøfter </a:t>
            </a:r>
            <a:r>
              <a:rPr lang="nb-NO" sz="3600" dirty="0" err="1">
                <a:effectLst/>
                <a:latin typeface="+mn-lt"/>
              </a:rPr>
              <a:t>ogsa</a:t>
            </a:r>
            <a:r>
              <a:rPr lang="nb-NO" sz="3600" dirty="0">
                <a:effectLst/>
                <a:latin typeface="+mn-lt"/>
              </a:rPr>
              <a:t>̊ sykdomsmekanismen, noen av modellene som brukes i dagens forskningsmiljø for risikovurdering, samt samspillet mellom de enkelte faktorene. Vi har tatt utgangspunkt i litteratur som er publisert i </a:t>
            </a:r>
            <a:r>
              <a:rPr lang="nb-NO" sz="3600" dirty="0" err="1">
                <a:effectLst/>
                <a:latin typeface="+mn-lt"/>
              </a:rPr>
              <a:t>PubMed</a:t>
            </a:r>
            <a:r>
              <a:rPr lang="nb-NO" sz="3600" dirty="0">
                <a:effectLst/>
                <a:latin typeface="+mn-lt"/>
              </a:rPr>
              <a:t>. </a:t>
            </a:r>
          </a:p>
          <a:p>
            <a:endParaRPr lang="nb-NO" sz="3600" dirty="0">
              <a:effectLst/>
              <a:latin typeface="+mn-lt"/>
            </a:endParaRPr>
          </a:p>
          <a:p>
            <a:r>
              <a:rPr lang="en-GB" altLang="nb-NO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Resultater</a:t>
            </a:r>
            <a:r>
              <a:rPr lang="en-GB" altLang="nb-NO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:</a:t>
            </a:r>
            <a:endParaRPr lang="nb-NO" sz="3600" dirty="0">
              <a:effectLst/>
              <a:latin typeface="+mn-lt"/>
            </a:endParaRPr>
          </a:p>
          <a:p>
            <a:r>
              <a:rPr lang="nb-NO" sz="3600" dirty="0">
                <a:latin typeface="+mn-lt"/>
              </a:rPr>
              <a:t>Med tiden har man funnet en rekke forskjellige genetiske variasjoner som predisponerer for ALS. Blant dem er </a:t>
            </a:r>
            <a:r>
              <a:rPr lang="nb-NO" sz="3600" dirty="0">
                <a:solidFill>
                  <a:srgbClr val="1E2328"/>
                </a:solidFill>
                <a:latin typeface="+mn-lt"/>
              </a:rPr>
              <a:t>C9orf72, SOD1, TARDBP og FUS. </a:t>
            </a:r>
            <a:r>
              <a:rPr lang="nb-NO" sz="3600" dirty="0">
                <a:latin typeface="+mn-lt"/>
              </a:rPr>
              <a:t>I tillegg har man funnet flere ulike livsstils- og miljøfaktorer som er vist å være assosiert med sykdommen. Av disse er det røyking, kroppsmasseindeks, fysisk aktivitet, plantevernmidler, tungmetaller, elektromagnetisk felt og virus som omtales her. Det sees stor heterogenitet i resultatene til studiene vi har sett </a:t>
            </a:r>
            <a:r>
              <a:rPr lang="nb-NO" sz="3600" dirty="0" err="1">
                <a:latin typeface="+mn-lt"/>
              </a:rPr>
              <a:t>pa</a:t>
            </a:r>
            <a:r>
              <a:rPr lang="nb-NO" sz="3600" dirty="0">
                <a:latin typeface="+mn-lt"/>
              </a:rPr>
              <a:t>̊. </a:t>
            </a:r>
          </a:p>
          <a:p>
            <a:endParaRPr lang="nb-NO" sz="3600" dirty="0">
              <a:latin typeface="+mn-lt"/>
            </a:endParaRPr>
          </a:p>
          <a:p>
            <a:r>
              <a:rPr lang="nb-NO" sz="3600" dirty="0">
                <a:latin typeface="+mn-lt"/>
              </a:rPr>
              <a:t>I tillegg til genetikk er det </a:t>
            </a:r>
            <a:r>
              <a:rPr lang="nb-NO" sz="3600" dirty="0" err="1">
                <a:latin typeface="+mn-lt"/>
              </a:rPr>
              <a:t>ogsa</a:t>
            </a:r>
            <a:r>
              <a:rPr lang="nb-NO" sz="3600" dirty="0">
                <a:latin typeface="+mn-lt"/>
              </a:rPr>
              <a:t>̊ bred enighet om at røyking, kroppsmasseindeks og fysisk aktivitet har en rolle i sykdomsutviklingen. Til tross for at risikoen </a:t>
            </a:r>
            <a:r>
              <a:rPr lang="nb-NO" sz="3600" dirty="0" err="1">
                <a:latin typeface="+mn-lt"/>
              </a:rPr>
              <a:t>påført</a:t>
            </a:r>
            <a:r>
              <a:rPr lang="nb-NO" sz="3600" dirty="0">
                <a:latin typeface="+mn-lt"/>
              </a:rPr>
              <a:t> av enkelte miljøfaktorer virker lav, kan interaksjoner eller tilstedeværelsen av en genetisk predisposisjon forsterke effekten. Dette taler for et samspill mellom genetikk og miljøfaktorer. </a:t>
            </a:r>
          </a:p>
          <a:p>
            <a:endParaRPr lang="nb-NO" sz="4000" dirty="0">
              <a:latin typeface="TimesNewRomanPSMT"/>
            </a:endParaRPr>
          </a:p>
          <a:p>
            <a:endParaRPr lang="en-GB" altLang="nb-NO" sz="40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  <p:sp>
        <p:nvSpPr>
          <p:cNvPr id="2052" name="Text box 2" descr="Text field "/>
          <p:cNvSpPr txBox="1">
            <a:spLocks noChangeArrowheads="1"/>
          </p:cNvSpPr>
          <p:nvPr/>
        </p:nvSpPr>
        <p:spPr bwMode="auto">
          <a:xfrm>
            <a:off x="27243704" y="12450538"/>
            <a:ext cx="13424167" cy="8309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547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>
            <a:spAutoFit/>
          </a:bodyPr>
          <a:lstStyle>
            <a:lvl1pPr defTabSz="8361363"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361363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361363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361363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361363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3613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3613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3613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3613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b-NO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Fysisk</a:t>
            </a:r>
            <a:r>
              <a:rPr lang="en-US" altLang="nb-NO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nb-NO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aktivitet</a:t>
            </a:r>
            <a:br>
              <a:rPr lang="en-US" altLang="nb-NO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</a:br>
            <a:r>
              <a:rPr lang="nb-NO" sz="3600" dirty="0">
                <a:latin typeface="+mn-lt"/>
                <a:cs typeface="Times New Roman" panose="02020603050405020304" pitchFamily="18" charset="0"/>
              </a:rPr>
              <a:t>Grad av </a:t>
            </a:r>
            <a:r>
              <a:rPr lang="nb-NO" sz="3600" dirty="0" err="1">
                <a:latin typeface="+mn-lt"/>
                <a:cs typeface="Times New Roman" panose="02020603050405020304" pitchFamily="18" charset="0"/>
              </a:rPr>
              <a:t>aktivitetsniva</a:t>
            </a:r>
            <a:r>
              <a:rPr lang="nb-NO" sz="3600" dirty="0">
                <a:latin typeface="+mn-lt"/>
                <a:cs typeface="Times New Roman" panose="02020603050405020304" pitchFamily="18" charset="0"/>
              </a:rPr>
              <a:t>̊ kan ha ulik </a:t>
            </a:r>
            <a:r>
              <a:rPr lang="nb-NO" sz="3600" dirty="0" err="1">
                <a:latin typeface="+mn-lt"/>
                <a:cs typeface="Times New Roman" panose="02020603050405020304" pitchFamily="18" charset="0"/>
              </a:rPr>
              <a:t>påvirkning</a:t>
            </a:r>
            <a:r>
              <a:rPr lang="nb-NO" sz="36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nb-NO" sz="3600" dirty="0" err="1">
                <a:latin typeface="+mn-lt"/>
                <a:cs typeface="Times New Roman" panose="02020603050405020304" pitchFamily="18" charset="0"/>
              </a:rPr>
              <a:t>pa</a:t>
            </a:r>
            <a:r>
              <a:rPr lang="nb-NO" sz="3600" dirty="0">
                <a:latin typeface="+mn-lt"/>
                <a:cs typeface="Times New Roman" panose="02020603050405020304" pitchFamily="18" charset="0"/>
              </a:rPr>
              <a:t>̊ </a:t>
            </a:r>
            <a:r>
              <a:rPr lang="nb-NO" sz="3600" dirty="0" err="1">
                <a:latin typeface="+mn-lt"/>
                <a:cs typeface="Times New Roman" panose="02020603050405020304" pitchFamily="18" charset="0"/>
              </a:rPr>
              <a:t>nevrodegenerasjon</a:t>
            </a:r>
            <a:r>
              <a:rPr lang="nb-NO" sz="3600" dirty="0">
                <a:latin typeface="+mn-lt"/>
                <a:cs typeface="Times New Roman" panose="02020603050405020304" pitchFamily="18" charset="0"/>
              </a:rPr>
              <a:t>. En europeisk kohortstudie støtter denne teorien da utøvere som drev med organisert idrett hadde 51% lavere risiko for ALS-utvikling, mens profesjonelle utøvere hadde en 59 % økt risiko for ALS. </a:t>
            </a:r>
          </a:p>
          <a:p>
            <a:pPr eaLnBrk="1" hangingPunct="1">
              <a:spcBef>
                <a:spcPct val="50000"/>
              </a:spcBef>
            </a:pPr>
            <a:r>
              <a:rPr lang="nb-NO" sz="3600" dirty="0">
                <a:latin typeface="+mn-lt"/>
                <a:cs typeface="Times New Roman" panose="02020603050405020304" pitchFamily="18" charset="0"/>
              </a:rPr>
              <a:t>Studier tyder </a:t>
            </a:r>
            <a:r>
              <a:rPr lang="nb-NO" sz="3600" dirty="0" err="1">
                <a:latin typeface="+mn-lt"/>
                <a:cs typeface="Times New Roman" panose="02020603050405020304" pitchFamily="18" charset="0"/>
              </a:rPr>
              <a:t>pa</a:t>
            </a:r>
            <a:r>
              <a:rPr lang="nb-NO" sz="3600" dirty="0">
                <a:latin typeface="+mn-lt"/>
                <a:cs typeface="Times New Roman" panose="02020603050405020304" pitchFamily="18" charset="0"/>
              </a:rPr>
              <a:t>̊ at det finnes en økt risiko for ALS-utvikling ved økt fysisk aktivitet, men at dette hovedsakelig </a:t>
            </a:r>
            <a:r>
              <a:rPr lang="nb-NO" sz="3600" dirty="0" err="1">
                <a:latin typeface="+mn-lt"/>
                <a:cs typeface="Times New Roman" panose="02020603050405020304" pitchFamily="18" charset="0"/>
              </a:rPr>
              <a:t>angår</a:t>
            </a:r>
            <a:r>
              <a:rPr lang="nb-NO" sz="3600" dirty="0">
                <a:latin typeface="+mn-lt"/>
                <a:cs typeface="Times New Roman" panose="02020603050405020304" pitchFamily="18" charset="0"/>
              </a:rPr>
              <a:t> pasienter som har en genotype assosiert med høyere risiko. Det er da nærmere bestemt pasienter med C9ORF72-ekspansjon som viser seg å predisponere for ALS utløst av økt fysisk aktivitet. I likhet med flere aktuelle risikofaktorer, kan dette tyde </a:t>
            </a:r>
            <a:r>
              <a:rPr lang="nb-NO" sz="3600" dirty="0" err="1">
                <a:latin typeface="+mn-lt"/>
                <a:cs typeface="Times New Roman" panose="02020603050405020304" pitchFamily="18" charset="0"/>
              </a:rPr>
              <a:t>pa</a:t>
            </a:r>
            <a:r>
              <a:rPr lang="nb-NO" sz="3600" dirty="0">
                <a:latin typeface="+mn-lt"/>
                <a:cs typeface="Times New Roman" panose="02020603050405020304" pitchFamily="18" charset="0"/>
              </a:rPr>
              <a:t>̊ at det eksisterer et samspill mellom miljø og genetikk.</a:t>
            </a:r>
          </a:p>
          <a:p>
            <a:pPr eaLnBrk="1" hangingPunct="1">
              <a:spcBef>
                <a:spcPct val="50000"/>
              </a:spcBef>
            </a:pPr>
            <a:endParaRPr lang="nb-NO" altLang="nb-NO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  <p:sp>
        <p:nvSpPr>
          <p:cNvPr id="2061" name="Text Box 4" descr="Text field "/>
          <p:cNvSpPr txBox="1">
            <a:spLocks noChangeArrowheads="1"/>
          </p:cNvSpPr>
          <p:nvPr/>
        </p:nvSpPr>
        <p:spPr bwMode="auto">
          <a:xfrm>
            <a:off x="14597558" y="6003144"/>
            <a:ext cx="11460480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547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8361363"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361363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361363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361363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361363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3613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3613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3613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3613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altLang="nb-NO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Konklusjon</a:t>
            </a:r>
            <a:r>
              <a:rPr lang="en-GB" altLang="nb-NO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:</a:t>
            </a:r>
            <a:endParaRPr lang="nb-NO" sz="3600" dirty="0">
              <a:effectLst/>
              <a:latin typeface="+mn-lt"/>
            </a:endParaRPr>
          </a:p>
          <a:p>
            <a:r>
              <a:rPr lang="nb-NO" sz="3600" dirty="0">
                <a:effectLst/>
                <a:latin typeface="+mn-lt"/>
              </a:rPr>
              <a:t>Selv om det er overbevisende evidens som tyder </a:t>
            </a:r>
            <a:r>
              <a:rPr lang="nb-NO" sz="3600" dirty="0" err="1">
                <a:effectLst/>
                <a:latin typeface="+mn-lt"/>
              </a:rPr>
              <a:t>pa</a:t>
            </a:r>
            <a:r>
              <a:rPr lang="nb-NO" sz="3600" dirty="0">
                <a:effectLst/>
                <a:latin typeface="+mn-lt"/>
              </a:rPr>
              <a:t>̊ sammenheng mellom miljøfaktorer og ALS-utvikling, kreves det imidlertid forskning </a:t>
            </a:r>
            <a:r>
              <a:rPr lang="nb-NO" sz="3600" dirty="0" err="1">
                <a:effectLst/>
                <a:latin typeface="+mn-lt"/>
              </a:rPr>
              <a:t>pa</a:t>
            </a:r>
            <a:r>
              <a:rPr lang="nb-NO" sz="3600" dirty="0">
                <a:effectLst/>
                <a:latin typeface="+mn-lt"/>
              </a:rPr>
              <a:t>̊ større kohorter. Fokus for fremtidig forskning burde derfor være å se hvordan </a:t>
            </a:r>
            <a:r>
              <a:rPr lang="nb-NO" sz="3600" dirty="0" err="1">
                <a:effectLst/>
                <a:latin typeface="+mn-lt"/>
              </a:rPr>
              <a:t>eksposomet</a:t>
            </a:r>
            <a:r>
              <a:rPr lang="nb-NO" sz="3600" dirty="0">
                <a:effectLst/>
                <a:latin typeface="+mn-lt"/>
              </a:rPr>
              <a:t> </a:t>
            </a:r>
            <a:r>
              <a:rPr lang="nb-NO" sz="3600" dirty="0" err="1">
                <a:effectLst/>
                <a:latin typeface="+mn-lt"/>
              </a:rPr>
              <a:t>påvirker</a:t>
            </a:r>
            <a:r>
              <a:rPr lang="nb-NO" sz="3600" dirty="0">
                <a:effectLst/>
                <a:latin typeface="+mn-lt"/>
              </a:rPr>
              <a:t> sykdomsutvikling og progresjon. </a:t>
            </a:r>
            <a:endParaRPr lang="nb-NO" sz="4000" dirty="0">
              <a:effectLst/>
              <a:latin typeface="+mn-lt"/>
            </a:endParaRPr>
          </a:p>
        </p:txBody>
      </p:sp>
      <p:sp>
        <p:nvSpPr>
          <p:cNvPr id="2063" name="Text Box 5" descr="Text field "/>
          <p:cNvSpPr txBox="1">
            <a:spLocks noChangeArrowheads="1"/>
          </p:cNvSpPr>
          <p:nvPr/>
        </p:nvSpPr>
        <p:spPr bwMode="auto">
          <a:xfrm>
            <a:off x="14597557" y="17981057"/>
            <a:ext cx="11460479" cy="8309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547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>
            <a:spAutoFit/>
          </a:bodyPr>
          <a:lstStyle>
            <a:lvl1pPr defTabSz="8361363"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361363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361363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361363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361363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3613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3613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3613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3613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b-NO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Times New Roman" panose="02020603050405020304" pitchFamily="18" charset="0"/>
              </a:rPr>
              <a:t>Røyking</a:t>
            </a:r>
            <a:endParaRPr lang="en-US" altLang="nb-NO" sz="4000" b="1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nb-NO" sz="3600" dirty="0">
                <a:latin typeface="+mn-lt"/>
                <a:cs typeface="Times New Roman" panose="02020603050405020304" pitchFamily="18" charset="0"/>
              </a:rPr>
              <a:t>Hvordan røyking fører til økt risiko er i likhet med ALS-patogenesen, </a:t>
            </a:r>
            <a:r>
              <a:rPr lang="nb-NO" sz="3600" dirty="0" err="1">
                <a:latin typeface="+mn-lt"/>
                <a:cs typeface="Times New Roman" panose="02020603050405020304" pitchFamily="18" charset="0"/>
              </a:rPr>
              <a:t>noksa</a:t>
            </a:r>
            <a:r>
              <a:rPr lang="nb-NO" sz="3600" dirty="0">
                <a:latin typeface="+mn-lt"/>
                <a:cs typeface="Times New Roman" panose="02020603050405020304" pitchFamily="18" charset="0"/>
              </a:rPr>
              <a:t>̊ lite </a:t>
            </a:r>
            <a:r>
              <a:rPr lang="nb-NO" sz="3600" dirty="0" err="1">
                <a:latin typeface="+mn-lt"/>
                <a:cs typeface="Times New Roman" panose="02020603050405020304" pitchFamily="18" charset="0"/>
              </a:rPr>
              <a:t>forstått</a:t>
            </a:r>
            <a:r>
              <a:rPr lang="nb-NO" sz="3600" dirty="0">
                <a:latin typeface="+mn-lt"/>
                <a:cs typeface="Times New Roman" panose="02020603050405020304" pitchFamily="18" charset="0"/>
              </a:rPr>
              <a:t>. Flere hypoteser er blitt diskutert, men majoriteten av forskningen tyder </a:t>
            </a:r>
            <a:r>
              <a:rPr lang="nb-NO" sz="3600" dirty="0" err="1">
                <a:latin typeface="+mn-lt"/>
                <a:cs typeface="Times New Roman" panose="02020603050405020304" pitchFamily="18" charset="0"/>
              </a:rPr>
              <a:t>pa</a:t>
            </a:r>
            <a:r>
              <a:rPr lang="nb-NO" sz="3600" dirty="0">
                <a:latin typeface="+mn-lt"/>
                <a:cs typeface="Times New Roman" panose="02020603050405020304" pitchFamily="18" charset="0"/>
              </a:rPr>
              <a:t>̊ at røyking øker risiko for ALS-utvikling til en viss grad. Det er da særlig høyintensitets-røyking over en kortere periode som ser ut til å være mindre farlig enn lavintensitets-røyking over lengre tid. Relasjonen mellom alder ved røykedebut og økt risiko for ALS, samt mangel </a:t>
            </a:r>
            <a:r>
              <a:rPr lang="nb-NO" sz="3600" dirty="0" err="1">
                <a:latin typeface="+mn-lt"/>
                <a:cs typeface="Times New Roman" panose="02020603050405020304" pitchFamily="18" charset="0"/>
              </a:rPr>
              <a:t>pa</a:t>
            </a:r>
            <a:r>
              <a:rPr lang="nb-NO" sz="3600" dirty="0">
                <a:latin typeface="+mn-lt"/>
                <a:cs typeface="Times New Roman" panose="02020603050405020304" pitchFamily="18" charset="0"/>
              </a:rPr>
              <a:t>̊ doseavhengig risikoøkning, krever ytterligere systematisk forskning</a:t>
            </a:r>
            <a:r>
              <a:rPr lang="nb-NO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eaLnBrk="1" hangingPunct="1">
              <a:spcBef>
                <a:spcPct val="50000"/>
              </a:spcBef>
            </a:pPr>
            <a:endParaRPr lang="en-US" altLang="nb-NO" sz="4000" b="1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  <a:p>
            <a:pPr eaLnBrk="1" hangingPunct="1">
              <a:spcBef>
                <a:spcPct val="50000"/>
              </a:spcBef>
            </a:pPr>
            <a:endParaRPr lang="en-US" altLang="nb-NO" sz="4000" b="1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  <p:sp>
        <p:nvSpPr>
          <p:cNvPr id="2065" name="References" descr="Field for references"/>
          <p:cNvSpPr txBox="1">
            <a:spLocks noChangeArrowheads="1"/>
          </p:cNvSpPr>
          <p:nvPr/>
        </p:nvSpPr>
        <p:spPr bwMode="auto">
          <a:xfrm>
            <a:off x="21801392" y="27460575"/>
            <a:ext cx="9576752" cy="2185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nb-NO" altLang="nb-NO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REFERENCES</a:t>
            </a:r>
          </a:p>
          <a:p>
            <a:pPr eaLnBrk="1" hangingPunct="1"/>
            <a:r>
              <a:rPr lang="nb-NO" altLang="nb-NO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hlinkClick r:id="rId3"/>
              </a:rPr>
              <a:t>https://www.independent.co.uk/news/science/stephen-hawking-transcendence-looks-at-the-implications-of-artificial-intelligence-but-are-we-taking-ai-seriously-enough-9313474.html</a:t>
            </a:r>
            <a:r>
              <a:rPr lang="nb-NO" altLang="nb-NO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</a:p>
          <a:p>
            <a:pPr eaLnBrk="1" hangingPunct="1"/>
            <a:endParaRPr lang="nb-NO" altLang="nb-NO" sz="18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  <a:p>
            <a:pPr eaLnBrk="1" hangingPunct="1"/>
            <a:r>
              <a:rPr lang="nb-NO" altLang="nb-NO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hlinkClick r:id="rId4"/>
              </a:rPr>
              <a:t>https://www.lillehammer.com/hva-skjer/birkebeinerrennet-54-km-p634893</a:t>
            </a:r>
            <a:r>
              <a:rPr lang="nb-NO" altLang="nb-NO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</a:p>
          <a:p>
            <a:pPr eaLnBrk="1" hangingPunct="1"/>
            <a:endParaRPr lang="nb-NO" altLang="nb-NO" sz="18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  <a:p>
            <a:pPr eaLnBrk="1" hangingPunct="1"/>
            <a:endParaRPr lang="nb-NO" altLang="nb-NO" sz="18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  <p:sp>
        <p:nvSpPr>
          <p:cNvPr id="2066" name="Acknowledgements" descr="Field for acknowledgements"/>
          <p:cNvSpPr txBox="1">
            <a:spLocks noChangeArrowheads="1"/>
          </p:cNvSpPr>
          <p:nvPr/>
        </p:nvSpPr>
        <p:spPr bwMode="auto">
          <a:xfrm>
            <a:off x="32065006" y="27460575"/>
            <a:ext cx="9740900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nb-NO" altLang="nb-NO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Veileder:</a:t>
            </a:r>
          </a:p>
          <a:p>
            <a:pPr eaLnBrk="1" hangingPunct="1"/>
            <a:r>
              <a:rPr lang="nb-NO" altLang="nb-NO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Ole-Bjørn Tysnes</a:t>
            </a:r>
          </a:p>
          <a:p>
            <a:pPr eaLnBrk="1" hangingPunct="1"/>
            <a:r>
              <a:rPr lang="nb-NO" altLang="nb-NO" sz="2800" b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Overlege ved nevrologisk avdeling</a:t>
            </a:r>
            <a:endParaRPr lang="nb-NO" altLang="nb-NO" sz="2800" b="1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  <a:p>
            <a:pPr eaLnBrk="1" hangingPunct="1"/>
            <a:endParaRPr lang="nb-NO" altLang="nb-NO" sz="2800" b="1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  <p:sp>
        <p:nvSpPr>
          <p:cNvPr id="2" name="Name and info" descr="Field for name and email">
            <a:extLst>
              <a:ext uri="{FF2B5EF4-FFF2-40B4-BE49-F238E27FC236}">
                <a16:creationId xmlns:a16="http://schemas.microsoft.com/office/drawing/2014/main" id="{543EDAD7-1EB7-C78D-2537-87BE23D1A0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35456" y="488125"/>
            <a:ext cx="4886915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547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>
            <a:lvl1pPr defTabSz="8361363"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361363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361363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361363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361363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3613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3613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3613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3613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nb-NO" altLang="nb-NO" sz="4800" b="1" dirty="0">
                <a:solidFill>
                  <a:schemeClr val="bg1"/>
                </a:solidFill>
                <a:latin typeface="+mn-lt"/>
              </a:rPr>
              <a:t>Adam </a:t>
            </a:r>
            <a:r>
              <a:rPr lang="nb-NO" altLang="nb-NO" sz="4800" b="1" dirty="0" err="1">
                <a:solidFill>
                  <a:schemeClr val="bg1"/>
                </a:solidFill>
                <a:latin typeface="+mn-lt"/>
              </a:rPr>
              <a:t>Azzout</a:t>
            </a:r>
            <a:br>
              <a:rPr lang="nb-NO" altLang="nb-NO" sz="4000" dirty="0">
                <a:solidFill>
                  <a:schemeClr val="bg1"/>
                </a:solidFill>
                <a:latin typeface="+mn-lt"/>
              </a:rPr>
            </a:br>
            <a:r>
              <a:rPr lang="nb-NO" altLang="nb-NO" sz="4000" dirty="0" err="1">
                <a:solidFill>
                  <a:schemeClr val="bg1"/>
                </a:solidFill>
                <a:latin typeface="+mn-lt"/>
              </a:rPr>
              <a:t>University</a:t>
            </a:r>
            <a:r>
              <a:rPr lang="nb-NO" altLang="nb-NO" sz="4000" dirty="0">
                <a:solidFill>
                  <a:schemeClr val="bg1"/>
                </a:solidFill>
                <a:latin typeface="+mn-lt"/>
              </a:rPr>
              <a:t> </a:t>
            </a:r>
            <a:r>
              <a:rPr lang="nb-NO" altLang="nb-NO" sz="4000" dirty="0" err="1">
                <a:solidFill>
                  <a:schemeClr val="bg1"/>
                </a:solidFill>
                <a:latin typeface="+mn-lt"/>
              </a:rPr>
              <a:t>of</a:t>
            </a:r>
            <a:r>
              <a:rPr lang="nb-NO" altLang="nb-NO" sz="4000" dirty="0">
                <a:solidFill>
                  <a:schemeClr val="bg1"/>
                </a:solidFill>
                <a:latin typeface="+mn-lt"/>
              </a:rPr>
              <a:t> Bergen</a:t>
            </a:r>
          </a:p>
          <a:p>
            <a:pPr algn="r" eaLnBrk="1" hangingPunct="1"/>
            <a:r>
              <a:rPr lang="nb-NO" altLang="nb-NO" sz="4000" dirty="0">
                <a:solidFill>
                  <a:schemeClr val="bg1"/>
                </a:solidFill>
                <a:latin typeface="+mn-lt"/>
              </a:rPr>
              <a:t>aaz001@uib.no</a:t>
            </a:r>
          </a:p>
        </p:txBody>
      </p:sp>
      <p:pic>
        <p:nvPicPr>
          <p:cNvPr id="6" name="Bilde 5" descr="Et bilde som inneholder person, lighter, Tobakksprodukter, Sigarett&#10;&#10;Automatisk generert beskrivelse">
            <a:extLst>
              <a:ext uri="{FF2B5EF4-FFF2-40B4-BE49-F238E27FC236}">
                <a16:creationId xmlns:a16="http://schemas.microsoft.com/office/drawing/2014/main" id="{9893457E-85D4-2AD8-F440-3F9C9AD07B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7766" y="6003144"/>
            <a:ext cx="9062357" cy="6041571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132E0895-52F4-E249-8DC3-BDF5575D1B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57766" y="20781484"/>
            <a:ext cx="8973067" cy="6424334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EEB21004-2EC9-E04D-B4ED-002E3E2385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7558" y="10589240"/>
            <a:ext cx="9517202" cy="661719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tandard utforming">
  <a:themeElements>
    <a:clrScheme name="UiB-Farger-2015-matt">
      <a:dk1>
        <a:sysClr val="windowText" lastClr="000000"/>
      </a:dk1>
      <a:lt1>
        <a:srgbClr val="FFFFFF"/>
      </a:lt1>
      <a:dk2>
        <a:srgbClr val="847268"/>
      </a:dk2>
      <a:lt2>
        <a:srgbClr val="D0CAC2"/>
      </a:lt2>
      <a:accent1>
        <a:srgbClr val="DB3F3D"/>
      </a:accent1>
      <a:accent2>
        <a:srgbClr val="1A2640"/>
      </a:accent2>
      <a:accent3>
        <a:srgbClr val="CDAB3F"/>
      </a:accent3>
      <a:accent4>
        <a:srgbClr val="4EA0B7"/>
      </a:accent4>
      <a:accent5>
        <a:srgbClr val="789A5B"/>
      </a:accent5>
      <a:accent6>
        <a:srgbClr val="705686"/>
      </a:accent6>
      <a:hlink>
        <a:srgbClr val="009FEE"/>
      </a:hlink>
      <a:folHlink>
        <a:srgbClr val="522D89"/>
      </a:folHlink>
    </a:clrScheme>
    <a:fontScheme name="Standard utformin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38100" cap="flat" cmpd="sng" algn="ctr">
              <a:solidFill>
                <a:srgbClr val="005473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83613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b-NO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38100" cap="flat" cmpd="sng" algn="ctr">
              <a:solidFill>
                <a:srgbClr val="005473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83613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b-NO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rd utformi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utformin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utformin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utformin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utformin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utformin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 utformin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 utformin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 utformin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 utformin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 utformin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 utformin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5807</TotalTime>
  <Words>484</Words>
  <Application>Microsoft Macintosh PowerPoint</Application>
  <PresentationFormat>Egendefinert</PresentationFormat>
  <Paragraphs>30</Paragraphs>
  <Slides>1</Slides>
  <Notes>1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</vt:i4>
      </vt:variant>
    </vt:vector>
  </HeadingPairs>
  <TitlesOfParts>
    <vt:vector size="5" baseType="lpstr">
      <vt:lpstr>Arial</vt:lpstr>
      <vt:lpstr>Times New Roman</vt:lpstr>
      <vt:lpstr>TimesNewRomanPSMT</vt:lpstr>
      <vt:lpstr>Standard utforming</vt:lpstr>
      <vt:lpstr>PowerPoint-presentasjon</vt:lpstr>
    </vt:vector>
  </TitlesOfParts>
  <Company>IT-avd, UiB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Lysbilde 1</dc:title>
  <dc:creator>Helge Grønhaug</dc:creator>
  <cp:lastModifiedBy>Adam Azzout</cp:lastModifiedBy>
  <cp:revision>149</cp:revision>
  <cp:lastPrinted>2016-05-27T08:05:21Z</cp:lastPrinted>
  <dcterms:created xsi:type="dcterms:W3CDTF">2006-11-02T13:18:58Z</dcterms:created>
  <dcterms:modified xsi:type="dcterms:W3CDTF">2023-05-25T10:40:19Z</dcterms:modified>
</cp:coreProperties>
</file>