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3" autoAdjust="0"/>
    <p:restoredTop sz="90218" autoAdjust="0"/>
  </p:normalViewPr>
  <p:slideViewPr>
    <p:cSldViewPr snapToGrid="0">
      <p:cViewPr varScale="1">
        <p:scale>
          <a:sx n="13" d="100"/>
          <a:sy n="13" d="100"/>
        </p:scale>
        <p:origin x="1752" y="14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2800" b="1" i="1" u="none" strike="noStrike" baseline="0" dirty="0">
                <a:effectLst/>
              </a:rPr>
              <a:t>Føler du at du fikk bedre oppfølging på barneavdelingen enn etter at du ble flyttet til voksenavdelingen?</a:t>
            </a:r>
            <a:endParaRPr lang="nb-NO" sz="2800" dirty="0"/>
          </a:p>
        </c:rich>
      </c:tx>
      <c:layout>
        <c:manualLayout>
          <c:xMode val="edge"/>
          <c:yMode val="edge"/>
          <c:x val="0.1112707379588565"/>
          <c:y val="6.49822159527326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5.8956159187790999E-2"/>
          <c:y val="0.22818691270196734"/>
          <c:w val="0.38900864513167016"/>
          <c:h val="0.64603541644153328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B6F-47B8-95CB-24C8CE8FA1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B6F-47B8-95CB-24C8CE8FA1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6F-47B8-95CB-24C8CE8FA1A1}"/>
              </c:ext>
            </c:extLst>
          </c:dPt>
          <c:dLbls>
            <c:dLbl>
              <c:idx val="1"/>
              <c:layout>
                <c:manualLayout>
                  <c:x val="5.3982731325251013E-2"/>
                  <c:y val="8.799570518162480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6F-47B8-95CB-24C8CE8FA1A1}"/>
                </c:ext>
              </c:extLst>
            </c:dLbl>
            <c:dLbl>
              <c:idx val="2"/>
              <c:layout>
                <c:manualLayout>
                  <c:x val="4.4827829357151253E-2"/>
                  <c:y val="0.1439994122578804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6F-47B8-95CB-24C8CE8FA1A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Spesialisthelsetjenesten!$A$2:$C$2</c:f>
              <c:strCache>
                <c:ptCount val="3"/>
                <c:pt idx="0">
                  <c:v>Bedre oppfølging på barneavdelingen</c:v>
                </c:pt>
                <c:pt idx="1">
                  <c:v>Like god oppfølging</c:v>
                </c:pt>
                <c:pt idx="2">
                  <c:v>Bedre oppfølging etter at de gikk over til voksenavdeling</c:v>
                </c:pt>
              </c:strCache>
            </c:strRef>
          </c:cat>
          <c:val>
            <c:numRef>
              <c:f>Spesialisthelsetjenesten!$A$3:$C$3</c:f>
              <c:numCache>
                <c:formatCode>General</c:formatCode>
                <c:ptCount val="3"/>
                <c:pt idx="0">
                  <c:v>44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6F-47B8-95CB-24C8CE8FA1A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809380036324506"/>
          <c:y val="0.27466008917071588"/>
          <c:w val="0.46513467066616671"/>
          <c:h val="0.5167420071393380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243014" y="288500"/>
            <a:ext cx="34201099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Oppfølging av kvinner med Turner syndrom i det norske helsevesenet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4191925"/>
            <a:ext cx="342614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800" b="1" dirty="0">
                <a:solidFill>
                  <a:schemeClr val="bg1"/>
                </a:solidFill>
                <a:latin typeface="+mj-lt"/>
              </a:rPr>
              <a:t>Denne studien tar for seg hvordan voksne kvinner med Turner syndrom følges opp i det norske helsevesenet, basert på selvrapporterte data fra norske kvinner med Turner syndrom. </a:t>
            </a:r>
          </a:p>
          <a:p>
            <a:pPr eaLnBrk="1" hangingPunct="1"/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478239" y="2843212"/>
            <a:ext cx="651716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Synnøve Angelshaug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buw008@uib.no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813117" y="8015508"/>
            <a:ext cx="13563283" cy="1699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Sammendrag</a:t>
            </a:r>
            <a:endParaRPr lang="en-GB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Denne studien tar for seg hvordan voksne kvinner med Turner syndrom følges opp i det norske helsevesenet, basert på selvrapporterte data fra norske kvinner med Turner syndrom.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Deltakerne i studien uttrykte at de ikke var fornøyd med den helseoppfølgingen de mottar. Mange ble ikke fulgt opp i tråd med de retningslinjene som finnes.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Kontekst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 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Turner syndrom er en sjelden genetisk tilstand, der kvinner helt eller delvis mangler ett X-kromosom. Syndromet rammer mange ulike organsystemer, og det er derfor viktig med livslang tverrfaglig oppfølging. Det er utarbeidet internasjonale og nasjonale retningslinjer for hvordan denne oppfølgingen bør foregå.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Målsetning og hypotese: 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 undersøke hvordan voksne kvinner med Turner syndrom følges opp i det norske helsevesenet. Vi ønsket også å finne ut mer om kvinnenes egne opplevelser, og hvordan de selv ønsker at denne oppfølgingen skal foregå.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Vår hypotese var at oppfølgingen av voksne kvinner med Turner syndrom i det norske helsevesenet er mangelfull i forhold til hva retningslinjene anbefaler.</a:t>
            </a: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5205235" y="8562723"/>
            <a:ext cx="13563283" cy="1754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Materiale og metode: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 ble gjennomført en deskriptiv analyse av kvantitative data innsamlet ved hjelp av spørreskjema. Deltakerne ble rekruttert gjennom Turner syndromforeningen Norge. Spørreundersøkelsen ble gjennomført digitalt i programmet Microsoft Forms. Undersøkelsen kartla demografi, helseproblemer, oppfølging i helsetjenesten, helsetilbudet som voksen sammenlignet med det de mottok på barne- og ungdomsavdelingene, og ønsker for hvordan helsetilbudet skal være.</a:t>
            </a: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Resultater: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 var 65 personer som svarte på undersøkelsen (responsrate 38 %, med utgangspunkt i 170 potensielle hovedmedlemmer av Turner syndromforeningen Norge). De helseplagene som rammet flest var kortvoksthet (70 %), nedsatt hørsel (58 %) og psykiske utfordringer (47 %). Av deltakerne var det 24 % som ikke ble fulgt opp hos kardiolog, og 49 % som ikke ble fulgt opp av øre-nese-hals spesialist. Ved spørsmål om kvinnene var mer fornøyd med oppfølgingen fra barne- og ungdomsavdelingen enn med det oppfølgingstilbudet de har fått fra spesialisthelsetjenesten etter at de ble flyttet til voksenavdelingene, rapporterte 82 % at de opplevde at de fikk bedre oppfølging på barne- og ungdomsavdelingen (Figur 3).</a:t>
            </a: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Konklusjon: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Oppfølgingen av kvinner med Turner syndrom i Norge er mangelfull, og det bør vurderes endringer i hvordan helsetilbudet organiseres.</a:t>
            </a: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2487701" y="27604968"/>
            <a:ext cx="97409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Veileder: Elinor Chelsom Vogt, Overlege på Seksjon for </a:t>
            </a:r>
            <a:r>
              <a:rPr lang="nb-NO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Hormonsjukdommar</a:t>
            </a:r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Medisinsk klinikk, HUS</a:t>
            </a:r>
          </a:p>
          <a:p>
            <a:pPr eaLnBrk="1" hangingPunct="1"/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Biveileder: Marianne Aardal </a:t>
            </a:r>
            <a:r>
              <a:rPr lang="nb-NO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Grytaas</a:t>
            </a:r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Overlege på Seksjon for </a:t>
            </a:r>
            <a:r>
              <a:rPr lang="nb-NO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Hormonsjukdommar</a:t>
            </a:r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Medisinsk klinikk, HUS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70C295A-4142-8E7A-709B-42A54446D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4219987"/>
              </p:ext>
            </p:extLst>
          </p:nvPr>
        </p:nvGraphicFramePr>
        <p:xfrm>
          <a:off x="29830546" y="16171255"/>
          <a:ext cx="12432662" cy="7486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A54C0E59-BCF0-1632-8127-65989B100CE7}"/>
              </a:ext>
            </a:extLst>
          </p:cNvPr>
          <p:cNvSpPr txBox="1"/>
          <p:nvPr/>
        </p:nvSpPr>
        <p:spPr>
          <a:xfrm>
            <a:off x="29830546" y="23733657"/>
            <a:ext cx="111797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i="1" dirty="0">
                <a:solidFill>
                  <a:srgbClr val="34332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 3: Svarfordeling på spørsmålet</a:t>
            </a:r>
            <a:r>
              <a:rPr lang="nb-NO" i="1" dirty="0">
                <a:solidFill>
                  <a:srgbClr val="34332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nb-NO" i="0" dirty="0">
                <a:solidFill>
                  <a:srgbClr val="34332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Føler du at du fikk bedre oppfølging på barneavdelingen enn etter at du ble flyttet til voksenavdelingen?</a:t>
            </a:r>
            <a:r>
              <a:rPr lang="nb-NO" i="1" dirty="0">
                <a:solidFill>
                  <a:srgbClr val="34332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Kvinnene som ikke ble fulgt opp på barne- og ungdomsavdelingen er ikke tatt med i figuren. </a:t>
            </a:r>
          </a:p>
          <a:p>
            <a:endParaRPr lang="nb-NO" dirty="0"/>
          </a:p>
        </p:txBody>
      </p:sp>
      <p:graphicFrame>
        <p:nvGraphicFramePr>
          <p:cNvPr id="9" name="Plassholder for innhold 7">
            <a:extLst>
              <a:ext uri="{FF2B5EF4-FFF2-40B4-BE49-F238E27FC236}">
                <a16:creationId xmlns:a16="http://schemas.microsoft.com/office/drawing/2014/main" id="{16489C67-C832-8142-5F76-245925243D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60249"/>
              </p:ext>
            </p:extLst>
          </p:nvPr>
        </p:nvGraphicFramePr>
        <p:xfrm>
          <a:off x="29830546" y="7145053"/>
          <a:ext cx="12398055" cy="607307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959288">
                  <a:extLst>
                    <a:ext uri="{9D8B030D-6E8A-4147-A177-3AD203B41FA5}">
                      <a16:colId xmlns:a16="http://schemas.microsoft.com/office/drawing/2014/main" val="2337674120"/>
                    </a:ext>
                  </a:extLst>
                </a:gridCol>
                <a:gridCol w="4438767">
                  <a:extLst>
                    <a:ext uri="{9D8B030D-6E8A-4147-A177-3AD203B41FA5}">
                      <a16:colId xmlns:a16="http://schemas.microsoft.com/office/drawing/2014/main" val="2687588537"/>
                    </a:ext>
                  </a:extLst>
                </a:gridCol>
              </a:tblGrid>
              <a:tr h="13991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Spesialist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800" b="0" i="0" u="none" strike="noStrike" dirty="0">
                          <a:effectLst/>
                          <a:latin typeface="Arial" panose="020B0604020202020204" pitchFamily="34" charset="0"/>
                        </a:rPr>
                        <a:t>Følges opp</a:t>
                      </a:r>
                    </a:p>
                  </a:txBody>
                  <a:tcPr marL="8238" marR="8238" marT="8238" marB="0" anchor="b"/>
                </a:tc>
                <a:extLst>
                  <a:ext uri="{0D108BD9-81ED-4DB2-BD59-A6C34878D82A}">
                    <a16:rowId xmlns:a16="http://schemas.microsoft.com/office/drawing/2014/main" val="3981611605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Kardiolog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76 %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extLst>
                  <a:ext uri="{0D108BD9-81ED-4DB2-BD59-A6C34878D82A}">
                    <a16:rowId xmlns:a16="http://schemas.microsoft.com/office/drawing/2014/main" val="3003495725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Gynekolog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75 %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extLst>
                  <a:ext uri="{0D108BD9-81ED-4DB2-BD59-A6C34878D82A}">
                    <a16:rowId xmlns:a16="http://schemas.microsoft.com/office/drawing/2014/main" val="1607053642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Øre-nese-hals spesialist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51 %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extLst>
                  <a:ext uri="{0D108BD9-81ED-4DB2-BD59-A6C34878D82A}">
                    <a16:rowId xmlns:a16="http://schemas.microsoft.com/office/drawing/2014/main" val="2449954163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Endokrinolog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28 %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extLst>
                  <a:ext uri="{0D108BD9-81ED-4DB2-BD59-A6C34878D82A}">
                    <a16:rowId xmlns:a16="http://schemas.microsoft.com/office/drawing/2014/main" val="1894696906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>
                          <a:solidFill>
                            <a:srgbClr val="000000"/>
                          </a:solidFill>
                          <a:effectLst/>
                        </a:rPr>
                        <a:t>Psykolog/psykiater</a:t>
                      </a:r>
                      <a:endParaRPr lang="nb-NO" sz="6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14 %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extLst>
                  <a:ext uri="{0D108BD9-81ED-4DB2-BD59-A6C34878D82A}">
                    <a16:rowId xmlns:a16="http://schemas.microsoft.com/office/drawing/2014/main" val="1187957840"/>
                  </a:ext>
                </a:extLst>
              </a:tr>
              <a:tr h="77898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Gastroenterolog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4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6 %</a:t>
                      </a:r>
                      <a:endParaRPr lang="nb-NO" sz="6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8" marR="8238" marT="8238" marB="0" anchor="b"/>
                </a:tc>
                <a:extLst>
                  <a:ext uri="{0D108BD9-81ED-4DB2-BD59-A6C34878D82A}">
                    <a16:rowId xmlns:a16="http://schemas.microsoft.com/office/drawing/2014/main" val="1493553816"/>
                  </a:ext>
                </a:extLst>
              </a:tr>
            </a:tbl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76F71C7-F9BA-9695-E18F-97937B933A79}"/>
              </a:ext>
            </a:extLst>
          </p:cNvPr>
          <p:cNvSpPr txBox="1"/>
          <p:nvPr/>
        </p:nvSpPr>
        <p:spPr>
          <a:xfrm>
            <a:off x="29830546" y="13490100"/>
            <a:ext cx="1296924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600" i="1" dirty="0">
                <a:latin typeface="Calibri" panose="020F0502020204030204" pitchFamily="34" charset="0"/>
                <a:cs typeface="Calibri" panose="020F0502020204030204" pitchFamily="34" charset="0"/>
              </a:rPr>
              <a:t>Tabell 5: Oversikt over spesialister knyttet til Turner syndrom, og hvor ofte deltakerne i studien rapporterer å følges opp av de angitte spesialist.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6177</TotalTime>
  <Words>580</Words>
  <Application>Microsoft Office PowerPoint</Application>
  <PresentationFormat>Egendefinert</PresentationFormat>
  <Paragraphs>47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Synnøve Lande Angelshaug</cp:lastModifiedBy>
  <cp:revision>149</cp:revision>
  <cp:lastPrinted>2016-05-27T08:05:21Z</cp:lastPrinted>
  <dcterms:created xsi:type="dcterms:W3CDTF">2006-11-02T13:18:58Z</dcterms:created>
  <dcterms:modified xsi:type="dcterms:W3CDTF">2023-06-04T20:27:01Z</dcterms:modified>
</cp:coreProperties>
</file>