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42808525" cy="3027997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778">
          <p15:clr>
            <a:srgbClr val="A4A3A4"/>
          </p15:clr>
        </p15:guide>
        <p15:guide id="2" orient="horz" pos="18586">
          <p15:clr>
            <a:srgbClr val="A4A3A4"/>
          </p15:clr>
        </p15:guide>
        <p15:guide id="3" orient="horz" pos="17074">
          <p15:clr>
            <a:srgbClr val="A4A3A4"/>
          </p15:clr>
        </p15:guide>
        <p15:guide id="4" pos="745">
          <p15:clr>
            <a:srgbClr val="A4A3A4"/>
          </p15:clr>
        </p15:guide>
        <p15:guide id="5" pos="19961">
          <p15:clr>
            <a:srgbClr val="A4A3A4"/>
          </p15:clr>
        </p15:guide>
        <p15:guide id="6" pos="26361">
          <p15:clr>
            <a:srgbClr val="A4A3A4"/>
          </p15:clr>
        </p15:guide>
        <p15:guide id="7" pos="13513">
          <p15:clr>
            <a:srgbClr val="A4A3A4"/>
          </p15:clr>
        </p15:guide>
        <p15:guide id="8" pos="70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32B"/>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83CD34-F0B6-4647-94FB-1A2EA06094F9}" v="23" dt="2023-05-26T13:44:42.080"/>
    <p1510:client id="{9FF4A0D4-84B1-F22C-E751-76A557EF1EFF}" v="2" dt="2023-05-26T13:41:05.122"/>
    <p1510:client id="{BE7AD0F3-ACCC-9860-A22B-7C4A4457633C}" v="16" dt="2023-05-26T13:39:05.029"/>
    <p1510:client id="{C4D2F832-8381-0E41-ADB3-30A5C35197BB}" v="207" dt="2023-05-26T14:07:07.23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p:cViewPr varScale="1">
        <p:scale>
          <a:sx n="25" d="100"/>
          <a:sy n="25" d="100"/>
        </p:scale>
        <p:origin x="834" y="18"/>
      </p:cViewPr>
      <p:guideLst>
        <p:guide orient="horz" pos="2778"/>
        <p:guide orient="horz" pos="18586"/>
        <p:guide orient="horz" pos="17074"/>
        <p:guide pos="745"/>
        <p:guide pos="19961"/>
        <p:guide pos="26361"/>
        <p:guide pos="13513"/>
        <p:guide pos="702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defRPr sz="1300" smtClean="0"/>
            </a:lvl1pPr>
          </a:lstStyle>
          <a:p>
            <a:pPr>
              <a:defRPr/>
            </a:pPr>
            <a:endParaRPr lang="nb-NO"/>
          </a:p>
        </p:txBody>
      </p:sp>
      <p:sp>
        <p:nvSpPr>
          <p:cNvPr id="13315" name="Rectangle 3"/>
          <p:cNvSpPr>
            <a:spLocks noGrp="1" noChangeArrowheads="1"/>
          </p:cNvSpPr>
          <p:nvPr>
            <p:ph type="dt" idx="1"/>
          </p:nvPr>
        </p:nvSpPr>
        <p:spPr bwMode="auto">
          <a:xfrm>
            <a:off x="4021324" y="0"/>
            <a:ext cx="3076464" cy="51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lvl1pPr algn="r">
              <a:defRPr sz="1300" smtClean="0"/>
            </a:lvl1pPr>
          </a:lstStyle>
          <a:p>
            <a:pPr>
              <a:defRPr/>
            </a:pPr>
            <a:endParaRPr lang="nb-NO"/>
          </a:p>
        </p:txBody>
      </p:sp>
      <p:sp>
        <p:nvSpPr>
          <p:cNvPr id="3076" name="Rectangle 4"/>
          <p:cNvSpPr>
            <a:spLocks noGrp="1" noRot="1" noChangeAspect="1" noChangeArrowheads="1" noTextEdit="1"/>
          </p:cNvSpPr>
          <p:nvPr>
            <p:ph type="sldImg" idx="2"/>
          </p:nvPr>
        </p:nvSpPr>
        <p:spPr bwMode="auto">
          <a:xfrm>
            <a:off x="838200" y="768350"/>
            <a:ext cx="54229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779" y="4861365"/>
            <a:ext cx="5679742" cy="460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defRPr sz="1300" smtClean="0"/>
            </a:lvl1pPr>
          </a:lstStyle>
          <a:p>
            <a:pPr>
              <a:defRPr/>
            </a:pPr>
            <a:endParaRPr lang="nb-NO"/>
          </a:p>
        </p:txBody>
      </p:sp>
      <p:sp>
        <p:nvSpPr>
          <p:cNvPr id="13319" name="Rectangle 7"/>
          <p:cNvSpPr>
            <a:spLocks noGrp="1" noChangeArrowheads="1"/>
          </p:cNvSpPr>
          <p:nvPr>
            <p:ph type="sldNum" sz="quarter" idx="5"/>
          </p:nvPr>
        </p:nvSpPr>
        <p:spPr bwMode="auto">
          <a:xfrm>
            <a:off x="4021324" y="9721194"/>
            <a:ext cx="3076464" cy="511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36" tIns="49518" rIns="99036" bIns="49518" numCol="1" anchor="b" anchorCtr="0" compatLnSpc="1">
            <a:prstTxWarp prst="textNoShape">
              <a:avLst/>
            </a:prstTxWarp>
          </a:bodyPr>
          <a:lstStyle>
            <a:lvl1pPr algn="r">
              <a:defRPr sz="1300" smtClean="0"/>
            </a:lvl1pPr>
          </a:lstStyle>
          <a:p>
            <a:pPr>
              <a:defRPr/>
            </a:pPr>
            <a:fld id="{6131AE1E-E725-4449-B03D-B7F1AD5A21EF}" type="slidenum">
              <a:rPr lang="nb-NO"/>
              <a:pPr>
                <a:defRPr/>
              </a:pPr>
              <a:t>‹#›</a:t>
            </a:fld>
            <a:endParaRPr lang="nb-NO"/>
          </a:p>
        </p:txBody>
      </p:sp>
    </p:spTree>
    <p:extLst>
      <p:ext uri="{BB962C8B-B14F-4D97-AF65-F5344CB8AC3E}">
        <p14:creationId xmlns:p14="http://schemas.microsoft.com/office/powerpoint/2010/main" val="3295910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800">
                <a:solidFill>
                  <a:schemeClr val="tx1"/>
                </a:solidFill>
                <a:latin typeface="Arial" charset="0"/>
              </a:defRPr>
            </a:lvl1pPr>
            <a:lvl2pPr marL="178457" indent="-68637" eaLnBrk="0" hangingPunct="0">
              <a:defRPr sz="800">
                <a:solidFill>
                  <a:schemeClr val="tx1"/>
                </a:solidFill>
                <a:latin typeface="Arial" charset="0"/>
              </a:defRPr>
            </a:lvl2pPr>
            <a:lvl3pPr marL="274549" indent="-54910" eaLnBrk="0" hangingPunct="0">
              <a:defRPr sz="800">
                <a:solidFill>
                  <a:schemeClr val="tx1"/>
                </a:solidFill>
                <a:latin typeface="Arial" charset="0"/>
              </a:defRPr>
            </a:lvl3pPr>
            <a:lvl4pPr marL="384368" indent="-54910" eaLnBrk="0" hangingPunct="0">
              <a:defRPr sz="800">
                <a:solidFill>
                  <a:schemeClr val="tx1"/>
                </a:solidFill>
                <a:latin typeface="Arial" charset="0"/>
              </a:defRPr>
            </a:lvl4pPr>
            <a:lvl5pPr marL="494187" indent="-54910" eaLnBrk="0" hangingPunct="0">
              <a:defRPr sz="800">
                <a:solidFill>
                  <a:schemeClr val="tx1"/>
                </a:solidFill>
                <a:latin typeface="Arial" charset="0"/>
              </a:defRPr>
            </a:lvl5pPr>
            <a:lvl6pPr marL="604007" indent="-54910" eaLnBrk="0" fontAlgn="base" hangingPunct="0">
              <a:spcBef>
                <a:spcPct val="0"/>
              </a:spcBef>
              <a:spcAft>
                <a:spcPct val="0"/>
              </a:spcAft>
              <a:defRPr sz="800">
                <a:solidFill>
                  <a:schemeClr val="tx1"/>
                </a:solidFill>
                <a:latin typeface="Arial" charset="0"/>
              </a:defRPr>
            </a:lvl6pPr>
            <a:lvl7pPr marL="713826" indent="-54910" eaLnBrk="0" fontAlgn="base" hangingPunct="0">
              <a:spcBef>
                <a:spcPct val="0"/>
              </a:spcBef>
              <a:spcAft>
                <a:spcPct val="0"/>
              </a:spcAft>
              <a:defRPr sz="800">
                <a:solidFill>
                  <a:schemeClr val="tx1"/>
                </a:solidFill>
                <a:latin typeface="Arial" charset="0"/>
              </a:defRPr>
            </a:lvl7pPr>
            <a:lvl8pPr marL="823646" indent="-54910" eaLnBrk="0" fontAlgn="base" hangingPunct="0">
              <a:spcBef>
                <a:spcPct val="0"/>
              </a:spcBef>
              <a:spcAft>
                <a:spcPct val="0"/>
              </a:spcAft>
              <a:defRPr sz="800">
                <a:solidFill>
                  <a:schemeClr val="tx1"/>
                </a:solidFill>
                <a:latin typeface="Arial" charset="0"/>
              </a:defRPr>
            </a:lvl8pPr>
            <a:lvl9pPr marL="933465" indent="-54910" eaLnBrk="0" fontAlgn="base" hangingPunct="0">
              <a:spcBef>
                <a:spcPct val="0"/>
              </a:spcBef>
              <a:spcAft>
                <a:spcPct val="0"/>
              </a:spcAft>
              <a:defRPr sz="800">
                <a:solidFill>
                  <a:schemeClr val="tx1"/>
                </a:solidFill>
                <a:latin typeface="Arial" charset="0"/>
              </a:defRPr>
            </a:lvl9pPr>
          </a:lstStyle>
          <a:p>
            <a:pPr eaLnBrk="1" hangingPunct="1"/>
            <a:fld id="{5C788E0A-2390-493D-B96C-E13D0340CC64}" type="slidenum">
              <a:rPr lang="nb-NO" altLang="nb-NO" sz="1300"/>
              <a:pPr eaLnBrk="1" hangingPunct="1"/>
              <a:t>1</a:t>
            </a:fld>
            <a:endParaRPr lang="nb-NO" altLang="nb-NO" sz="130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a:p>
        </p:txBody>
      </p:sp>
    </p:spTree>
    <p:extLst>
      <p:ext uri="{BB962C8B-B14F-4D97-AF65-F5344CB8AC3E}">
        <p14:creationId xmlns:p14="http://schemas.microsoft.com/office/powerpoint/2010/main" val="1458043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262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3" descr="Background, text field"/>
          <p:cNvSpPr>
            <a:spLocks/>
          </p:cNvSpPr>
          <p:nvPr/>
        </p:nvSpPr>
        <p:spPr bwMode="auto">
          <a:xfrm>
            <a:off x="6780" y="6047625"/>
            <a:ext cx="42840000" cy="21204000"/>
          </a:xfrm>
          <a:custGeom>
            <a:avLst/>
            <a:gdLst>
              <a:gd name="T0" fmla="*/ 0 w 31660"/>
              <a:gd name="T1" fmla="*/ 4141 h 4141"/>
              <a:gd name="T2" fmla="*/ 31660 w 31660"/>
              <a:gd name="T3" fmla="*/ 4141 h 4141"/>
              <a:gd name="T4" fmla="*/ 31660 w 31660"/>
              <a:gd name="T5" fmla="*/ 0 h 4141"/>
              <a:gd name="T6" fmla="*/ 0 w 31660"/>
              <a:gd name="T7" fmla="*/ 0 h 4141"/>
              <a:gd name="T8" fmla="*/ 0 w 31660"/>
              <a:gd name="T9" fmla="*/ 4141 h 4141"/>
            </a:gdLst>
            <a:ahLst/>
            <a:cxnLst>
              <a:cxn ang="0">
                <a:pos x="T0" y="T1"/>
              </a:cxn>
              <a:cxn ang="0">
                <a:pos x="T2" y="T3"/>
              </a:cxn>
              <a:cxn ang="0">
                <a:pos x="T4" y="T5"/>
              </a:cxn>
              <a:cxn ang="0">
                <a:pos x="T6" y="T7"/>
              </a:cxn>
              <a:cxn ang="0">
                <a:pos x="T8" y="T9"/>
              </a:cxn>
            </a:cxnLst>
            <a:rect l="0" t="0" r="r" b="b"/>
            <a:pathLst>
              <a:path w="31660" h="4141">
                <a:moveTo>
                  <a:pt x="0" y="4141"/>
                </a:moveTo>
                <a:lnTo>
                  <a:pt x="31660" y="4141"/>
                </a:lnTo>
                <a:lnTo>
                  <a:pt x="31660" y="0"/>
                </a:lnTo>
                <a:lnTo>
                  <a:pt x="0" y="0"/>
                </a:lnTo>
                <a:lnTo>
                  <a:pt x="0" y="4141"/>
                </a:lnTo>
              </a:path>
            </a:pathLst>
          </a:custGeom>
          <a:solidFill>
            <a:schemeClr val="bg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b-NO"/>
          </a:p>
        </p:txBody>
      </p:sp>
      <p:pic>
        <p:nvPicPr>
          <p:cNvPr id="1026" name="Picture 1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1141169" y="27849640"/>
            <a:ext cx="9907651" cy="181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3" descr="Red field, top"/>
          <p:cNvSpPr>
            <a:spLocks/>
          </p:cNvSpPr>
          <p:nvPr/>
        </p:nvSpPr>
        <p:spPr bwMode="auto">
          <a:xfrm>
            <a:off x="0" y="-1"/>
            <a:ext cx="42840000" cy="5634931"/>
          </a:xfrm>
          <a:custGeom>
            <a:avLst/>
            <a:gdLst>
              <a:gd name="T0" fmla="*/ 0 w 31660"/>
              <a:gd name="T1" fmla="*/ 4141 h 4141"/>
              <a:gd name="T2" fmla="*/ 31660 w 31660"/>
              <a:gd name="T3" fmla="*/ 4141 h 4141"/>
              <a:gd name="T4" fmla="*/ 31660 w 31660"/>
              <a:gd name="T5" fmla="*/ 0 h 4141"/>
              <a:gd name="T6" fmla="*/ 0 w 31660"/>
              <a:gd name="T7" fmla="*/ 0 h 4141"/>
              <a:gd name="T8" fmla="*/ 0 w 31660"/>
              <a:gd name="T9" fmla="*/ 4141 h 4141"/>
            </a:gdLst>
            <a:ahLst/>
            <a:cxnLst>
              <a:cxn ang="0">
                <a:pos x="T0" y="T1"/>
              </a:cxn>
              <a:cxn ang="0">
                <a:pos x="T2" y="T3"/>
              </a:cxn>
              <a:cxn ang="0">
                <a:pos x="T4" y="T5"/>
              </a:cxn>
              <a:cxn ang="0">
                <a:pos x="T6" y="T7"/>
              </a:cxn>
              <a:cxn ang="0">
                <a:pos x="T8" y="T9"/>
              </a:cxn>
            </a:cxnLst>
            <a:rect l="0" t="0" r="r" b="b"/>
            <a:pathLst>
              <a:path w="31660" h="4141">
                <a:moveTo>
                  <a:pt x="0" y="4141"/>
                </a:moveTo>
                <a:lnTo>
                  <a:pt x="31660" y="4141"/>
                </a:lnTo>
                <a:lnTo>
                  <a:pt x="31660" y="0"/>
                </a:lnTo>
                <a:lnTo>
                  <a:pt x="0" y="0"/>
                </a:lnTo>
                <a:lnTo>
                  <a:pt x="0" y="4141"/>
                </a:lnTo>
              </a:path>
            </a:pathLst>
          </a:custGeom>
          <a:solidFill>
            <a:srgbClr val="E857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endParaRPr lang="nb-NO"/>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helsesjefen.no/skal-redusere-unodvendig-bruk-av-antibiotika/"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https://www.antibiotika.no/2018/11/09/33-000-mennesker-dor-av-antibiotikaresistens-i-europa-arli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descr="Title field"/>
          <p:cNvSpPr txBox="1">
            <a:spLocks noChangeArrowheads="1"/>
          </p:cNvSpPr>
          <p:nvPr/>
        </p:nvSpPr>
        <p:spPr bwMode="auto">
          <a:xfrm>
            <a:off x="1182688" y="1128713"/>
            <a:ext cx="3622065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91440" bIns="45720" anchor="t">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GB" altLang="nb-NO" sz="7200" b="1">
                <a:solidFill>
                  <a:schemeClr val="bg1"/>
                </a:solidFill>
                <a:latin typeface="Arial"/>
                <a:cs typeface="Arial"/>
              </a:rPr>
              <a:t>Outcomes of antibiotic treatment for respiratory infections in children</a:t>
            </a:r>
          </a:p>
        </p:txBody>
      </p:sp>
      <p:sp>
        <p:nvSpPr>
          <p:cNvPr id="2054" name="Subtitle" descr="Subtitle field"/>
          <p:cNvSpPr txBox="1">
            <a:spLocks noChangeArrowheads="1"/>
          </p:cNvSpPr>
          <p:nvPr/>
        </p:nvSpPr>
        <p:spPr bwMode="auto">
          <a:xfrm>
            <a:off x="1182688" y="2857738"/>
            <a:ext cx="2784041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91440" bIns="45720" anchor="t">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GB" altLang="nb-NO" sz="4800" b="1">
                <a:solidFill>
                  <a:schemeClr val="bg1"/>
                </a:solidFill>
                <a:latin typeface="+mj-lt"/>
              </a:rPr>
              <a:t>We found no difference in symptom duration when children were prescribed antibiotics for fever or respiratory symptoms, suggesting an overprescribing in primary care. </a:t>
            </a:r>
          </a:p>
        </p:txBody>
      </p:sp>
      <p:sp>
        <p:nvSpPr>
          <p:cNvPr id="2053" name="Name and info" descr="Field for name and email"/>
          <p:cNvSpPr txBox="1">
            <a:spLocks noChangeArrowheads="1"/>
          </p:cNvSpPr>
          <p:nvPr/>
        </p:nvSpPr>
        <p:spPr bwMode="auto">
          <a:xfrm>
            <a:off x="29504640" y="3076575"/>
            <a:ext cx="1249076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algn="r" eaLnBrk="1" hangingPunct="1"/>
            <a:r>
              <a:rPr lang="en-GB" altLang="nb-NO" sz="4800" b="1">
                <a:solidFill>
                  <a:schemeClr val="bg1"/>
                </a:solidFill>
                <a:latin typeface="+mn-lt"/>
              </a:rPr>
              <a:t>Linn Karin T. </a:t>
            </a:r>
            <a:r>
              <a:rPr lang="en-GB" altLang="nb-NO" sz="4800" b="1" err="1">
                <a:solidFill>
                  <a:schemeClr val="bg1"/>
                </a:solidFill>
                <a:latin typeface="+mn-lt"/>
              </a:rPr>
              <a:t>Alvsåker</a:t>
            </a:r>
            <a:r>
              <a:rPr lang="en-GB" altLang="nb-NO" sz="4800" b="1">
                <a:solidFill>
                  <a:schemeClr val="bg1"/>
                </a:solidFill>
                <a:latin typeface="+mn-lt"/>
              </a:rPr>
              <a:t> &amp; Maria F. </a:t>
            </a:r>
            <a:r>
              <a:rPr lang="en-GB" altLang="nb-NO" sz="4800" b="1" err="1">
                <a:solidFill>
                  <a:schemeClr val="bg1"/>
                </a:solidFill>
                <a:latin typeface="+mn-lt"/>
              </a:rPr>
              <a:t>Stensen</a:t>
            </a:r>
            <a:br>
              <a:rPr lang="en-GB" altLang="nb-NO" sz="4000">
                <a:solidFill>
                  <a:schemeClr val="bg1"/>
                </a:solidFill>
                <a:latin typeface="+mn-lt"/>
              </a:rPr>
            </a:br>
            <a:r>
              <a:rPr lang="en-GB" altLang="nb-NO" sz="4000">
                <a:solidFill>
                  <a:schemeClr val="bg1"/>
                </a:solidFill>
                <a:latin typeface="+mn-lt"/>
              </a:rPr>
              <a:t>University of Bergen</a:t>
            </a:r>
          </a:p>
          <a:p>
            <a:pPr algn="r" eaLnBrk="1" hangingPunct="1"/>
            <a:r>
              <a:rPr lang="en-GB" altLang="nb-NO" sz="4000">
                <a:solidFill>
                  <a:schemeClr val="bg1"/>
                </a:solidFill>
                <a:latin typeface="+mn-lt"/>
              </a:rPr>
              <a:t>lal009@uib.no/wip009@uib.no</a:t>
            </a:r>
          </a:p>
        </p:txBody>
      </p:sp>
      <p:sp>
        <p:nvSpPr>
          <p:cNvPr id="2055" name="Text box 1" descr="Text field "/>
          <p:cNvSpPr txBox="1">
            <a:spLocks noChangeArrowheads="1"/>
          </p:cNvSpPr>
          <p:nvPr/>
        </p:nvSpPr>
        <p:spPr bwMode="auto">
          <a:xfrm>
            <a:off x="1182688" y="6229350"/>
            <a:ext cx="9969500" cy="1523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eaLnBrk="1" hangingPunct="1">
              <a:spcAft>
                <a:spcPct val="20000"/>
              </a:spcAft>
            </a:pPr>
            <a:r>
              <a:rPr lang="en-GB" altLang="nb-NO" sz="4000" b="1">
                <a:solidFill>
                  <a:schemeClr val="tx1">
                    <a:lumMod val="85000"/>
                    <a:lumOff val="15000"/>
                  </a:schemeClr>
                </a:solidFill>
                <a:latin typeface="+mn-lt"/>
              </a:rPr>
              <a:t>ABSTRACT</a:t>
            </a:r>
          </a:p>
          <a:p>
            <a:pPr eaLnBrk="1" hangingPunct="1">
              <a:spcAft>
                <a:spcPct val="20000"/>
              </a:spcAft>
            </a:pPr>
            <a:r>
              <a:rPr lang="en-GB" altLang="nb-NO" sz="4000">
                <a:solidFill>
                  <a:schemeClr val="tx1">
                    <a:lumMod val="85000"/>
                    <a:lumOff val="15000"/>
                  </a:schemeClr>
                </a:solidFill>
                <a:latin typeface="+mn-lt"/>
              </a:rPr>
              <a:t>In this trial we studied antibiotic versus non-antibiotic treatment of children with fever or respiratory symptoms who were treated at out-of-hours (OOH) services in Norway. By reviewing data collected from nurses, medical records and questionnaires filled in by parents, the goal was to evaluate the effects of antibiotics. </a:t>
            </a:r>
          </a:p>
          <a:p>
            <a:pPr eaLnBrk="1" hangingPunct="1">
              <a:spcAft>
                <a:spcPct val="20000"/>
              </a:spcAft>
            </a:pPr>
            <a:r>
              <a:rPr lang="en-GB" altLang="nb-NO" sz="4000">
                <a:solidFill>
                  <a:schemeClr val="tx1">
                    <a:lumMod val="85000"/>
                    <a:lumOff val="15000"/>
                  </a:schemeClr>
                </a:solidFill>
                <a:latin typeface="+mn-lt"/>
              </a:rPr>
              <a:t>We found no significant difference in symptom duration if the child received antibiotics. Furthermore, many parents reported ending antibiotic treatment early, stating complications such as allergic reactions, adverse events, or unnecessary treatment.</a:t>
            </a:r>
          </a:p>
          <a:p>
            <a:pPr eaLnBrk="1" hangingPunct="1">
              <a:spcAft>
                <a:spcPct val="20000"/>
              </a:spcAft>
            </a:pPr>
            <a:r>
              <a:rPr lang="en-GB" altLang="nb-NO" sz="4000">
                <a:solidFill>
                  <a:schemeClr val="tx1">
                    <a:lumMod val="85000"/>
                    <a:lumOff val="15000"/>
                  </a:schemeClr>
                </a:solidFill>
                <a:latin typeface="+mn-lt"/>
              </a:rPr>
              <a:t>Our results call into question whether antibiotic treatment is reasonable when treating children with respiratory infections of unknown aetiology. A considerable amount of antibiotics is prescribed in primary care and to children, suggesting this may be a beneficial place to focus our efforts in reducing antibiotic consumption. </a:t>
            </a:r>
          </a:p>
        </p:txBody>
      </p:sp>
      <p:sp>
        <p:nvSpPr>
          <p:cNvPr id="2052" name="Text box 2" descr="Text field "/>
          <p:cNvSpPr txBox="1">
            <a:spLocks noChangeArrowheads="1"/>
          </p:cNvSpPr>
          <p:nvPr/>
        </p:nvSpPr>
        <p:spPr bwMode="auto">
          <a:xfrm>
            <a:off x="11386505" y="6237130"/>
            <a:ext cx="10033000" cy="21790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GB" altLang="nb-NO" sz="4000" b="1" dirty="0">
                <a:solidFill>
                  <a:schemeClr val="tx1">
                    <a:lumMod val="85000"/>
                    <a:lumOff val="15000"/>
                  </a:schemeClr>
                </a:solidFill>
                <a:latin typeface="+mn-lt"/>
              </a:rPr>
              <a:t>Introduction</a:t>
            </a:r>
          </a:p>
          <a:p>
            <a:pPr eaLnBrk="1" hangingPunct="1">
              <a:spcBef>
                <a:spcPct val="50000"/>
              </a:spcBef>
            </a:pPr>
            <a:r>
              <a:rPr lang="en-GB" altLang="nb-NO" sz="3600" dirty="0">
                <a:solidFill>
                  <a:schemeClr val="tx1">
                    <a:lumMod val="85000"/>
                    <a:lumOff val="15000"/>
                  </a:schemeClr>
                </a:solidFill>
                <a:latin typeface="+mn-lt"/>
              </a:rPr>
              <a:t>Antibiotic resistance is a global threat and worldwide the prescription rate is too high. In Norway, 85% of antibiotics are prescribed in primary care, commonly for children with respiratory symptoms (1, 2). These are most often caused by a virus, and not in need of antibiotics. However, this is not always an easy assessment to make as a clinician. </a:t>
            </a:r>
          </a:p>
          <a:p>
            <a:pPr eaLnBrk="1" hangingPunct="1">
              <a:spcBef>
                <a:spcPct val="50000"/>
              </a:spcBef>
            </a:pPr>
            <a:br>
              <a:rPr lang="en-GB" altLang="nb-NO" sz="4000" b="1" dirty="0">
                <a:solidFill>
                  <a:schemeClr val="tx1">
                    <a:lumMod val="85000"/>
                    <a:lumOff val="15000"/>
                  </a:schemeClr>
                </a:solidFill>
                <a:latin typeface="+mn-lt"/>
              </a:rPr>
            </a:br>
            <a:r>
              <a:rPr lang="en-GB" altLang="nb-NO" sz="4000" b="1" dirty="0">
                <a:solidFill>
                  <a:schemeClr val="tx1">
                    <a:lumMod val="85000"/>
                    <a:lumOff val="15000"/>
                  </a:schemeClr>
                </a:solidFill>
                <a:latin typeface="+mn-lt"/>
              </a:rPr>
              <a:t>Methods</a:t>
            </a:r>
          </a:p>
          <a:p>
            <a:pPr eaLnBrk="1" hangingPunct="1">
              <a:spcBef>
                <a:spcPct val="50000"/>
              </a:spcBef>
            </a:pPr>
            <a:r>
              <a:rPr lang="en-GB" altLang="nb-NO" sz="3600" dirty="0">
                <a:solidFill>
                  <a:schemeClr val="tx1">
                    <a:lumMod val="85000"/>
                    <a:lumOff val="15000"/>
                  </a:schemeClr>
                </a:solidFill>
                <a:latin typeface="+mn-lt"/>
              </a:rPr>
              <a:t>This observational follow-up study included children from 0 to 6 years presenting with fever or respiratory symptoms at OOH services. Parents were invited to fill in a questionnaire both prior to the doctor´s consultation and after seven days. </a:t>
            </a:r>
          </a:p>
          <a:p>
            <a:pPr eaLnBrk="1" hangingPunct="1">
              <a:spcBef>
                <a:spcPct val="50000"/>
              </a:spcBef>
            </a:pPr>
            <a:r>
              <a:rPr lang="en-GB" altLang="nb-NO" sz="3600" dirty="0">
                <a:solidFill>
                  <a:schemeClr val="tx1">
                    <a:lumMod val="85000"/>
                    <a:lumOff val="15000"/>
                  </a:schemeClr>
                </a:solidFill>
                <a:latin typeface="+mn-lt"/>
              </a:rPr>
              <a:t>The main outcome variables were duration of fever, absence from kindergarten/school, duration of treatment and adverse events. </a:t>
            </a:r>
          </a:p>
          <a:p>
            <a:pPr eaLnBrk="1" hangingPunct="1">
              <a:spcBef>
                <a:spcPct val="50000"/>
              </a:spcBef>
            </a:pPr>
            <a:endParaRPr lang="en-GB" altLang="nb-NO" sz="3600" b="1" dirty="0">
              <a:solidFill>
                <a:schemeClr val="tx1">
                  <a:lumMod val="85000"/>
                  <a:lumOff val="15000"/>
                </a:schemeClr>
              </a:solidFill>
              <a:latin typeface="+mn-lt"/>
            </a:endParaRPr>
          </a:p>
          <a:p>
            <a:pPr eaLnBrk="1" hangingPunct="1">
              <a:spcBef>
                <a:spcPct val="50000"/>
              </a:spcBef>
            </a:pPr>
            <a:r>
              <a:rPr lang="en-GB" altLang="nb-NO" sz="4000" b="1" dirty="0">
                <a:solidFill>
                  <a:schemeClr val="tx1">
                    <a:lumMod val="85000"/>
                    <a:lumOff val="15000"/>
                  </a:schemeClr>
                </a:solidFill>
                <a:latin typeface="+mn-lt"/>
              </a:rPr>
              <a:t>Results and its significance </a:t>
            </a:r>
          </a:p>
          <a:p>
            <a:pPr eaLnBrk="1" hangingPunct="1">
              <a:spcBef>
                <a:spcPct val="50000"/>
              </a:spcBef>
            </a:pPr>
            <a:r>
              <a:rPr lang="en-GB" altLang="nb-NO" sz="3600" dirty="0">
                <a:solidFill>
                  <a:schemeClr val="tx1">
                    <a:lumMod val="85000"/>
                    <a:lumOff val="15000"/>
                  </a:schemeClr>
                </a:solidFill>
                <a:latin typeface="+mn-lt"/>
              </a:rPr>
              <a:t>A total of 397 children were recruited, parents of 266 (67%) provided data after one week. 82 (31%) children were prescribed antibiotics, 184 (69%) children were not.</a:t>
            </a:r>
          </a:p>
          <a:p>
            <a:pPr eaLnBrk="1" hangingPunct="1">
              <a:spcBef>
                <a:spcPct val="50000"/>
              </a:spcBef>
            </a:pPr>
            <a:endParaRPr lang="en-GB" altLang="nb-NO" sz="3600" dirty="0">
              <a:solidFill>
                <a:schemeClr val="tx1">
                  <a:lumMod val="85000"/>
                  <a:lumOff val="15000"/>
                </a:schemeClr>
              </a:solidFill>
              <a:latin typeface="+mn-lt"/>
            </a:endParaRPr>
          </a:p>
          <a:p>
            <a:pPr eaLnBrk="1" hangingPunct="1">
              <a:spcBef>
                <a:spcPct val="50000"/>
              </a:spcBef>
            </a:pPr>
            <a:r>
              <a:rPr lang="en-GB" altLang="nb-NO" sz="3600" b="1" dirty="0">
                <a:solidFill>
                  <a:schemeClr val="tx1">
                    <a:lumMod val="85000"/>
                    <a:lumOff val="15000"/>
                  </a:schemeClr>
                </a:solidFill>
                <a:latin typeface="+mn-lt"/>
              </a:rPr>
              <a:t>Symptom duration</a:t>
            </a:r>
          </a:p>
          <a:p>
            <a:pPr eaLnBrk="1" hangingPunct="1">
              <a:spcBef>
                <a:spcPct val="50000"/>
              </a:spcBef>
            </a:pPr>
            <a:r>
              <a:rPr lang="en-GB" altLang="nb-NO" sz="3600" dirty="0">
                <a:solidFill>
                  <a:schemeClr val="tx1">
                    <a:lumMod val="85000"/>
                    <a:lumOff val="15000"/>
                  </a:schemeClr>
                </a:solidFill>
                <a:latin typeface="+mn-lt"/>
              </a:rPr>
              <a:t>Regarding both duration of fever and absenteeism, the two groups showed no significant difference. The course of illness was</a:t>
            </a:r>
            <a:r>
              <a:rPr lang="en-GB" altLang="nb-NO" sz="4000" b="1" dirty="0">
                <a:solidFill>
                  <a:schemeClr val="tx1">
                    <a:lumMod val="85000"/>
                    <a:lumOff val="15000"/>
                  </a:schemeClr>
                </a:solidFill>
                <a:latin typeface="+mn-lt"/>
              </a:rPr>
              <a:t> </a:t>
            </a:r>
            <a:r>
              <a:rPr lang="en-GB" altLang="nb-NO" sz="3600" dirty="0">
                <a:solidFill>
                  <a:schemeClr val="tx1">
                    <a:lumMod val="85000"/>
                    <a:lumOff val="15000"/>
                  </a:schemeClr>
                </a:solidFill>
              </a:rPr>
              <a:t>quite similar regardless of antibiotic prescription. </a:t>
            </a:r>
            <a:endParaRPr lang="en-GB" altLang="nb-NO" sz="4000" b="1" dirty="0">
              <a:solidFill>
                <a:schemeClr val="tx1">
                  <a:lumMod val="85000"/>
                  <a:lumOff val="15000"/>
                </a:schemeClr>
              </a:solidFill>
            </a:endParaRPr>
          </a:p>
          <a:p>
            <a:pPr eaLnBrk="1" hangingPunct="1">
              <a:spcBef>
                <a:spcPct val="50000"/>
              </a:spcBef>
            </a:pPr>
            <a:endParaRPr lang="en-GB" altLang="nb-NO" sz="3600" dirty="0">
              <a:solidFill>
                <a:schemeClr val="tx1">
                  <a:lumMod val="85000"/>
                  <a:lumOff val="15000"/>
                </a:schemeClr>
              </a:solidFill>
              <a:latin typeface="+mn-lt"/>
            </a:endParaRPr>
          </a:p>
        </p:txBody>
      </p:sp>
      <p:sp>
        <p:nvSpPr>
          <p:cNvPr id="2065" name="References" descr="Field for references"/>
          <p:cNvSpPr txBox="1">
            <a:spLocks noChangeArrowheads="1"/>
          </p:cNvSpPr>
          <p:nvPr/>
        </p:nvSpPr>
        <p:spPr bwMode="auto">
          <a:xfrm>
            <a:off x="17026759" y="27314069"/>
            <a:ext cx="1466132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GB" altLang="nb-NO" sz="2800" b="1">
                <a:solidFill>
                  <a:schemeClr val="tx1">
                    <a:lumMod val="85000"/>
                    <a:lumOff val="15000"/>
                  </a:schemeClr>
                </a:solidFill>
                <a:latin typeface="+mn-lt"/>
              </a:rPr>
              <a:t>REFERENCES</a:t>
            </a:r>
          </a:p>
          <a:p>
            <a:pPr marL="514350" indent="-514350" eaLnBrk="1" hangingPunct="1">
              <a:buFont typeface="+mj-lt"/>
              <a:buAutoNum type="arabicPeriod"/>
            </a:pPr>
            <a:r>
              <a:rPr lang="en-GB" sz="2000">
                <a:latin typeface="+mn-lt"/>
              </a:rPr>
              <a:t>2020, N.N.-V., Usage of Antimicrobial Agents and Occurrence of Antimicrobial Resistance in Norway. 2021: </a:t>
            </a:r>
            <a:r>
              <a:rPr lang="en-GB" sz="2000" err="1">
                <a:latin typeface="+mn-lt"/>
              </a:rPr>
              <a:t>Tromsø</a:t>
            </a:r>
            <a:r>
              <a:rPr lang="en-GB" sz="2000">
                <a:latin typeface="+mn-lt"/>
              </a:rPr>
              <a:t> / Oslo.</a:t>
            </a:r>
          </a:p>
          <a:p>
            <a:pPr marL="514350" indent="-514350" eaLnBrk="1" hangingPunct="1">
              <a:buFont typeface="+mj-lt"/>
              <a:buAutoNum type="arabicPeriod"/>
            </a:pPr>
            <a:r>
              <a:rPr lang="en-GB" sz="2000" err="1">
                <a:latin typeface="+mn-lt"/>
              </a:rPr>
              <a:t>Størdal</a:t>
            </a:r>
            <a:r>
              <a:rPr lang="en-GB" sz="2000">
                <a:latin typeface="+mn-lt"/>
              </a:rPr>
              <a:t>, K., K. </a:t>
            </a:r>
            <a:r>
              <a:rPr lang="en-GB" sz="2000" err="1">
                <a:latin typeface="+mn-lt"/>
              </a:rPr>
              <a:t>Mårild</a:t>
            </a:r>
            <a:r>
              <a:rPr lang="en-GB" sz="2000">
                <a:latin typeface="+mn-lt"/>
              </a:rPr>
              <a:t>, and H.S. Blix, [Use of antibiotics in children during the period 2005 – 16]. </a:t>
            </a:r>
            <a:r>
              <a:rPr lang="en-GB" sz="2000" err="1">
                <a:latin typeface="+mn-lt"/>
              </a:rPr>
              <a:t>Tidsskr</a:t>
            </a:r>
            <a:r>
              <a:rPr lang="en-GB" sz="2000">
                <a:latin typeface="+mn-lt"/>
              </a:rPr>
              <a:t> Nor </a:t>
            </a:r>
            <a:r>
              <a:rPr lang="en-GB" sz="2000" err="1">
                <a:latin typeface="+mn-lt"/>
              </a:rPr>
              <a:t>Laegeforen</a:t>
            </a:r>
            <a:r>
              <a:rPr lang="en-GB" sz="2000">
                <a:latin typeface="+mn-lt"/>
              </a:rPr>
              <a:t>, 2017. 137(18).</a:t>
            </a:r>
          </a:p>
          <a:p>
            <a:pPr marL="514350" indent="-514350" eaLnBrk="1" hangingPunct="1">
              <a:buFont typeface="+mj-lt"/>
              <a:buAutoNum type="arabicPeriod"/>
            </a:pPr>
            <a:r>
              <a:rPr lang="en-GB" sz="2000" err="1">
                <a:latin typeface="+mn-lt"/>
              </a:rPr>
              <a:t>Llor</a:t>
            </a:r>
            <a:r>
              <a:rPr lang="en-GB" sz="2000">
                <a:latin typeface="+mn-lt"/>
              </a:rPr>
              <a:t>, C., et al., Efficacy and safety of discontinuing antibiotic treatment for uncomplicated respiratory tract infections when deemed unnecessary. A multicentre, randomized clinical trial in primary care. Clin </a:t>
            </a:r>
            <a:r>
              <a:rPr lang="en-GB" sz="2000" err="1">
                <a:latin typeface="+mn-lt"/>
              </a:rPr>
              <a:t>Microbiol</a:t>
            </a:r>
            <a:r>
              <a:rPr lang="en-GB" sz="2000">
                <a:latin typeface="+mn-lt"/>
              </a:rPr>
              <a:t> Infect, 2022. 28(2): p. 241-247.</a:t>
            </a:r>
          </a:p>
          <a:p>
            <a:pPr marL="514350" indent="-514350" eaLnBrk="1" hangingPunct="1">
              <a:buFont typeface="+mj-lt"/>
              <a:buAutoNum type="arabicPeriod"/>
            </a:pPr>
            <a:r>
              <a:rPr lang="en-GB" sz="2000">
                <a:latin typeface="+mn-lt"/>
              </a:rPr>
              <a:t>Illustration 1:  </a:t>
            </a:r>
            <a:r>
              <a:rPr lang="en-GB" sz="2000">
                <a:latin typeface="+mn-lt"/>
                <a:cs typeface="Arial"/>
                <a:hlinkClick r:id="rId3"/>
              </a:rPr>
              <a:t>https://www.helsesjefen.no/skal-redusere-unodvendig-bruk-av-antibiotika/</a:t>
            </a:r>
            <a:r>
              <a:rPr lang="en-GB" sz="2000">
                <a:latin typeface="+mn-lt"/>
                <a:cs typeface="Arial"/>
              </a:rPr>
              <a:t> </a:t>
            </a:r>
            <a:endParaRPr lang="en-GB" sz="2000">
              <a:latin typeface="+mn-lt"/>
            </a:endParaRPr>
          </a:p>
          <a:p>
            <a:pPr marL="514350" indent="-514350" eaLnBrk="1" hangingPunct="1">
              <a:buFont typeface="+mj-lt"/>
              <a:buAutoNum type="arabicPeriod"/>
            </a:pPr>
            <a:r>
              <a:rPr lang="en-GB" sz="2000">
                <a:latin typeface="+mn-lt"/>
              </a:rPr>
              <a:t>Illustration 2: </a:t>
            </a:r>
            <a:r>
              <a:rPr lang="en-GB" sz="2000">
                <a:latin typeface="+mn-lt"/>
                <a:cs typeface="Arial"/>
                <a:hlinkClick r:id="rId4"/>
              </a:rPr>
              <a:t>https://www.antibiotika.no/2018/11/09/33-000-mennesker-dor-av-antibiotikaresistens-i-europa-arlig/</a:t>
            </a:r>
            <a:r>
              <a:rPr lang="en-GB" sz="2000">
                <a:latin typeface="+mn-lt"/>
                <a:cs typeface="Arial"/>
              </a:rPr>
              <a:t> </a:t>
            </a:r>
          </a:p>
          <a:p>
            <a:pPr marL="514350" indent="-514350" eaLnBrk="1" hangingPunct="1">
              <a:buFont typeface="+mj-lt"/>
              <a:buAutoNum type="arabicPeriod"/>
            </a:pPr>
            <a:endParaRPr lang="en-GB" sz="2000">
              <a:latin typeface="+mn-lt"/>
            </a:endParaRPr>
          </a:p>
          <a:p>
            <a:pPr eaLnBrk="1" hangingPunct="1"/>
            <a:endParaRPr lang="en-GB" altLang="nb-NO" sz="2800" b="1">
              <a:solidFill>
                <a:schemeClr val="tx1">
                  <a:lumMod val="85000"/>
                  <a:lumOff val="15000"/>
                </a:schemeClr>
              </a:solidFill>
              <a:latin typeface="+mn-lt"/>
            </a:endParaRPr>
          </a:p>
        </p:txBody>
      </p:sp>
      <p:sp>
        <p:nvSpPr>
          <p:cNvPr id="2066" name="Acknowledgements" descr="Field for acknowledgements"/>
          <p:cNvSpPr txBox="1">
            <a:spLocks noChangeArrowheads="1"/>
          </p:cNvSpPr>
          <p:nvPr/>
        </p:nvSpPr>
        <p:spPr bwMode="auto">
          <a:xfrm>
            <a:off x="32298301" y="27442450"/>
            <a:ext cx="100330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5720" rIns="91440" bIns="45720" anchor="t">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GB" altLang="nb-NO" sz="2800" b="1" dirty="0">
                <a:solidFill>
                  <a:schemeClr val="tx1">
                    <a:lumMod val="85000"/>
                    <a:lumOff val="15000"/>
                  </a:schemeClr>
                </a:solidFill>
                <a:latin typeface="+mn-lt"/>
              </a:rPr>
              <a:t>ACKNOWLEDGEMENTS</a:t>
            </a:r>
            <a:endParaRPr lang="en-GB" altLang="nb-NO" sz="2000" b="1" dirty="0">
              <a:solidFill>
                <a:srgbClr val="FF0000"/>
              </a:solidFill>
              <a:latin typeface="+mn-lt"/>
              <a:cs typeface="Arial"/>
            </a:endParaRPr>
          </a:p>
          <a:p>
            <a:r>
              <a:rPr lang="en-GB" sz="2000" dirty="0">
                <a:latin typeface="Arial"/>
                <a:cs typeface="Arial"/>
              </a:rPr>
              <a:t>The authors would like to thank our main supervisor, Ingrid </a:t>
            </a:r>
            <a:r>
              <a:rPr lang="en-GB" sz="2000" dirty="0" err="1">
                <a:latin typeface="Arial"/>
                <a:cs typeface="Arial"/>
              </a:rPr>
              <a:t>Keilegavlen</a:t>
            </a:r>
            <a:r>
              <a:rPr lang="en-GB" sz="2000" dirty="0">
                <a:latin typeface="Arial"/>
                <a:cs typeface="Arial"/>
              </a:rPr>
              <a:t> </a:t>
            </a:r>
            <a:r>
              <a:rPr lang="en-GB" sz="2000" dirty="0" err="1">
                <a:latin typeface="Arial"/>
                <a:cs typeface="Arial"/>
              </a:rPr>
              <a:t>Rebnord</a:t>
            </a:r>
            <a:r>
              <a:rPr lang="en-GB" sz="2000" dirty="0">
                <a:latin typeface="Arial"/>
                <a:cs typeface="Arial"/>
              </a:rPr>
              <a:t>, for incredible support and guidance in the making of our article. For their great counselling, we would also like to thank our other supervisors, Anders Batman </a:t>
            </a:r>
            <a:r>
              <a:rPr lang="en-GB" sz="2000" dirty="0" err="1">
                <a:latin typeface="Arial"/>
                <a:cs typeface="Arial"/>
              </a:rPr>
              <a:t>Mjelle</a:t>
            </a:r>
            <a:r>
              <a:rPr lang="en-GB" sz="2000" dirty="0">
                <a:latin typeface="Arial"/>
                <a:cs typeface="Arial"/>
              </a:rPr>
              <a:t> and Steinar </a:t>
            </a:r>
            <a:r>
              <a:rPr lang="en-GB" sz="2000" dirty="0" err="1">
                <a:latin typeface="Arial"/>
                <a:cs typeface="Arial"/>
              </a:rPr>
              <a:t>Hunskår</a:t>
            </a:r>
            <a:r>
              <a:rPr lang="en-GB" sz="2000" dirty="0">
                <a:latin typeface="Arial"/>
                <a:cs typeface="Arial"/>
              </a:rPr>
              <a:t>. Our gratitude also includes the children, parents, OOH services at </a:t>
            </a:r>
            <a:r>
              <a:rPr lang="en-GB" sz="2000" dirty="0" err="1">
                <a:latin typeface="Arial"/>
                <a:cs typeface="Arial"/>
              </a:rPr>
              <a:t>Sotra</a:t>
            </a:r>
            <a:r>
              <a:rPr lang="en-GB" sz="2000" dirty="0">
                <a:latin typeface="Arial"/>
                <a:cs typeface="Arial"/>
              </a:rPr>
              <a:t>, </a:t>
            </a:r>
            <a:r>
              <a:rPr lang="en-GB" sz="2000" dirty="0" err="1">
                <a:latin typeface="Arial"/>
                <a:cs typeface="Arial"/>
              </a:rPr>
              <a:t>Askøy</a:t>
            </a:r>
            <a:r>
              <a:rPr lang="en-GB" sz="2000" dirty="0">
                <a:latin typeface="Arial"/>
                <a:cs typeface="Arial"/>
              </a:rPr>
              <a:t>, </a:t>
            </a:r>
            <a:r>
              <a:rPr lang="en-GB" sz="2000" dirty="0" err="1">
                <a:latin typeface="Arial"/>
                <a:cs typeface="Arial"/>
              </a:rPr>
              <a:t>Nordhordaland</a:t>
            </a:r>
            <a:r>
              <a:rPr lang="en-GB" sz="2000" dirty="0">
                <a:latin typeface="Arial"/>
                <a:cs typeface="Arial"/>
              </a:rPr>
              <a:t>, </a:t>
            </a:r>
            <a:r>
              <a:rPr lang="en-GB" sz="2000" dirty="0" err="1">
                <a:latin typeface="Arial"/>
                <a:cs typeface="Arial"/>
              </a:rPr>
              <a:t>Os</a:t>
            </a:r>
            <a:r>
              <a:rPr lang="en-GB" sz="2000" dirty="0">
                <a:latin typeface="Arial"/>
                <a:cs typeface="Arial"/>
              </a:rPr>
              <a:t> and the Paediatric Emergency Clinic at </a:t>
            </a:r>
            <a:r>
              <a:rPr lang="en-GB" sz="2000" dirty="0" err="1">
                <a:latin typeface="Arial"/>
                <a:cs typeface="Arial"/>
              </a:rPr>
              <a:t>Haukeland</a:t>
            </a:r>
            <a:r>
              <a:rPr lang="en-GB" sz="2000" dirty="0">
                <a:latin typeface="Arial"/>
                <a:cs typeface="Arial"/>
              </a:rPr>
              <a:t> University Hospital, who participated in the study.  </a:t>
            </a:r>
            <a:endParaRPr lang="en-GB" sz="2000" i="1" dirty="0">
              <a:latin typeface="Arial"/>
              <a:cs typeface="Arial"/>
            </a:endParaRPr>
          </a:p>
        </p:txBody>
      </p:sp>
      <p:sp>
        <p:nvSpPr>
          <p:cNvPr id="10" name="Text Box 4" descr="Text field ">
            <a:extLst>
              <a:ext uri="{FF2B5EF4-FFF2-40B4-BE49-F238E27FC236}">
                <a16:creationId xmlns:a16="http://schemas.microsoft.com/office/drawing/2014/main" id="{D0927C4A-EEDB-E917-3824-54DA58620335}"/>
              </a:ext>
            </a:extLst>
          </p:cNvPr>
          <p:cNvSpPr txBox="1">
            <a:spLocks noChangeArrowheads="1"/>
          </p:cNvSpPr>
          <p:nvPr/>
        </p:nvSpPr>
        <p:spPr bwMode="auto">
          <a:xfrm>
            <a:off x="21655088" y="13181051"/>
            <a:ext cx="10033000" cy="812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GB" altLang="nb-NO" sz="3600" dirty="0">
                <a:solidFill>
                  <a:schemeClr val="tx1">
                    <a:lumMod val="85000"/>
                    <a:lumOff val="15000"/>
                  </a:schemeClr>
                </a:solidFill>
                <a:latin typeface="+mn-lt"/>
              </a:rPr>
              <a:t>The lack of effectiveness of antibiotics in our data, may suggest an overprescribing in paediatrics.</a:t>
            </a:r>
          </a:p>
          <a:p>
            <a:pPr eaLnBrk="1" hangingPunct="1">
              <a:spcBef>
                <a:spcPct val="50000"/>
              </a:spcBef>
            </a:pPr>
            <a:endParaRPr lang="en-GB" altLang="nb-NO" sz="3600" dirty="0">
              <a:solidFill>
                <a:schemeClr val="tx1">
                  <a:lumMod val="85000"/>
                  <a:lumOff val="15000"/>
                </a:schemeClr>
              </a:solidFill>
              <a:latin typeface="+mn-lt"/>
            </a:endParaRPr>
          </a:p>
          <a:p>
            <a:pPr eaLnBrk="1" hangingPunct="1">
              <a:spcBef>
                <a:spcPct val="50000"/>
              </a:spcBef>
            </a:pPr>
            <a:r>
              <a:rPr lang="en-GB" altLang="nb-NO" sz="3600" b="1" dirty="0">
                <a:solidFill>
                  <a:schemeClr val="tx1">
                    <a:lumMod val="85000"/>
                    <a:lumOff val="15000"/>
                  </a:schemeClr>
                </a:solidFill>
                <a:latin typeface="+mn-lt"/>
              </a:rPr>
              <a:t>Duration of antibiotic treatment</a:t>
            </a:r>
          </a:p>
          <a:p>
            <a:pPr eaLnBrk="1" hangingPunct="1">
              <a:spcBef>
                <a:spcPct val="50000"/>
              </a:spcBef>
            </a:pPr>
            <a:r>
              <a:rPr lang="en-GB" altLang="nb-NO" sz="3600" dirty="0">
                <a:solidFill>
                  <a:schemeClr val="tx1">
                    <a:lumMod val="85000"/>
                    <a:lumOff val="15000"/>
                  </a:schemeClr>
                </a:solidFill>
                <a:latin typeface="+mn-lt"/>
              </a:rPr>
              <a:t>84.5% reported giving antibiotics for 5-7 days, nonetheless, several parents experienced  difficulties with the treatment. For 15.4%, the complications resulted in parents ending treatment within 4 days. Others changed antibiotics, statistically these are often more broad-spectrum and can increase antibiotic resistance. </a:t>
            </a:r>
          </a:p>
        </p:txBody>
      </p:sp>
      <p:sp>
        <p:nvSpPr>
          <p:cNvPr id="11" name="Exmple box" descr="Example box">
            <a:extLst>
              <a:ext uri="{FF2B5EF4-FFF2-40B4-BE49-F238E27FC236}">
                <a16:creationId xmlns:a16="http://schemas.microsoft.com/office/drawing/2014/main" id="{9B2D2AAD-BE86-A22E-93DB-2DE760731E84}"/>
              </a:ext>
            </a:extLst>
          </p:cNvPr>
          <p:cNvSpPr txBox="1">
            <a:spLocks noChangeArrowheads="1"/>
          </p:cNvSpPr>
          <p:nvPr/>
        </p:nvSpPr>
        <p:spPr bwMode="auto">
          <a:xfrm>
            <a:off x="21655088" y="11555701"/>
            <a:ext cx="9535478" cy="1090547"/>
          </a:xfrm>
          <a:prstGeom prst="rect">
            <a:avLst/>
          </a:prstGeom>
          <a:noFill/>
          <a:ln w="25400" algn="ctr">
            <a:solidFill>
              <a:schemeClr val="tx1">
                <a:lumMod val="50000"/>
                <a:lumOff val="50000"/>
              </a:schemeClr>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82800" bIns="828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eaLnBrk="1" hangingPunct="1"/>
            <a:r>
              <a:rPr lang="en-GB" altLang="nb-NO" sz="3000">
                <a:solidFill>
                  <a:schemeClr val="tx1">
                    <a:lumMod val="85000"/>
                    <a:lumOff val="15000"/>
                  </a:schemeClr>
                </a:solidFill>
                <a:latin typeface="+mn-lt"/>
              </a:rPr>
              <a:t>Proportion of patients with fever for a given number of days (%), comparing the two groups.  </a:t>
            </a:r>
          </a:p>
        </p:txBody>
      </p:sp>
      <p:sp>
        <p:nvSpPr>
          <p:cNvPr id="14" name="Exmple box" descr="Example box">
            <a:extLst>
              <a:ext uri="{FF2B5EF4-FFF2-40B4-BE49-F238E27FC236}">
                <a16:creationId xmlns:a16="http://schemas.microsoft.com/office/drawing/2014/main" id="{1F468607-818B-2F13-86CC-1911639D480E}"/>
              </a:ext>
            </a:extLst>
          </p:cNvPr>
          <p:cNvSpPr txBox="1">
            <a:spLocks noChangeArrowheads="1"/>
          </p:cNvSpPr>
          <p:nvPr/>
        </p:nvSpPr>
        <p:spPr bwMode="auto">
          <a:xfrm>
            <a:off x="32155747" y="17646444"/>
            <a:ext cx="9839661" cy="1090547"/>
          </a:xfrm>
          <a:prstGeom prst="rect">
            <a:avLst/>
          </a:prstGeom>
          <a:noFill/>
          <a:ln w="25400" algn="ctr">
            <a:solidFill>
              <a:schemeClr val="tx1">
                <a:lumMod val="50000"/>
                <a:lumOff val="50000"/>
              </a:schemeClr>
            </a:solidFill>
            <a:miter lim="800000"/>
            <a:headEnd/>
            <a:tailEnd/>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0" tIns="82800" bIns="828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eaLnBrk="1" hangingPunct="1"/>
            <a:r>
              <a:rPr lang="en-GB" altLang="nb-NO" sz="3000">
                <a:solidFill>
                  <a:schemeClr val="tx1">
                    <a:lumMod val="85000"/>
                    <a:lumOff val="15000"/>
                  </a:schemeClr>
                </a:solidFill>
                <a:latin typeface="+mn-lt"/>
              </a:rPr>
              <a:t>Parent reported adverse events when the child was prescribed antibiotics. </a:t>
            </a:r>
          </a:p>
        </p:txBody>
      </p:sp>
      <p:sp>
        <p:nvSpPr>
          <p:cNvPr id="2" name="Text Box 4" descr="Text field ">
            <a:extLst>
              <a:ext uri="{FF2B5EF4-FFF2-40B4-BE49-F238E27FC236}">
                <a16:creationId xmlns:a16="http://schemas.microsoft.com/office/drawing/2014/main" id="{C2B0979F-463A-5EEB-D485-EC2E871064F3}"/>
              </a:ext>
            </a:extLst>
          </p:cNvPr>
          <p:cNvSpPr txBox="1">
            <a:spLocks noChangeArrowheads="1"/>
          </p:cNvSpPr>
          <p:nvPr/>
        </p:nvSpPr>
        <p:spPr bwMode="auto">
          <a:xfrm>
            <a:off x="32155748" y="6227525"/>
            <a:ext cx="10033000" cy="7940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GB" altLang="nb-NO" sz="3600">
                <a:solidFill>
                  <a:schemeClr val="tx1">
                    <a:lumMod val="85000"/>
                    <a:lumOff val="15000"/>
                  </a:schemeClr>
                </a:solidFill>
                <a:latin typeface="+mn-lt"/>
              </a:rPr>
              <a:t>To counteract this, less prescribing is one step, while research may also indicate the benefit of shortening the treatment duration (3).</a:t>
            </a:r>
          </a:p>
          <a:p>
            <a:pPr eaLnBrk="1" hangingPunct="1">
              <a:spcBef>
                <a:spcPct val="50000"/>
              </a:spcBef>
            </a:pPr>
            <a:endParaRPr lang="en-GB" altLang="nb-NO" sz="3600" b="1">
              <a:solidFill>
                <a:schemeClr val="tx1">
                  <a:lumMod val="85000"/>
                  <a:lumOff val="15000"/>
                </a:schemeClr>
              </a:solidFill>
              <a:latin typeface="+mn-lt"/>
            </a:endParaRPr>
          </a:p>
          <a:p>
            <a:pPr eaLnBrk="1" hangingPunct="1">
              <a:spcBef>
                <a:spcPct val="50000"/>
              </a:spcBef>
            </a:pPr>
            <a:r>
              <a:rPr lang="en-GB" altLang="nb-NO" sz="3600" b="1">
                <a:solidFill>
                  <a:schemeClr val="tx1">
                    <a:lumMod val="85000"/>
                    <a:lumOff val="15000"/>
                  </a:schemeClr>
                </a:solidFill>
                <a:latin typeface="+mn-lt"/>
              </a:rPr>
              <a:t>Adverse events of antibiotic treatment</a:t>
            </a:r>
          </a:p>
          <a:p>
            <a:pPr eaLnBrk="1" hangingPunct="1">
              <a:spcBef>
                <a:spcPct val="50000"/>
              </a:spcBef>
            </a:pPr>
            <a:r>
              <a:rPr lang="en-GB" altLang="nb-NO" sz="3600">
                <a:solidFill>
                  <a:schemeClr val="tx1">
                    <a:lumMod val="85000"/>
                    <a:lumOff val="15000"/>
                  </a:schemeClr>
                </a:solidFill>
                <a:latin typeface="+mn-lt"/>
              </a:rPr>
              <a:t>42.3% experienced adverse events, 90% of these being gastrointestinal disturbances. It is challenging to distinguish if this is due to the medication or a symptom of the infectious agent itself. Nevertheless, it calls into question whether the cost outweighs the benefit. </a:t>
            </a:r>
          </a:p>
          <a:p>
            <a:pPr eaLnBrk="1" hangingPunct="1">
              <a:spcBef>
                <a:spcPct val="50000"/>
              </a:spcBef>
            </a:pPr>
            <a:r>
              <a:rPr lang="en-GB" altLang="nb-NO" sz="4000" b="1">
                <a:solidFill>
                  <a:schemeClr val="tx1">
                    <a:lumMod val="85000"/>
                    <a:lumOff val="15000"/>
                  </a:schemeClr>
                </a:solidFill>
                <a:latin typeface="+mn-lt"/>
              </a:rPr>
              <a:t> </a:t>
            </a:r>
          </a:p>
        </p:txBody>
      </p:sp>
      <p:sp>
        <p:nvSpPr>
          <p:cNvPr id="4" name="Text Box 4" descr="Text field ">
            <a:extLst>
              <a:ext uri="{FF2B5EF4-FFF2-40B4-BE49-F238E27FC236}">
                <a16:creationId xmlns:a16="http://schemas.microsoft.com/office/drawing/2014/main" id="{07DC4593-8165-9B4D-E0EB-C3891E694708}"/>
              </a:ext>
            </a:extLst>
          </p:cNvPr>
          <p:cNvSpPr txBox="1">
            <a:spLocks noChangeArrowheads="1"/>
          </p:cNvSpPr>
          <p:nvPr/>
        </p:nvSpPr>
        <p:spPr bwMode="auto">
          <a:xfrm>
            <a:off x="32155748" y="19538454"/>
            <a:ext cx="10033000" cy="763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spcBef>
                <a:spcPct val="50000"/>
              </a:spcBef>
            </a:pPr>
            <a:r>
              <a:rPr lang="en-GB" altLang="nb-NO" sz="4000" b="1" dirty="0">
                <a:solidFill>
                  <a:schemeClr val="tx1">
                    <a:lumMod val="85000"/>
                    <a:lumOff val="15000"/>
                  </a:schemeClr>
                </a:solidFill>
                <a:latin typeface="+mn-lt"/>
              </a:rPr>
              <a:t>Conclusion and future implications</a:t>
            </a:r>
          </a:p>
          <a:p>
            <a:pPr eaLnBrk="1" hangingPunct="1">
              <a:spcBef>
                <a:spcPct val="50000"/>
              </a:spcBef>
            </a:pPr>
            <a:r>
              <a:rPr lang="en-GB" altLang="nb-NO" sz="3600" dirty="0">
                <a:solidFill>
                  <a:schemeClr val="tx1">
                    <a:lumMod val="85000"/>
                    <a:lumOff val="15000"/>
                  </a:schemeClr>
                </a:solidFill>
                <a:latin typeface="+mn-lt"/>
              </a:rPr>
              <a:t>A considerable amount of antibiotics is prescribed for children with fever or respiratory symptoms in primary care. Our data showed no significant difference in symptom duration or absenteeism when comparing the children who were prescribed antibiotics with those who were not. In addition, a substantial proportion of those prescribed antibiotics reported adverse events/allergic reactions. The results support the ongoing efforts in reducing antibiotic use and the need for more knowledge on inappropriate prescriptions.</a:t>
            </a:r>
          </a:p>
        </p:txBody>
      </p:sp>
      <p:pic>
        <p:nvPicPr>
          <p:cNvPr id="5" name="Picture 4" descr="What Is Antibiotic Resistance? - Antibiotic Wise">
            <a:extLst>
              <a:ext uri="{FF2B5EF4-FFF2-40B4-BE49-F238E27FC236}">
                <a16:creationId xmlns:a16="http://schemas.microsoft.com/office/drawing/2014/main" id="{6CCC103E-B8B0-8743-C1C0-E85097EDD3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928" b="15784"/>
          <a:stretch/>
        </p:blipFill>
        <p:spPr bwMode="auto">
          <a:xfrm>
            <a:off x="21654455" y="21464290"/>
            <a:ext cx="9536111" cy="51530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CCFDA4-76D7-152B-D481-E94BDCE862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54455" y="6227525"/>
            <a:ext cx="9423084" cy="51756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kal redusere unødvendig bruk av antibiotika | Helsesjefen">
            <a:extLst>
              <a:ext uri="{FF2B5EF4-FFF2-40B4-BE49-F238E27FC236}">
                <a16:creationId xmlns:a16="http://schemas.microsoft.com/office/drawing/2014/main" id="{AB733D33-54F6-5202-3D2B-427576BB862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8446"/>
          <a:stretch/>
        </p:blipFill>
        <p:spPr bwMode="auto">
          <a:xfrm>
            <a:off x="1182688" y="21594666"/>
            <a:ext cx="9487218" cy="5153025"/>
          </a:xfrm>
          <a:prstGeom prst="rect">
            <a:avLst/>
          </a:prstGeom>
          <a:noFill/>
          <a:extLst>
            <a:ext uri="{909E8E84-426E-40DD-AFC4-6F175D3DCCD1}">
              <a14:hiddenFill xmlns:a14="http://schemas.microsoft.com/office/drawing/2010/main">
                <a:solidFill>
                  <a:srgbClr val="FFFFFF"/>
                </a:solidFill>
              </a14:hiddenFill>
            </a:ext>
          </a:extLst>
        </p:spPr>
      </p:pic>
      <p:pic>
        <p:nvPicPr>
          <p:cNvPr id="9" name="Bilde 8" descr="Et bilde som inneholder tekst, skjermbilde, Font, nummer&#10;&#10;Automatisk generert beskrivelse">
            <a:extLst>
              <a:ext uri="{FF2B5EF4-FFF2-40B4-BE49-F238E27FC236}">
                <a16:creationId xmlns:a16="http://schemas.microsoft.com/office/drawing/2014/main" id="{25C66979-8B79-D277-49BB-4764DEAA7B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55748" y="13362799"/>
            <a:ext cx="9839661" cy="4283645"/>
          </a:xfrm>
          <a:prstGeom prst="rect">
            <a:avLst/>
          </a:prstGeom>
        </p:spPr>
      </p:pic>
    </p:spTree>
    <p:extLst>
      <p:ext uri="{BB962C8B-B14F-4D97-AF65-F5344CB8AC3E}">
        <p14:creationId xmlns:p14="http://schemas.microsoft.com/office/powerpoint/2010/main" val="620064534"/>
      </p:ext>
    </p:extLst>
  </p:cSld>
  <p:clrMapOvr>
    <a:masterClrMapping/>
  </p:clrMapOvr>
</p:sld>
</file>

<file path=ppt/theme/theme1.xml><?xml version="1.0" encoding="utf-8"?>
<a:theme xmlns:a="http://schemas.openxmlformats.org/drawingml/2006/main" name="Standard utforming">
  <a:themeElements>
    <a:clrScheme name="UiB-Farger-2015-matt">
      <a:dk1>
        <a:sysClr val="windowText" lastClr="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890</Words>
  <Application>Microsoft Office PowerPoint</Application>
  <PresentationFormat>Egendefinert</PresentationFormat>
  <Paragraphs>41</Paragraphs>
  <Slides>1</Slides>
  <Notes>1</Notes>
  <HiddenSlides>0</HiddenSlides>
  <MMClips>0</MMClips>
  <ScaleCrop>false</ScaleCrop>
  <HeadingPairs>
    <vt:vector size="6" baseType="variant">
      <vt:variant>
        <vt:lpstr>Brukte skrifter</vt:lpstr>
      </vt:variant>
      <vt:variant>
        <vt:i4>1</vt:i4>
      </vt:variant>
      <vt:variant>
        <vt:lpstr>Tema</vt:lpstr>
      </vt:variant>
      <vt:variant>
        <vt:i4>1</vt:i4>
      </vt:variant>
      <vt:variant>
        <vt:lpstr>Lysbildetitler</vt:lpstr>
      </vt:variant>
      <vt:variant>
        <vt:i4>1</vt:i4>
      </vt:variant>
    </vt:vector>
  </HeadingPairs>
  <TitlesOfParts>
    <vt:vector size="3" baseType="lpstr">
      <vt:lpstr>Arial</vt:lpstr>
      <vt:lpstr>Standard utforming</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Arne Tjølsen</cp:lastModifiedBy>
  <cp:revision>2</cp:revision>
  <cp:lastPrinted>2016-05-27T08:05:21Z</cp:lastPrinted>
  <dcterms:created xsi:type="dcterms:W3CDTF">2006-11-02T13:18:58Z</dcterms:created>
  <dcterms:modified xsi:type="dcterms:W3CDTF">2023-05-30T13:24:37Z</dcterms:modified>
</cp:coreProperties>
</file>