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2808525" cy="30279975"/>
  <p:notesSz cx="7099300" cy="102346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778">
          <p15:clr>
            <a:srgbClr val="A4A3A4"/>
          </p15:clr>
        </p15:guide>
        <p15:guide id="2" orient="horz" pos="18586">
          <p15:clr>
            <a:srgbClr val="A4A3A4"/>
          </p15:clr>
        </p15:guide>
        <p15:guide id="3" orient="horz" pos="17074">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g9cdvxXhzV3cC4wmdhK+UlpezJP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B5CE048-85A2-4FFC-9F93-220A7C1A739B}">
  <a:tblStyle styleId="{AB5CE048-85A2-4FFC-9F93-220A7C1A739B}" styleName="Table_0">
    <a:wholeTbl>
      <a:tcTxStyle b="off" i="off">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00" d="100"/>
          <a:sy n="100" d="100"/>
        </p:scale>
        <p:origin x="0" y="0"/>
      </p:cViewPr>
      <p:guideLst>
        <p:guide orient="horz" pos="2778"/>
        <p:guide orient="horz" pos="18586"/>
        <p:guide orient="horz" pos="17074"/>
        <p:guide pos="745"/>
        <p:guide pos="19961"/>
        <p:guide pos="26361"/>
        <p:guide pos="13513"/>
        <p:guide pos="7025"/>
      </p:guideLst>
    </p:cSldViewPr>
  </p:slideViewPr>
  <p:gridSpacing cx="76200" cy="76200"/>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76464" cy="511884"/>
          </a:xfrm>
          <a:prstGeom prst="rect">
            <a:avLst/>
          </a:prstGeom>
          <a:noFill/>
          <a:ln>
            <a:noFill/>
          </a:ln>
        </p:spPr>
        <p:txBody>
          <a:bodyPr spcFirstLastPara="1" wrap="square" lIns="99025" tIns="49500" rIns="99025" bIns="49500" anchor="t"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32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32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32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32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32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32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32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32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4021324" y="0"/>
            <a:ext cx="3076464" cy="511884"/>
          </a:xfrm>
          <a:prstGeom prst="rect">
            <a:avLst/>
          </a:prstGeom>
          <a:noFill/>
          <a:ln>
            <a:noFill/>
          </a:ln>
        </p:spPr>
        <p:txBody>
          <a:bodyPr spcFirstLastPara="1" wrap="square" lIns="99025" tIns="49500" rIns="99025" bIns="49500" anchor="t" anchorCtr="0">
            <a:noAutofit/>
          </a:bodyPr>
          <a:lstStyle>
            <a:lvl1pPr marR="0" lvl="0" algn="r"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32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32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32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32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32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32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32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32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838200" y="768350"/>
            <a:ext cx="5422900" cy="38369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09779" y="4861365"/>
            <a:ext cx="5679742" cy="4605806"/>
          </a:xfrm>
          <a:prstGeom prst="rect">
            <a:avLst/>
          </a:prstGeom>
          <a:noFill/>
          <a:ln>
            <a:noFill/>
          </a:ln>
        </p:spPr>
        <p:txBody>
          <a:bodyPr spcFirstLastPara="1" wrap="square" lIns="99025" tIns="49500" rIns="99025" bIns="49500" anchor="t" anchorCtr="0">
            <a:no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721194"/>
            <a:ext cx="3076464" cy="511501"/>
          </a:xfrm>
          <a:prstGeom prst="rect">
            <a:avLst/>
          </a:prstGeom>
          <a:noFill/>
          <a:ln>
            <a:noFill/>
          </a:ln>
        </p:spPr>
        <p:txBody>
          <a:bodyPr spcFirstLastPara="1" wrap="square" lIns="99025" tIns="49500" rIns="99025" bIns="49500" anchor="b"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32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32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32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32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32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32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32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32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4021324" y="9721194"/>
            <a:ext cx="3076464" cy="511501"/>
          </a:xfrm>
          <a:prstGeom prst="rect">
            <a:avLst/>
          </a:prstGeom>
          <a:noFill/>
          <a:ln>
            <a:noFill/>
          </a:ln>
        </p:spPr>
        <p:txBody>
          <a:bodyPr spcFirstLastPara="1" wrap="square" lIns="99025" tIns="49500" rIns="99025" bIns="49500"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no-NO" sz="1300" b="0" i="0" u="none" strike="noStrike" cap="none">
                <a:solidFill>
                  <a:schemeClr val="dk1"/>
                </a:solidFill>
                <a:latin typeface="Arial"/>
                <a:ea typeface="Arial"/>
                <a:cs typeface="Arial"/>
                <a:sym typeface="Arial"/>
              </a:rPr>
              <a:t>‹#›</a:t>
            </a:fld>
            <a:endParaRPr sz="13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
        <p:cNvGrpSpPr/>
        <p:nvPr/>
      </p:nvGrpSpPr>
      <p:grpSpPr>
        <a:xfrm>
          <a:off x="0" y="0"/>
          <a:ext cx="0" cy="0"/>
          <a:chOff x="0" y="0"/>
          <a:chExt cx="0" cy="0"/>
        </a:xfrm>
      </p:grpSpPr>
      <p:sp>
        <p:nvSpPr>
          <p:cNvPr id="15" name="Google Shape;15;p1:notes"/>
          <p:cNvSpPr txBox="1">
            <a:spLocks noGrp="1"/>
          </p:cNvSpPr>
          <p:nvPr>
            <p:ph type="sldNum" idx="12"/>
          </p:nvPr>
        </p:nvSpPr>
        <p:spPr>
          <a:xfrm>
            <a:off x="4021324" y="9721194"/>
            <a:ext cx="3076464" cy="511501"/>
          </a:xfrm>
          <a:prstGeom prst="rect">
            <a:avLst/>
          </a:prstGeom>
          <a:noFill/>
          <a:ln>
            <a:noFill/>
          </a:ln>
        </p:spPr>
        <p:txBody>
          <a:bodyPr spcFirstLastPara="1" wrap="square" lIns="99025" tIns="49500" rIns="99025" bIns="49500" anchor="b" anchorCtr="0">
            <a:noAutofit/>
          </a:bodyPr>
          <a:lstStyle/>
          <a:p>
            <a:pPr marL="0" marR="0" lvl="0" indent="0" algn="r" rtl="0">
              <a:lnSpc>
                <a:spcPct val="100000"/>
              </a:lnSpc>
              <a:spcBef>
                <a:spcPts val="0"/>
              </a:spcBef>
              <a:spcAft>
                <a:spcPts val="0"/>
              </a:spcAft>
              <a:buSzPts val="1300"/>
              <a:buNone/>
            </a:pPr>
            <a:fld id="{00000000-1234-1234-1234-123412341234}" type="slidenum">
              <a:rPr lang="no-NO" sz="1300">
                <a:solidFill>
                  <a:schemeClr val="dk1"/>
                </a:solidFill>
                <a:latin typeface="Arial"/>
                <a:ea typeface="Arial"/>
                <a:cs typeface="Arial"/>
                <a:sym typeface="Arial"/>
              </a:rPr>
              <a:t>1</a:t>
            </a:fld>
            <a:endParaRPr sz="1300">
              <a:solidFill>
                <a:schemeClr val="dk1"/>
              </a:solidFill>
              <a:latin typeface="Arial"/>
              <a:ea typeface="Arial"/>
              <a:cs typeface="Arial"/>
              <a:sym typeface="Arial"/>
            </a:endParaRPr>
          </a:p>
        </p:txBody>
      </p:sp>
      <p:sp>
        <p:nvSpPr>
          <p:cNvPr id="16" name="Google Shape;16;p1:notes"/>
          <p:cNvSpPr>
            <a:spLocks noGrp="1" noRot="1" noChangeAspect="1"/>
          </p:cNvSpPr>
          <p:nvPr>
            <p:ph type="sldImg" idx="2"/>
          </p:nvPr>
        </p:nvSpPr>
        <p:spPr>
          <a:xfrm>
            <a:off x="838200" y="768350"/>
            <a:ext cx="5422900" cy="38369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7" name="Google Shape;17;p1:notes"/>
          <p:cNvSpPr txBox="1">
            <a:spLocks noGrp="1"/>
          </p:cNvSpPr>
          <p:nvPr>
            <p:ph type="body" idx="1"/>
          </p:nvPr>
        </p:nvSpPr>
        <p:spPr>
          <a:xfrm>
            <a:off x="709779" y="4861365"/>
            <a:ext cx="5679742" cy="4605806"/>
          </a:xfrm>
          <a:prstGeom prst="rect">
            <a:avLst/>
          </a:prstGeom>
          <a:noFill/>
          <a:ln>
            <a:noFill/>
          </a:ln>
        </p:spPr>
        <p:txBody>
          <a:bodyPr spcFirstLastPara="1" wrap="square" lIns="99025" tIns="49500" rIns="99025" bIns="49500" anchor="t" anchorCtr="0">
            <a:noAutofit/>
          </a:bodyPr>
          <a:lstStyle/>
          <a:p>
            <a:pPr marL="0" lvl="0" indent="0" algn="l" rtl="0">
              <a:lnSpc>
                <a:spcPct val="80000"/>
              </a:lnSpc>
              <a:spcBef>
                <a:spcPts val="0"/>
              </a:spcBef>
              <a:spcAft>
                <a:spcPts val="0"/>
              </a:spcAft>
              <a:buSzPts val="1400"/>
              <a:buNone/>
            </a:pPr>
            <a:endParaRPr sz="9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Postermal" type="blank">
  <p:cSld name="BLANK">
    <p:spTree>
      <p:nvGrpSpPr>
        <p:cNvPr id="1" name="Shape 13"/>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descr="Background, text field"/>
          <p:cNvSpPr/>
          <p:nvPr/>
        </p:nvSpPr>
        <p:spPr>
          <a:xfrm>
            <a:off x="6780" y="6047625"/>
            <a:ext cx="42840000" cy="21204000"/>
          </a:xfrm>
          <a:custGeom>
            <a:avLst/>
            <a:gdLst/>
            <a:ahLst/>
            <a:cxnLst/>
            <a:rect l="l" t="t" r="r" b="b"/>
            <a:pathLst>
              <a:path w="31660" h="4141" extrusionOk="0">
                <a:moveTo>
                  <a:pt x="0" y="4141"/>
                </a:moveTo>
                <a:lnTo>
                  <a:pt x="31660" y="4141"/>
                </a:lnTo>
                <a:lnTo>
                  <a:pt x="31660" y="0"/>
                </a:lnTo>
                <a:lnTo>
                  <a:pt x="0" y="0"/>
                </a:lnTo>
                <a:lnTo>
                  <a:pt x="0" y="4141"/>
                </a:lnTo>
              </a:path>
            </a:pathLst>
          </a:custGeom>
          <a:solidFill>
            <a:srgbClr val="F5F3F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200"/>
              <a:buFont typeface="Arial"/>
              <a:buNone/>
            </a:pPr>
            <a:endParaRPr sz="3200" b="0" i="0" u="none" strike="noStrike" cap="none">
              <a:solidFill>
                <a:schemeClr val="dk1"/>
              </a:solidFill>
              <a:latin typeface="Arial"/>
              <a:ea typeface="Arial"/>
              <a:cs typeface="Arial"/>
              <a:sym typeface="Arial"/>
            </a:endParaRPr>
          </a:p>
        </p:txBody>
      </p:sp>
      <p:sp>
        <p:nvSpPr>
          <p:cNvPr id="11" name="Google Shape;11;p2" descr="Red field, top"/>
          <p:cNvSpPr/>
          <p:nvPr/>
        </p:nvSpPr>
        <p:spPr>
          <a:xfrm>
            <a:off x="0" y="-1"/>
            <a:ext cx="42840000" cy="5634931"/>
          </a:xfrm>
          <a:custGeom>
            <a:avLst/>
            <a:gdLst/>
            <a:ahLst/>
            <a:cxnLst/>
            <a:rect l="l" t="t" r="r" b="b"/>
            <a:pathLst>
              <a:path w="31660" h="4141" extrusionOk="0">
                <a:moveTo>
                  <a:pt x="0" y="4141"/>
                </a:moveTo>
                <a:lnTo>
                  <a:pt x="31660" y="4141"/>
                </a:lnTo>
                <a:lnTo>
                  <a:pt x="31660" y="0"/>
                </a:lnTo>
                <a:lnTo>
                  <a:pt x="0" y="0"/>
                </a:lnTo>
                <a:lnTo>
                  <a:pt x="0" y="4141"/>
                </a:lnTo>
              </a:path>
            </a:pathLst>
          </a:custGeom>
          <a:solidFill>
            <a:srgbClr val="E8574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3200"/>
              <a:buFont typeface="Arial"/>
              <a:buNone/>
            </a:pPr>
            <a:endParaRPr sz="3200" b="0" i="0" u="none" strike="noStrike" cap="none">
              <a:solidFill>
                <a:schemeClr val="dk1"/>
              </a:solidFill>
              <a:latin typeface="Arial"/>
              <a:ea typeface="Arial"/>
              <a:cs typeface="Arial"/>
              <a:sym typeface="Arial"/>
            </a:endParaRPr>
          </a:p>
        </p:txBody>
      </p:sp>
      <p:pic>
        <p:nvPicPr>
          <p:cNvPr id="12" name="Google Shape;12;p2"/>
          <p:cNvPicPr preferRelativeResize="0"/>
          <p:nvPr/>
        </p:nvPicPr>
        <p:blipFill rotWithShape="1">
          <a:blip r:embed="rId3">
            <a:alphaModFix/>
          </a:blip>
          <a:srcRect/>
          <a:stretch/>
        </p:blipFill>
        <p:spPr>
          <a:xfrm>
            <a:off x="1214799" y="27905117"/>
            <a:ext cx="9907650" cy="169984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
        <p:cNvGrpSpPr/>
        <p:nvPr/>
      </p:nvGrpSpPr>
      <p:grpSpPr>
        <a:xfrm>
          <a:off x="0" y="0"/>
          <a:ext cx="0" cy="0"/>
          <a:chOff x="0" y="0"/>
          <a:chExt cx="0" cy="0"/>
        </a:xfrm>
      </p:grpSpPr>
      <p:pic>
        <p:nvPicPr>
          <p:cNvPr id="19" name="Google Shape;19;p1"/>
          <p:cNvPicPr preferRelativeResize="0"/>
          <p:nvPr/>
        </p:nvPicPr>
        <p:blipFill rotWithShape="1">
          <a:blip r:embed="rId3">
            <a:alphaModFix/>
          </a:blip>
          <a:srcRect/>
          <a:stretch/>
        </p:blipFill>
        <p:spPr>
          <a:xfrm>
            <a:off x="11512500" y="17175988"/>
            <a:ext cx="13062874" cy="9200700"/>
          </a:xfrm>
          <a:prstGeom prst="rect">
            <a:avLst/>
          </a:prstGeom>
          <a:noFill/>
          <a:ln>
            <a:noFill/>
          </a:ln>
        </p:spPr>
      </p:pic>
      <p:sp>
        <p:nvSpPr>
          <p:cNvPr id="20" name="Google Shape;20;p1" descr="Title field"/>
          <p:cNvSpPr txBox="1"/>
          <p:nvPr/>
        </p:nvSpPr>
        <p:spPr>
          <a:xfrm>
            <a:off x="1164112" y="82671"/>
            <a:ext cx="33621300" cy="3570900"/>
          </a:xfrm>
          <a:prstGeom prst="rect">
            <a:avLst/>
          </a:prstGeom>
          <a:noFill/>
          <a:ln>
            <a:noFill/>
          </a:ln>
        </p:spPr>
        <p:txBody>
          <a:bodyPr spcFirstLastPara="1" wrap="square" lIns="0" tIns="45700" rIns="91425" bIns="45700" anchor="t" anchorCtr="0">
            <a:spAutoFit/>
          </a:bodyPr>
          <a:lstStyle/>
          <a:p>
            <a:pPr marL="0" marR="0" lvl="0" indent="0" algn="l" rtl="0">
              <a:lnSpc>
                <a:spcPct val="100000"/>
              </a:lnSpc>
              <a:spcBef>
                <a:spcPts val="0"/>
              </a:spcBef>
              <a:spcAft>
                <a:spcPts val="0"/>
              </a:spcAft>
              <a:buClr>
                <a:srgbClr val="000000"/>
              </a:buClr>
              <a:buSzPts val="11300"/>
              <a:buFont typeface="Arial"/>
              <a:buNone/>
            </a:pPr>
            <a:r>
              <a:rPr lang="no-NO" sz="11300" b="1" i="0" u="none" strike="noStrike" cap="none">
                <a:solidFill>
                  <a:schemeClr val="lt1"/>
                </a:solidFill>
                <a:latin typeface="Arial"/>
                <a:ea typeface="Arial"/>
                <a:cs typeface="Arial"/>
                <a:sym typeface="Arial"/>
              </a:rPr>
              <a:t>Etablering av nytt referanseområde for 5-Hydroksyindoleddiksyre</a:t>
            </a:r>
            <a:endParaRPr sz="11300" b="1" i="0" u="none" strike="noStrike" cap="none">
              <a:solidFill>
                <a:schemeClr val="lt1"/>
              </a:solidFill>
              <a:latin typeface="Arial"/>
              <a:ea typeface="Arial"/>
              <a:cs typeface="Arial"/>
              <a:sym typeface="Arial"/>
            </a:endParaRPr>
          </a:p>
        </p:txBody>
      </p:sp>
      <p:sp>
        <p:nvSpPr>
          <p:cNvPr id="21" name="Google Shape;21;p1" descr="Subtitle field"/>
          <p:cNvSpPr txBox="1"/>
          <p:nvPr/>
        </p:nvSpPr>
        <p:spPr>
          <a:xfrm>
            <a:off x="1152551" y="3625125"/>
            <a:ext cx="34261500" cy="1569900"/>
          </a:xfrm>
          <a:prstGeom prst="rect">
            <a:avLst/>
          </a:prstGeom>
          <a:noFill/>
          <a:ln>
            <a:noFill/>
          </a:ln>
        </p:spPr>
        <p:txBody>
          <a:bodyPr spcFirstLastPara="1" wrap="square" lIns="0" tIns="45700" rIns="91425" bIns="45700" anchor="t" anchorCtr="0">
            <a:spAutoFit/>
          </a:bodyPr>
          <a:lstStyle/>
          <a:p>
            <a:pPr marL="0" marR="0" lvl="0" indent="0" algn="l" rtl="0">
              <a:lnSpc>
                <a:spcPct val="100000"/>
              </a:lnSpc>
              <a:spcBef>
                <a:spcPts val="0"/>
              </a:spcBef>
              <a:spcAft>
                <a:spcPts val="0"/>
              </a:spcAft>
              <a:buClr>
                <a:srgbClr val="000000"/>
              </a:buClr>
              <a:buSzPts val="4800"/>
              <a:buFont typeface="Arial"/>
              <a:buNone/>
            </a:pPr>
            <a:r>
              <a:rPr lang="no-NO" sz="4800" b="1" i="0" u="none" strike="noStrike" cap="none">
                <a:solidFill>
                  <a:schemeClr val="lt1"/>
                </a:solidFill>
                <a:latin typeface="Arial"/>
                <a:ea typeface="Arial"/>
                <a:cs typeface="Arial"/>
                <a:sym typeface="Arial"/>
              </a:rPr>
              <a:t>5-HIAA er et nedbrytningsprodukt av serotonin som brukes til utredning og oppfølging av nevroendokrine svulster i tynntarm. Overgang fra urinprøve til blodprøve for denne analytten har gjort et nytt referanseområde nødvendig.</a:t>
            </a:r>
            <a:endParaRPr sz="9400" b="1" i="0" u="none" strike="noStrike" cap="none">
              <a:solidFill>
                <a:schemeClr val="lt1"/>
              </a:solidFill>
              <a:latin typeface="Arial"/>
              <a:ea typeface="Arial"/>
              <a:cs typeface="Arial"/>
              <a:sym typeface="Arial"/>
            </a:endParaRPr>
          </a:p>
        </p:txBody>
      </p:sp>
      <p:sp>
        <p:nvSpPr>
          <p:cNvPr id="22" name="Google Shape;22;p1" descr="Field for name and email"/>
          <p:cNvSpPr txBox="1"/>
          <p:nvPr/>
        </p:nvSpPr>
        <p:spPr>
          <a:xfrm>
            <a:off x="33730175" y="273100"/>
            <a:ext cx="8624100" cy="2805300"/>
          </a:xfrm>
          <a:prstGeom prst="rect">
            <a:avLst/>
          </a:prstGeom>
          <a:noFill/>
          <a:ln>
            <a:noFill/>
          </a:ln>
        </p:spPr>
        <p:txBody>
          <a:bodyPr spcFirstLastPara="1" wrap="square" lIns="91425" tIns="45700" rIns="0" bIns="45700" anchor="t" anchorCtr="0">
            <a:spAutoFit/>
          </a:bodyPr>
          <a:lstStyle/>
          <a:p>
            <a:pPr marL="0" marR="0" lvl="0" indent="0" algn="r" rtl="0">
              <a:lnSpc>
                <a:spcPct val="100000"/>
              </a:lnSpc>
              <a:spcBef>
                <a:spcPts val="0"/>
              </a:spcBef>
              <a:spcAft>
                <a:spcPts val="0"/>
              </a:spcAft>
              <a:buClr>
                <a:srgbClr val="000000"/>
              </a:buClr>
              <a:buSzPts val="4800"/>
              <a:buFont typeface="Arial"/>
              <a:buNone/>
            </a:pPr>
            <a:r>
              <a:rPr lang="no-NO" sz="4800" b="1" i="0" u="none" strike="noStrike" cap="none">
                <a:solidFill>
                  <a:schemeClr val="lt1"/>
                </a:solidFill>
                <a:latin typeface="Arial"/>
                <a:ea typeface="Arial"/>
                <a:cs typeface="Arial"/>
                <a:sym typeface="Arial"/>
              </a:rPr>
              <a:t>Magnus Abrahamsen og Vegard Ø</a:t>
            </a:r>
            <a:r>
              <a:rPr lang="no-NO" sz="4800" b="1">
                <a:solidFill>
                  <a:schemeClr val="lt1"/>
                </a:solidFill>
              </a:rPr>
              <a:t>.</a:t>
            </a:r>
            <a:r>
              <a:rPr lang="no-NO" sz="4800" b="1" i="0" u="none" strike="noStrike" cap="none">
                <a:solidFill>
                  <a:schemeClr val="lt1"/>
                </a:solidFill>
                <a:latin typeface="Arial"/>
                <a:ea typeface="Arial"/>
                <a:cs typeface="Arial"/>
                <a:sym typeface="Arial"/>
              </a:rPr>
              <a:t> Bonsaksen</a:t>
            </a:r>
            <a:br>
              <a:rPr lang="no-NO" sz="4000" b="0" i="0" u="none" strike="noStrike" cap="none">
                <a:solidFill>
                  <a:schemeClr val="lt1"/>
                </a:solidFill>
                <a:latin typeface="Arial"/>
                <a:ea typeface="Arial"/>
                <a:cs typeface="Arial"/>
                <a:sym typeface="Arial"/>
              </a:rPr>
            </a:br>
            <a:r>
              <a:rPr lang="no-NO" sz="4000" b="0" i="0" u="none" strike="noStrike" cap="none">
                <a:solidFill>
                  <a:schemeClr val="lt1"/>
                </a:solidFill>
                <a:latin typeface="Arial"/>
                <a:ea typeface="Arial"/>
                <a:cs typeface="Arial"/>
                <a:sym typeface="Arial"/>
              </a:rPr>
              <a:t>Univ</a:t>
            </a:r>
            <a:r>
              <a:rPr lang="no-NO" sz="4000">
                <a:solidFill>
                  <a:schemeClr val="lt1"/>
                </a:solidFill>
              </a:rPr>
              <a:t>ersitetet i Bergen</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4000"/>
              <a:buFont typeface="Arial"/>
              <a:buNone/>
            </a:pPr>
            <a:endParaRPr sz="4000" b="0" i="0" u="none" strike="noStrike" cap="none">
              <a:solidFill>
                <a:schemeClr val="lt1"/>
              </a:solidFill>
              <a:latin typeface="Arial"/>
              <a:ea typeface="Arial"/>
              <a:cs typeface="Arial"/>
              <a:sym typeface="Arial"/>
            </a:endParaRPr>
          </a:p>
        </p:txBody>
      </p:sp>
      <p:sp>
        <p:nvSpPr>
          <p:cNvPr id="23" name="Google Shape;23;p1" descr="Text field "/>
          <p:cNvSpPr txBox="1"/>
          <p:nvPr/>
        </p:nvSpPr>
        <p:spPr>
          <a:xfrm>
            <a:off x="1182688" y="6229350"/>
            <a:ext cx="9969600" cy="20929800"/>
          </a:xfrm>
          <a:prstGeom prst="rect">
            <a:avLst/>
          </a:prstGeom>
          <a:noFill/>
          <a:ln>
            <a:noFill/>
          </a:ln>
        </p:spPr>
        <p:txBody>
          <a:bodyPr spcFirstLastPara="1" wrap="square" lIns="0"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no-NO" sz="2700" b="1" i="0" u="none" strike="noStrike" cap="none">
                <a:solidFill>
                  <a:schemeClr val="dk1"/>
                </a:solidFill>
              </a:rPr>
              <a:t>ABSTRAKT</a:t>
            </a:r>
            <a:endParaRPr sz="2700" b="1" i="0" u="none" strike="noStrike" cap="none">
              <a:solidFill>
                <a:schemeClr val="dk1"/>
              </a:solidFill>
            </a:endParaRPr>
          </a:p>
          <a:p>
            <a:pPr marL="0" marR="0" lvl="0" indent="0" algn="l" rtl="0">
              <a:lnSpc>
                <a:spcPct val="100000"/>
              </a:lnSpc>
              <a:spcBef>
                <a:spcPts val="0"/>
              </a:spcBef>
              <a:spcAft>
                <a:spcPts val="0"/>
              </a:spcAft>
              <a:buClr>
                <a:srgbClr val="000000"/>
              </a:buClr>
              <a:buSzPts val="4000"/>
              <a:buFont typeface="Arial"/>
              <a:buNone/>
            </a:pPr>
            <a:endParaRPr sz="2700" b="1">
              <a:solidFill>
                <a:schemeClr val="dk1"/>
              </a:solidFill>
            </a:endParaRPr>
          </a:p>
          <a:p>
            <a:pPr marL="0" lvl="0" indent="0" algn="l" rtl="0">
              <a:lnSpc>
                <a:spcPct val="150000"/>
              </a:lnSpc>
              <a:spcBef>
                <a:spcPts val="0"/>
              </a:spcBef>
              <a:spcAft>
                <a:spcPts val="0"/>
              </a:spcAft>
              <a:buClr>
                <a:schemeClr val="dk1"/>
              </a:buClr>
              <a:buSzPts val="1100"/>
              <a:buFont typeface="Arial"/>
              <a:buNone/>
            </a:pPr>
            <a:r>
              <a:rPr lang="no-NO" sz="2700">
                <a:solidFill>
                  <a:schemeClr val="dk1"/>
                </a:solidFill>
              </a:rPr>
              <a:t>For å etablere et nytt referanseområde for 5-Hydroksyindoleddiksyre vil dette prosjektet utforske og analysere innsamlede data fra blodprøver tatt på friske frivillige gjennom våren og sommeren 2022 i tilknytning til prosjektet.</a:t>
            </a:r>
            <a:endParaRPr sz="2700">
              <a:solidFill>
                <a:schemeClr val="dk1"/>
              </a:solidFill>
            </a:endParaRPr>
          </a:p>
          <a:p>
            <a:pPr marL="0" lvl="0" indent="0" algn="l" rtl="0">
              <a:lnSpc>
                <a:spcPct val="150000"/>
              </a:lnSpc>
              <a:spcBef>
                <a:spcPts val="0"/>
              </a:spcBef>
              <a:spcAft>
                <a:spcPts val="0"/>
              </a:spcAft>
              <a:buClr>
                <a:schemeClr val="dk1"/>
              </a:buClr>
              <a:buSzPts val="1100"/>
              <a:buFont typeface="Arial"/>
              <a:buNone/>
            </a:pPr>
            <a:endParaRPr sz="2700">
              <a:solidFill>
                <a:schemeClr val="dk1"/>
              </a:solidFill>
            </a:endParaRPr>
          </a:p>
          <a:p>
            <a:pPr marL="0" lvl="0" indent="0" algn="l" rtl="0">
              <a:lnSpc>
                <a:spcPct val="150000"/>
              </a:lnSpc>
              <a:spcBef>
                <a:spcPts val="0"/>
              </a:spcBef>
              <a:spcAft>
                <a:spcPts val="0"/>
              </a:spcAft>
              <a:buClr>
                <a:schemeClr val="dk1"/>
              </a:buClr>
              <a:buSzPts val="1100"/>
              <a:buFont typeface="Arial"/>
              <a:buNone/>
            </a:pPr>
            <a:r>
              <a:rPr lang="no-NO" sz="2700">
                <a:solidFill>
                  <a:schemeClr val="dk1"/>
                </a:solidFill>
              </a:rPr>
              <a:t>5-HIAA er et nedbrytningsprodukt av serotonin som brukes til utredning og oppfølging av nevroendokrine svulster i tynntarm. Det brukes også for å kunne si noe om pasientenes risiko for utvikling av karsinoid hjertesykdom. </a:t>
            </a:r>
            <a:endParaRPr sz="2700">
              <a:solidFill>
                <a:schemeClr val="dk1"/>
              </a:solidFill>
            </a:endParaRPr>
          </a:p>
          <a:p>
            <a:pPr marL="0" lvl="0" indent="0" algn="l" rtl="0">
              <a:lnSpc>
                <a:spcPct val="150000"/>
              </a:lnSpc>
              <a:spcBef>
                <a:spcPts val="0"/>
              </a:spcBef>
              <a:spcAft>
                <a:spcPts val="0"/>
              </a:spcAft>
              <a:buClr>
                <a:schemeClr val="dk1"/>
              </a:buClr>
              <a:buSzPts val="1100"/>
              <a:buFont typeface="Arial"/>
              <a:buNone/>
            </a:pPr>
            <a:endParaRPr sz="2700">
              <a:solidFill>
                <a:schemeClr val="dk1"/>
              </a:solidFill>
            </a:endParaRPr>
          </a:p>
          <a:p>
            <a:pPr marL="0" lvl="0" indent="0" algn="l" rtl="0">
              <a:lnSpc>
                <a:spcPct val="150000"/>
              </a:lnSpc>
              <a:spcBef>
                <a:spcPts val="0"/>
              </a:spcBef>
              <a:spcAft>
                <a:spcPts val="0"/>
              </a:spcAft>
              <a:buClr>
                <a:schemeClr val="dk1"/>
              </a:buClr>
              <a:buSzPts val="1100"/>
              <a:buFont typeface="Arial"/>
              <a:buNone/>
            </a:pPr>
            <a:r>
              <a:rPr lang="no-NO" sz="2700">
                <a:solidFill>
                  <a:schemeClr val="dk1"/>
                </a:solidFill>
              </a:rPr>
              <a:t>Etableringen av nye prøvetakingsrutiner der man går over fra urinprøve til blodprøve har gjort dette nødvendig. Dagens referanseområde er basert på prøver tatt på glassrør. Dette materialet har kort holdbarhet og innledende forsøk tilsa at det publiserte referanseområdet var dårlig tilpasset vår befolkning. Vi ønsket derfor å undersøke referanseområdet i andre prøvematerialer med bedre holdbarhet. </a:t>
            </a:r>
            <a:endParaRPr sz="2700">
              <a:solidFill>
                <a:schemeClr val="dk1"/>
              </a:solidFill>
            </a:endParaRPr>
          </a:p>
          <a:p>
            <a:pPr marL="0" lvl="0" indent="0" algn="l" rtl="0">
              <a:lnSpc>
                <a:spcPct val="150000"/>
              </a:lnSpc>
              <a:spcBef>
                <a:spcPts val="0"/>
              </a:spcBef>
              <a:spcAft>
                <a:spcPts val="0"/>
              </a:spcAft>
              <a:buClr>
                <a:schemeClr val="dk1"/>
              </a:buClr>
              <a:buSzPts val="1100"/>
              <a:buFont typeface="Arial"/>
              <a:buNone/>
            </a:pPr>
            <a:endParaRPr sz="2700">
              <a:solidFill>
                <a:schemeClr val="dk1"/>
              </a:solidFill>
            </a:endParaRPr>
          </a:p>
          <a:p>
            <a:pPr marL="0" lvl="0" indent="0" algn="l" rtl="0">
              <a:lnSpc>
                <a:spcPct val="150000"/>
              </a:lnSpc>
              <a:spcBef>
                <a:spcPts val="0"/>
              </a:spcBef>
              <a:spcAft>
                <a:spcPts val="0"/>
              </a:spcAft>
              <a:buClr>
                <a:schemeClr val="dk1"/>
              </a:buClr>
              <a:buSzPts val="1100"/>
              <a:buFont typeface="Arial"/>
              <a:buNone/>
            </a:pPr>
            <a:r>
              <a:rPr lang="no-NO" sz="2700">
                <a:solidFill>
                  <a:schemeClr val="dk1"/>
                </a:solidFill>
              </a:rPr>
              <a:t>Vi har rekruttert 57 friske forsøkspersoner og analysert deres 5-HIAA konsentrasjon. Vi satte som krav at forsøkspersonene måtte være mellom 18 og 75 år, og at de måtte være friske og ha vært det siste uken. I tillegg kunne de ikke være gravide eller ammende, bruke faste medisiner eller tidligere ha vært alvorlig syk. I fremtiden er dataene tiltenkt sammenfattet med liknende analyser fra Karolinska Institutet og Universitetet i Oslo.</a:t>
            </a:r>
            <a:endParaRPr sz="2700">
              <a:solidFill>
                <a:schemeClr val="dk1"/>
              </a:solidFill>
            </a:endParaRPr>
          </a:p>
          <a:p>
            <a:pPr marL="0" lvl="0" indent="0" algn="l" rtl="0">
              <a:lnSpc>
                <a:spcPct val="150000"/>
              </a:lnSpc>
              <a:spcBef>
                <a:spcPts val="0"/>
              </a:spcBef>
              <a:spcAft>
                <a:spcPts val="0"/>
              </a:spcAft>
              <a:buClr>
                <a:schemeClr val="dk1"/>
              </a:buClr>
              <a:buSzPts val="1100"/>
              <a:buFont typeface="Arial"/>
              <a:buNone/>
            </a:pPr>
            <a:endParaRPr sz="2700">
              <a:solidFill>
                <a:schemeClr val="dk1"/>
              </a:solidFill>
            </a:endParaRPr>
          </a:p>
          <a:p>
            <a:pPr marL="0" lvl="0" indent="0" algn="l" rtl="0">
              <a:lnSpc>
                <a:spcPct val="150000"/>
              </a:lnSpc>
              <a:spcBef>
                <a:spcPts val="0"/>
              </a:spcBef>
              <a:spcAft>
                <a:spcPts val="0"/>
              </a:spcAft>
              <a:buClr>
                <a:schemeClr val="dk1"/>
              </a:buClr>
              <a:buSzPts val="1100"/>
              <a:buFont typeface="Arial"/>
              <a:buNone/>
            </a:pPr>
            <a:r>
              <a:rPr lang="no-NO" sz="2700">
                <a:solidFill>
                  <a:schemeClr val="dk1"/>
                </a:solidFill>
              </a:rPr>
              <a:t>Gjennom ulike statistiske analyser tilpasset vårt datautvalg kom vi frem til det foreslåtte øvre referansenivået for 5-HIAA tatt på serumgel. Det er foreslått til 81 nmol/l (90%CI 73,2-91,4) og anbefales implementert i Haukeland sykehus sine interne retningslinjer. </a:t>
            </a:r>
            <a:endParaRPr sz="2700">
              <a:solidFill>
                <a:schemeClr val="dk1"/>
              </a:solidFill>
            </a:endParaRPr>
          </a:p>
          <a:p>
            <a:pPr marL="0" lvl="0" indent="0" algn="l" rtl="0">
              <a:lnSpc>
                <a:spcPct val="150000"/>
              </a:lnSpc>
              <a:spcBef>
                <a:spcPts val="0"/>
              </a:spcBef>
              <a:spcAft>
                <a:spcPts val="0"/>
              </a:spcAft>
              <a:buClr>
                <a:schemeClr val="dk1"/>
              </a:buClr>
              <a:buSzPts val="1100"/>
              <a:buFont typeface="Arial"/>
              <a:buNone/>
            </a:pPr>
            <a:endParaRPr sz="2700">
              <a:solidFill>
                <a:schemeClr val="dk1"/>
              </a:solidFill>
            </a:endParaRPr>
          </a:p>
        </p:txBody>
      </p:sp>
      <p:sp>
        <p:nvSpPr>
          <p:cNvPr id="24" name="Google Shape;24;p1" descr="Text field "/>
          <p:cNvSpPr txBox="1"/>
          <p:nvPr/>
        </p:nvSpPr>
        <p:spPr>
          <a:xfrm>
            <a:off x="11443335" y="6229350"/>
            <a:ext cx="10032900" cy="585000"/>
          </a:xfrm>
          <a:prstGeom prst="rect">
            <a:avLst/>
          </a:prstGeom>
          <a:noFill/>
          <a:ln>
            <a:noFill/>
          </a:ln>
        </p:spPr>
        <p:txBody>
          <a:bodyPr spcFirstLastPara="1" wrap="square" lIns="0" tIns="45700" rIns="91425" bIns="45700" anchor="t" anchorCtr="0">
            <a:spAutoFit/>
          </a:bodyPr>
          <a:lstStyle/>
          <a:p>
            <a:pPr marL="0" marR="0" lvl="0" indent="0" algn="l" rtl="0">
              <a:lnSpc>
                <a:spcPct val="100000"/>
              </a:lnSpc>
              <a:spcBef>
                <a:spcPts val="2000"/>
              </a:spcBef>
              <a:spcAft>
                <a:spcPts val="0"/>
              </a:spcAft>
              <a:buClr>
                <a:srgbClr val="000000"/>
              </a:buClr>
              <a:buSzPts val="3200"/>
              <a:buFont typeface="Arial"/>
              <a:buNone/>
            </a:pPr>
            <a:endParaRPr sz="3200" b="0" i="0" u="none" strike="noStrike" cap="none">
              <a:solidFill>
                <a:srgbClr val="262626"/>
              </a:solidFill>
              <a:latin typeface="Arial"/>
              <a:ea typeface="Arial"/>
              <a:cs typeface="Arial"/>
              <a:sym typeface="Arial"/>
            </a:endParaRPr>
          </a:p>
        </p:txBody>
      </p:sp>
      <p:sp>
        <p:nvSpPr>
          <p:cNvPr id="25" name="Google Shape;25;p1" descr="Text field "/>
          <p:cNvSpPr txBox="1"/>
          <p:nvPr/>
        </p:nvSpPr>
        <p:spPr>
          <a:xfrm>
            <a:off x="12448899" y="26392255"/>
            <a:ext cx="11668800" cy="708000"/>
          </a:xfrm>
          <a:prstGeom prst="rect">
            <a:avLst/>
          </a:prstGeom>
          <a:noFill/>
          <a:ln>
            <a:noFill/>
          </a:ln>
        </p:spPr>
        <p:txBody>
          <a:bodyPr spcFirstLastPara="1" wrap="square" lIns="0"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no-NO" sz="4000" b="1" i="0" u="none" strike="noStrike" cap="none">
                <a:solidFill>
                  <a:srgbClr val="262626"/>
                </a:solidFill>
                <a:latin typeface="Arial"/>
                <a:ea typeface="Arial"/>
                <a:cs typeface="Arial"/>
                <a:sym typeface="Arial"/>
              </a:rPr>
              <a:t>5-HIAA konsentrasjon hos kvinner (nmol/L)</a:t>
            </a:r>
            <a:endParaRPr sz="1400" b="0" i="0" u="none" strike="noStrike" cap="none">
              <a:solidFill>
                <a:srgbClr val="000000"/>
              </a:solidFill>
              <a:latin typeface="Arial"/>
              <a:ea typeface="Arial"/>
              <a:cs typeface="Arial"/>
              <a:sym typeface="Arial"/>
            </a:endParaRPr>
          </a:p>
        </p:txBody>
      </p:sp>
      <p:sp>
        <p:nvSpPr>
          <p:cNvPr id="26" name="Google Shape;26;p1" descr="Text field "/>
          <p:cNvSpPr txBox="1"/>
          <p:nvPr/>
        </p:nvSpPr>
        <p:spPr>
          <a:xfrm>
            <a:off x="21655088" y="6229350"/>
            <a:ext cx="10032900" cy="6465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1800"/>
              </a:spcBef>
              <a:spcAft>
                <a:spcPts val="0"/>
              </a:spcAft>
              <a:buClr>
                <a:srgbClr val="000000"/>
              </a:buClr>
              <a:buSzPts val="3600"/>
              <a:buFont typeface="Arial"/>
              <a:buNone/>
            </a:pPr>
            <a:r>
              <a:rPr lang="no-NO" sz="3600" b="0" i="0" u="none" strike="noStrike" cap="none">
                <a:solidFill>
                  <a:srgbClr val="262626"/>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
        <p:nvSpPr>
          <p:cNvPr id="27" name="Google Shape;27;p1" descr="Text field "/>
          <p:cNvSpPr txBox="1"/>
          <p:nvPr/>
        </p:nvSpPr>
        <p:spPr>
          <a:xfrm>
            <a:off x="31962408" y="6229350"/>
            <a:ext cx="10032900" cy="307800"/>
          </a:xfrm>
          <a:prstGeom prst="rect">
            <a:avLst/>
          </a:prstGeom>
          <a:noFill/>
          <a:ln>
            <a:noFill/>
          </a:ln>
        </p:spPr>
        <p:txBody>
          <a:bodyPr spcFirstLastPara="1" wrap="square" lIns="0" tIns="45700" rIns="91425" bIns="45700" anchor="t" anchorCtr="0">
            <a:spAutoFit/>
          </a:bodyPr>
          <a:lstStyle/>
          <a:p>
            <a:pPr marL="0" marR="0" lvl="0" indent="0" algn="l" rtl="0">
              <a:lnSpc>
                <a:spcPct val="100000"/>
              </a:lnSpc>
              <a:spcBef>
                <a:spcPts val="180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8" name="Google Shape;28;p1"/>
          <p:cNvPicPr preferRelativeResize="0"/>
          <p:nvPr/>
        </p:nvPicPr>
        <p:blipFill rotWithShape="1">
          <a:blip r:embed="rId4">
            <a:alphaModFix/>
          </a:blip>
          <a:srcRect/>
          <a:stretch/>
        </p:blipFill>
        <p:spPr>
          <a:xfrm>
            <a:off x="11443325" y="6382825"/>
            <a:ext cx="13062863" cy="9709263"/>
          </a:xfrm>
          <a:prstGeom prst="rect">
            <a:avLst/>
          </a:prstGeom>
          <a:noFill/>
          <a:ln>
            <a:noFill/>
          </a:ln>
        </p:spPr>
      </p:pic>
      <p:sp>
        <p:nvSpPr>
          <p:cNvPr id="29" name="Google Shape;29;p1"/>
          <p:cNvSpPr txBox="1"/>
          <p:nvPr/>
        </p:nvSpPr>
        <p:spPr>
          <a:xfrm>
            <a:off x="12503090" y="16233850"/>
            <a:ext cx="11081700" cy="8004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no-NO" sz="4000" b="1" i="0" u="none" strike="noStrike" cap="none">
                <a:solidFill>
                  <a:srgbClr val="000000"/>
                </a:solidFill>
                <a:latin typeface="Arial"/>
                <a:ea typeface="Arial"/>
                <a:cs typeface="Arial"/>
                <a:sym typeface="Arial"/>
              </a:rPr>
              <a:t>5-HIAA konsentrasjon hos menn (</a:t>
            </a:r>
            <a:r>
              <a:rPr lang="no-NO" sz="4000" b="1"/>
              <a:t>nmol/L)</a:t>
            </a:r>
            <a:endParaRPr sz="4000" b="1" i="0" u="none" strike="noStrike" cap="none">
              <a:solidFill>
                <a:srgbClr val="000000"/>
              </a:solidFill>
              <a:latin typeface="Arial"/>
              <a:ea typeface="Arial"/>
              <a:cs typeface="Arial"/>
              <a:sym typeface="Arial"/>
            </a:endParaRPr>
          </a:p>
        </p:txBody>
      </p:sp>
      <p:pic>
        <p:nvPicPr>
          <p:cNvPr id="30" name="Google Shape;30;p1"/>
          <p:cNvPicPr preferRelativeResize="0"/>
          <p:nvPr/>
        </p:nvPicPr>
        <p:blipFill rotWithShape="1">
          <a:blip r:embed="rId5">
            <a:alphaModFix/>
          </a:blip>
          <a:srcRect r="17972"/>
          <a:stretch/>
        </p:blipFill>
        <p:spPr>
          <a:xfrm>
            <a:off x="25573286" y="6382837"/>
            <a:ext cx="15268324" cy="7457250"/>
          </a:xfrm>
          <a:prstGeom prst="rect">
            <a:avLst/>
          </a:prstGeom>
          <a:noFill/>
          <a:ln>
            <a:noFill/>
          </a:ln>
        </p:spPr>
      </p:pic>
      <p:sp>
        <p:nvSpPr>
          <p:cNvPr id="31" name="Google Shape;31;p1"/>
          <p:cNvSpPr txBox="1"/>
          <p:nvPr/>
        </p:nvSpPr>
        <p:spPr>
          <a:xfrm>
            <a:off x="25573338" y="15027901"/>
            <a:ext cx="15268200" cy="11178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chemeClr val="dk1"/>
              </a:buClr>
              <a:buSzPts val="1400"/>
              <a:buFont typeface="Arial"/>
              <a:buNone/>
            </a:pP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Clr>
                <a:schemeClr val="dk1"/>
              </a:buClr>
              <a:buSzPts val="4000"/>
              <a:buFont typeface="Arial"/>
              <a:buNone/>
            </a:pPr>
            <a:endParaRPr sz="4000" b="0" i="0" u="none" strike="noStrike" cap="none">
              <a:solidFill>
                <a:srgbClr val="262626"/>
              </a:solidFill>
              <a:latin typeface="Arial"/>
              <a:ea typeface="Arial"/>
              <a:cs typeface="Arial"/>
              <a:sym typeface="Arial"/>
            </a:endParaRPr>
          </a:p>
        </p:txBody>
      </p:sp>
      <p:pic>
        <p:nvPicPr>
          <p:cNvPr id="32" name="Google Shape;32;p1"/>
          <p:cNvPicPr preferRelativeResize="0"/>
          <p:nvPr/>
        </p:nvPicPr>
        <p:blipFill rotWithShape="1">
          <a:blip r:embed="rId6">
            <a:alphaModFix/>
          </a:blip>
          <a:srcRect/>
          <a:stretch/>
        </p:blipFill>
        <p:spPr>
          <a:xfrm>
            <a:off x="24935575" y="19489919"/>
            <a:ext cx="16543850" cy="4626450"/>
          </a:xfrm>
          <a:prstGeom prst="rect">
            <a:avLst/>
          </a:prstGeom>
          <a:noFill/>
          <a:ln>
            <a:noFill/>
          </a:ln>
        </p:spPr>
      </p:pic>
      <p:sp>
        <p:nvSpPr>
          <p:cNvPr id="33" name="Google Shape;33;p1"/>
          <p:cNvSpPr txBox="1"/>
          <p:nvPr/>
        </p:nvSpPr>
        <p:spPr>
          <a:xfrm>
            <a:off x="25695750" y="17909450"/>
            <a:ext cx="15783600" cy="8004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no-NO" sz="4000" b="1" i="0" u="none" strike="noStrike" cap="none">
                <a:solidFill>
                  <a:srgbClr val="000000"/>
                </a:solidFill>
                <a:latin typeface="Arial"/>
                <a:ea typeface="Arial"/>
                <a:cs typeface="Arial"/>
                <a:sym typeface="Arial"/>
              </a:rPr>
              <a:t>Grenseverdier fra best tilpassede statistiske analyse (nmol/L) </a:t>
            </a:r>
            <a:endParaRPr sz="4000" b="1" i="0" u="none" strike="noStrike" cap="none">
              <a:solidFill>
                <a:srgbClr val="000000"/>
              </a:solidFill>
              <a:latin typeface="Arial"/>
              <a:ea typeface="Arial"/>
              <a:cs typeface="Arial"/>
              <a:sym typeface="Arial"/>
            </a:endParaRPr>
          </a:p>
        </p:txBody>
      </p:sp>
      <p:sp>
        <p:nvSpPr>
          <p:cNvPr id="34" name="Google Shape;34;p1"/>
          <p:cNvSpPr txBox="1"/>
          <p:nvPr/>
        </p:nvSpPr>
        <p:spPr>
          <a:xfrm>
            <a:off x="26279100" y="24873675"/>
            <a:ext cx="14616900" cy="1608600"/>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1400"/>
              </a:spcBef>
              <a:spcAft>
                <a:spcPts val="400"/>
              </a:spcAft>
              <a:buClr>
                <a:schemeClr val="dk1"/>
              </a:buClr>
              <a:buSzPts val="1100"/>
              <a:buFont typeface="Arial"/>
              <a:buNone/>
            </a:pPr>
            <a:r>
              <a:rPr lang="no-NO" sz="4000" b="1" i="0" u="none" strike="noStrike" cap="none">
                <a:solidFill>
                  <a:schemeClr val="dk1"/>
                </a:solidFill>
                <a:latin typeface="Arial"/>
                <a:ea typeface="Arial"/>
                <a:cs typeface="Arial"/>
                <a:sym typeface="Arial"/>
              </a:rPr>
              <a:t>Sammenligning av statistiske metoder med foreslåtte referanseområder og CI for 5-HIAA serumgel (nmol/L) </a:t>
            </a:r>
            <a:endParaRPr sz="4000" b="1" i="0" u="none" strike="noStrike" cap="none">
              <a:solidFill>
                <a:schemeClr val="dk1"/>
              </a:solidFill>
              <a:latin typeface="Arial"/>
              <a:ea typeface="Arial"/>
              <a:cs typeface="Arial"/>
              <a:sym typeface="Arial"/>
            </a:endParaRPr>
          </a:p>
        </p:txBody>
      </p:sp>
      <p:graphicFrame>
        <p:nvGraphicFramePr>
          <p:cNvPr id="35" name="Google Shape;35;p1"/>
          <p:cNvGraphicFramePr/>
          <p:nvPr/>
        </p:nvGraphicFramePr>
        <p:xfrm>
          <a:off x="25573350" y="14029488"/>
          <a:ext cx="15268300" cy="3690525"/>
        </p:xfrm>
        <a:graphic>
          <a:graphicData uri="http://schemas.openxmlformats.org/drawingml/2006/table">
            <a:tbl>
              <a:tblPr>
                <a:noFill/>
                <a:tableStyleId>{AB5CE048-85A2-4FFC-9F93-220A7C1A739B}</a:tableStyleId>
              </a:tblPr>
              <a:tblGrid>
                <a:gridCol w="5097925">
                  <a:extLst>
                    <a:ext uri="{9D8B030D-6E8A-4147-A177-3AD203B41FA5}">
                      <a16:colId xmlns:a16="http://schemas.microsoft.com/office/drawing/2014/main" val="20000"/>
                    </a:ext>
                  </a:extLst>
                </a:gridCol>
                <a:gridCol w="5097925">
                  <a:extLst>
                    <a:ext uri="{9D8B030D-6E8A-4147-A177-3AD203B41FA5}">
                      <a16:colId xmlns:a16="http://schemas.microsoft.com/office/drawing/2014/main" val="20001"/>
                    </a:ext>
                  </a:extLst>
                </a:gridCol>
                <a:gridCol w="5072450">
                  <a:extLst>
                    <a:ext uri="{9D8B030D-6E8A-4147-A177-3AD203B41FA5}">
                      <a16:colId xmlns:a16="http://schemas.microsoft.com/office/drawing/2014/main" val="20002"/>
                    </a:ext>
                  </a:extLst>
                </a:gridCol>
              </a:tblGrid>
              <a:tr h="1230175">
                <a:tc>
                  <a:txBody>
                    <a:bodyPr/>
                    <a:lstStyle/>
                    <a:p>
                      <a:pPr marL="0" marR="0" lvl="0" indent="0" algn="l" rtl="0">
                        <a:lnSpc>
                          <a:spcPct val="100000"/>
                        </a:lnSpc>
                        <a:spcBef>
                          <a:spcPts val="0"/>
                        </a:spcBef>
                        <a:spcAft>
                          <a:spcPts val="0"/>
                        </a:spcAft>
                        <a:buClr>
                          <a:srgbClr val="000000"/>
                        </a:buClr>
                        <a:buSzPts val="4000"/>
                        <a:buFont typeface="Arial"/>
                        <a:buNone/>
                      </a:pPr>
                      <a:endParaRPr sz="4000" u="none" strike="noStrike" cap="none">
                        <a:latin typeface="Times New Roman"/>
                        <a:ea typeface="Times New Roman"/>
                        <a:cs typeface="Times New Roman"/>
                        <a:sym typeface="Times New Roman"/>
                      </a:endParaRPr>
                    </a:p>
                  </a:txBody>
                  <a:tcPr marL="63500" marR="63500" marT="63500" marB="63500"/>
                </a:tc>
                <a:tc>
                  <a:txBody>
                    <a:bodyPr/>
                    <a:lstStyle/>
                    <a:p>
                      <a:pPr marL="0" marR="0" lvl="0" indent="0" algn="l" rtl="0">
                        <a:lnSpc>
                          <a:spcPct val="100000"/>
                        </a:lnSpc>
                        <a:spcBef>
                          <a:spcPts val="0"/>
                        </a:spcBef>
                        <a:spcAft>
                          <a:spcPts val="0"/>
                        </a:spcAft>
                        <a:buClr>
                          <a:srgbClr val="000000"/>
                        </a:buClr>
                        <a:buSzPts val="4000"/>
                        <a:buFont typeface="Arial"/>
                        <a:buNone/>
                      </a:pPr>
                      <a:r>
                        <a:rPr lang="no-NO" sz="4000" u="none" strike="noStrike" cap="none">
                          <a:latin typeface="Times New Roman"/>
                          <a:ea typeface="Times New Roman"/>
                          <a:cs typeface="Times New Roman"/>
                          <a:sym typeface="Times New Roman"/>
                        </a:rPr>
                        <a:t>Grense</a:t>
                      </a:r>
                      <a:endParaRPr sz="4000" u="none" strike="noStrike" cap="none">
                        <a:latin typeface="Times New Roman"/>
                        <a:ea typeface="Times New Roman"/>
                        <a:cs typeface="Times New Roman"/>
                        <a:sym typeface="Times New Roman"/>
                      </a:endParaRPr>
                    </a:p>
                  </a:txBody>
                  <a:tcPr marL="63500" marR="63500" marT="63500" marB="63500"/>
                </a:tc>
                <a:tc>
                  <a:txBody>
                    <a:bodyPr/>
                    <a:lstStyle/>
                    <a:p>
                      <a:pPr marL="0" marR="0" lvl="0" indent="0" algn="l" rtl="0">
                        <a:lnSpc>
                          <a:spcPct val="100000"/>
                        </a:lnSpc>
                        <a:spcBef>
                          <a:spcPts val="0"/>
                        </a:spcBef>
                        <a:spcAft>
                          <a:spcPts val="0"/>
                        </a:spcAft>
                        <a:buClr>
                          <a:srgbClr val="000000"/>
                        </a:buClr>
                        <a:buSzPts val="4000"/>
                        <a:buFont typeface="Arial"/>
                        <a:buNone/>
                      </a:pPr>
                      <a:r>
                        <a:rPr lang="no-NO" sz="4000" u="none" strike="noStrike" cap="none">
                          <a:latin typeface="Times New Roman"/>
                          <a:ea typeface="Times New Roman"/>
                          <a:cs typeface="Times New Roman"/>
                          <a:sym typeface="Times New Roman"/>
                        </a:rPr>
                        <a:t>90% CI</a:t>
                      </a:r>
                      <a:endParaRPr sz="4000" u="none" strike="noStrike" cap="none">
                        <a:latin typeface="Times New Roman"/>
                        <a:ea typeface="Times New Roman"/>
                        <a:cs typeface="Times New Roman"/>
                        <a:sym typeface="Times New Roman"/>
                      </a:endParaRPr>
                    </a:p>
                  </a:txBody>
                  <a:tcPr marL="63500" marR="63500" marT="63500" marB="63500"/>
                </a:tc>
                <a:extLst>
                  <a:ext uri="{0D108BD9-81ED-4DB2-BD59-A6C34878D82A}">
                    <a16:rowId xmlns:a16="http://schemas.microsoft.com/office/drawing/2014/main" val="10000"/>
                  </a:ext>
                </a:extLst>
              </a:tr>
              <a:tr h="1230175">
                <a:tc>
                  <a:txBody>
                    <a:bodyPr/>
                    <a:lstStyle/>
                    <a:p>
                      <a:pPr marL="0" marR="0" lvl="0" indent="0" algn="l" rtl="0">
                        <a:lnSpc>
                          <a:spcPct val="100000"/>
                        </a:lnSpc>
                        <a:spcBef>
                          <a:spcPts val="0"/>
                        </a:spcBef>
                        <a:spcAft>
                          <a:spcPts val="0"/>
                        </a:spcAft>
                        <a:buClr>
                          <a:srgbClr val="000000"/>
                        </a:buClr>
                        <a:buSzPts val="4000"/>
                        <a:buFont typeface="Arial"/>
                        <a:buNone/>
                      </a:pPr>
                      <a:r>
                        <a:rPr lang="no-NO" sz="4000" u="none" strike="noStrike" cap="none">
                          <a:latin typeface="Times New Roman"/>
                          <a:ea typeface="Times New Roman"/>
                          <a:cs typeface="Times New Roman"/>
                          <a:sym typeface="Times New Roman"/>
                        </a:rPr>
                        <a:t>2,50%</a:t>
                      </a:r>
                      <a:endParaRPr sz="4000" u="none" strike="noStrike" cap="none">
                        <a:latin typeface="Times New Roman"/>
                        <a:ea typeface="Times New Roman"/>
                        <a:cs typeface="Times New Roman"/>
                        <a:sym typeface="Times New Roman"/>
                      </a:endParaRPr>
                    </a:p>
                  </a:txBody>
                  <a:tcPr marL="63500" marR="63500" marT="63500" marB="63500"/>
                </a:tc>
                <a:tc>
                  <a:txBody>
                    <a:bodyPr/>
                    <a:lstStyle/>
                    <a:p>
                      <a:pPr marL="0" marR="0" lvl="0" indent="0" algn="l" rtl="0">
                        <a:lnSpc>
                          <a:spcPct val="100000"/>
                        </a:lnSpc>
                        <a:spcBef>
                          <a:spcPts val="0"/>
                        </a:spcBef>
                        <a:spcAft>
                          <a:spcPts val="0"/>
                        </a:spcAft>
                        <a:buClr>
                          <a:srgbClr val="000000"/>
                        </a:buClr>
                        <a:buSzPts val="4000"/>
                        <a:buFont typeface="Arial"/>
                        <a:buNone/>
                      </a:pPr>
                      <a:r>
                        <a:rPr lang="no-NO" sz="4000" u="none" strike="noStrike" cap="none">
                          <a:latin typeface="Times New Roman"/>
                          <a:ea typeface="Times New Roman"/>
                          <a:cs typeface="Times New Roman"/>
                          <a:sym typeface="Times New Roman"/>
                        </a:rPr>
                        <a:t>38,7</a:t>
                      </a:r>
                      <a:endParaRPr sz="4000" u="none" strike="noStrike" cap="none">
                        <a:latin typeface="Times New Roman"/>
                        <a:ea typeface="Times New Roman"/>
                        <a:cs typeface="Times New Roman"/>
                        <a:sym typeface="Times New Roman"/>
                      </a:endParaRPr>
                    </a:p>
                  </a:txBody>
                  <a:tcPr marL="63500" marR="63500" marT="63500" marB="63500"/>
                </a:tc>
                <a:tc>
                  <a:txBody>
                    <a:bodyPr/>
                    <a:lstStyle/>
                    <a:p>
                      <a:pPr marL="0" marR="0" lvl="0" indent="0" algn="l" rtl="0">
                        <a:lnSpc>
                          <a:spcPct val="100000"/>
                        </a:lnSpc>
                        <a:spcBef>
                          <a:spcPts val="0"/>
                        </a:spcBef>
                        <a:spcAft>
                          <a:spcPts val="0"/>
                        </a:spcAft>
                        <a:buClr>
                          <a:srgbClr val="000000"/>
                        </a:buClr>
                        <a:buSzPts val="4000"/>
                        <a:buFont typeface="Arial"/>
                        <a:buNone/>
                      </a:pPr>
                      <a:r>
                        <a:rPr lang="no-NO" sz="4000" u="none" strike="noStrike" cap="none">
                          <a:latin typeface="Times New Roman"/>
                          <a:ea typeface="Times New Roman"/>
                          <a:cs typeface="Times New Roman"/>
                          <a:sym typeface="Times New Roman"/>
                        </a:rPr>
                        <a:t>36,8 til 40,7</a:t>
                      </a:r>
                      <a:endParaRPr sz="4000" u="none" strike="noStrike" cap="none">
                        <a:latin typeface="Times New Roman"/>
                        <a:ea typeface="Times New Roman"/>
                        <a:cs typeface="Times New Roman"/>
                        <a:sym typeface="Times New Roman"/>
                      </a:endParaRPr>
                    </a:p>
                  </a:txBody>
                  <a:tcPr marL="63500" marR="63500" marT="63500" marB="63500"/>
                </a:tc>
                <a:extLst>
                  <a:ext uri="{0D108BD9-81ED-4DB2-BD59-A6C34878D82A}">
                    <a16:rowId xmlns:a16="http://schemas.microsoft.com/office/drawing/2014/main" val="10001"/>
                  </a:ext>
                </a:extLst>
              </a:tr>
              <a:tr h="1230175">
                <a:tc>
                  <a:txBody>
                    <a:bodyPr/>
                    <a:lstStyle/>
                    <a:p>
                      <a:pPr marL="0" marR="0" lvl="0" indent="0" algn="l" rtl="0">
                        <a:lnSpc>
                          <a:spcPct val="100000"/>
                        </a:lnSpc>
                        <a:spcBef>
                          <a:spcPts val="0"/>
                        </a:spcBef>
                        <a:spcAft>
                          <a:spcPts val="0"/>
                        </a:spcAft>
                        <a:buClr>
                          <a:srgbClr val="000000"/>
                        </a:buClr>
                        <a:buSzPts val="4000"/>
                        <a:buFont typeface="Arial"/>
                        <a:buNone/>
                      </a:pPr>
                      <a:r>
                        <a:rPr lang="no-NO" sz="4000" u="none" strike="noStrike" cap="none">
                          <a:latin typeface="Times New Roman"/>
                          <a:ea typeface="Times New Roman"/>
                          <a:cs typeface="Times New Roman"/>
                          <a:sym typeface="Times New Roman"/>
                        </a:rPr>
                        <a:t>97,50%</a:t>
                      </a:r>
                      <a:endParaRPr sz="4000" u="none" strike="noStrike" cap="none">
                        <a:latin typeface="Times New Roman"/>
                        <a:ea typeface="Times New Roman"/>
                        <a:cs typeface="Times New Roman"/>
                        <a:sym typeface="Times New Roman"/>
                      </a:endParaRPr>
                    </a:p>
                  </a:txBody>
                  <a:tcPr marL="63500" marR="63500" marT="63500" marB="63500"/>
                </a:tc>
                <a:tc>
                  <a:txBody>
                    <a:bodyPr/>
                    <a:lstStyle/>
                    <a:p>
                      <a:pPr marL="0" marR="0" lvl="0" indent="0" algn="l" rtl="0">
                        <a:lnSpc>
                          <a:spcPct val="100000"/>
                        </a:lnSpc>
                        <a:spcBef>
                          <a:spcPts val="0"/>
                        </a:spcBef>
                        <a:spcAft>
                          <a:spcPts val="0"/>
                        </a:spcAft>
                        <a:buClr>
                          <a:srgbClr val="000000"/>
                        </a:buClr>
                        <a:buSzPts val="4000"/>
                        <a:buFont typeface="Arial"/>
                        <a:buNone/>
                      </a:pPr>
                      <a:r>
                        <a:rPr lang="no-NO" sz="4000" u="none" strike="noStrike" cap="none">
                          <a:latin typeface="Times New Roman"/>
                          <a:ea typeface="Times New Roman"/>
                          <a:cs typeface="Times New Roman"/>
                          <a:sym typeface="Times New Roman"/>
                        </a:rPr>
                        <a:t>81,2</a:t>
                      </a:r>
                      <a:endParaRPr sz="4000" u="none" strike="noStrike" cap="none">
                        <a:latin typeface="Times New Roman"/>
                        <a:ea typeface="Times New Roman"/>
                        <a:cs typeface="Times New Roman"/>
                        <a:sym typeface="Times New Roman"/>
                      </a:endParaRPr>
                    </a:p>
                  </a:txBody>
                  <a:tcPr marL="63500" marR="63500" marT="63500" marB="63500"/>
                </a:tc>
                <a:tc>
                  <a:txBody>
                    <a:bodyPr/>
                    <a:lstStyle/>
                    <a:p>
                      <a:pPr marL="0" marR="0" lvl="0" indent="0" algn="l" rtl="0">
                        <a:lnSpc>
                          <a:spcPct val="100000"/>
                        </a:lnSpc>
                        <a:spcBef>
                          <a:spcPts val="0"/>
                        </a:spcBef>
                        <a:spcAft>
                          <a:spcPts val="0"/>
                        </a:spcAft>
                        <a:buClr>
                          <a:srgbClr val="000000"/>
                        </a:buClr>
                        <a:buSzPts val="4000"/>
                        <a:buFont typeface="Arial"/>
                        <a:buNone/>
                      </a:pPr>
                      <a:r>
                        <a:rPr lang="no-NO" sz="4000" u="none" strike="noStrike" cap="none">
                          <a:latin typeface="Times New Roman"/>
                          <a:ea typeface="Times New Roman"/>
                          <a:cs typeface="Times New Roman"/>
                          <a:sym typeface="Times New Roman"/>
                        </a:rPr>
                        <a:t>73,2 til 91,4</a:t>
                      </a:r>
                      <a:endParaRPr sz="4000" u="none" strike="noStrike" cap="none">
                        <a:latin typeface="Times New Roman"/>
                        <a:ea typeface="Times New Roman"/>
                        <a:cs typeface="Times New Roman"/>
                        <a:sym typeface="Times New Roman"/>
                      </a:endParaRPr>
                    </a:p>
                  </a:txBody>
                  <a:tcPr marL="63500" marR="63500" marT="63500" marB="63500"/>
                </a:tc>
                <a:extLst>
                  <a:ext uri="{0D108BD9-81ED-4DB2-BD59-A6C34878D82A}">
                    <a16:rowId xmlns:a16="http://schemas.microsoft.com/office/drawing/2014/main" val="10002"/>
                  </a:ext>
                </a:extLst>
              </a:tr>
            </a:tbl>
          </a:graphicData>
        </a:graphic>
      </p:graphicFrame>
      <p:pic>
        <p:nvPicPr>
          <p:cNvPr id="36" name="Google Shape;36;p1"/>
          <p:cNvPicPr preferRelativeResize="0"/>
          <p:nvPr/>
        </p:nvPicPr>
        <p:blipFill>
          <a:blip r:embed="rId7">
            <a:alphaModFix/>
          </a:blip>
          <a:stretch>
            <a:fillRect/>
          </a:stretch>
        </p:blipFill>
        <p:spPr>
          <a:xfrm>
            <a:off x="29915071" y="273110"/>
            <a:ext cx="4870335" cy="3190050"/>
          </a:xfrm>
          <a:prstGeom prst="rect">
            <a:avLst/>
          </a:prstGeom>
          <a:noFill/>
          <a:ln>
            <a:noFill/>
          </a:ln>
        </p:spPr>
      </p:pic>
    </p:spTree>
  </p:cSld>
  <p:clrMapOvr>
    <a:masterClrMapping/>
  </p:clrMapOvr>
</p:sld>
</file>

<file path=ppt/theme/theme1.xml><?xml version="1.0" encoding="utf-8"?>
<a:theme xmlns:a="http://schemas.openxmlformats.org/drawingml/2006/main" name="Standard utforming">
  <a:themeElements>
    <a:clrScheme name="UiB-Farger-2015-matt">
      <a:dk1>
        <a:srgbClr val="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Egendefinert</PresentationFormat>
  <Slides>1</Slides>
  <Notes>1</Notes>
  <HiddenSlides>0</HiddenSlides>
  <ScaleCrop>false</ScaleCrop>
  <HeadingPairs>
    <vt:vector size="4" baseType="variant">
      <vt:variant>
        <vt:lpstr>Tema</vt:lpstr>
      </vt:variant>
      <vt:variant>
        <vt:i4>1</vt:i4>
      </vt:variant>
      <vt:variant>
        <vt:lpstr>Lysbildetitler</vt:lpstr>
      </vt:variant>
      <vt:variant>
        <vt:i4>1</vt:i4>
      </vt:variant>
    </vt:vector>
  </HeadingPairs>
  <TitlesOfParts>
    <vt:vector size="2" baseType="lpstr">
      <vt:lpstr>Standard utforming</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Helge Grønhaug</dc:creator>
  <cp:lastModifiedBy>Magnus Abrahamsen</cp:lastModifiedBy>
  <cp:revision>1</cp:revision>
  <dcterms:created xsi:type="dcterms:W3CDTF">2006-11-02T13:18:58Z</dcterms:created>
  <dcterms:modified xsi:type="dcterms:W3CDTF">2023-05-26T10:48:44Z</dcterms:modified>
</cp:coreProperties>
</file>