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0279975" cx="42808525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GWEzpDGI+5T14tR64+Jo5kyiW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778" orient="horz"/>
        <p:guide pos="18586" orient="horz"/>
        <p:guide pos="17074" orient="horz"/>
        <p:guide pos="745"/>
        <p:guide pos="19961"/>
        <p:guide pos="26361"/>
        <p:guide pos="13513"/>
        <p:guide pos="702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38200" y="768350"/>
            <a:ext cx="5422900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o-NO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2" type="sldNum"/>
          </p:nvPr>
        </p:nvSpPr>
        <p:spPr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838200" y="768350"/>
            <a:ext cx="5422900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" name="Google Shape;17;p1:notes"/>
          <p:cNvSpPr txBox="1"/>
          <p:nvPr>
            <p:ph idx="1" type="body"/>
          </p:nvPr>
        </p:nvSpPr>
        <p:spPr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stermal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Background, text field" id="10" name="Google Shape;10;p2"/>
          <p:cNvSpPr/>
          <p:nvPr/>
        </p:nvSpPr>
        <p:spPr>
          <a:xfrm>
            <a:off x="6780" y="6047625"/>
            <a:ext cx="42840000" cy="21204000"/>
          </a:xfrm>
          <a:custGeom>
            <a:rect b="b" l="l" r="r" t="t"/>
            <a:pathLst>
              <a:path extrusionOk="0" h="4141" w="31660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F5F3F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Red field, top" id="11" name="Google Shape;11;p2"/>
          <p:cNvSpPr/>
          <p:nvPr/>
        </p:nvSpPr>
        <p:spPr>
          <a:xfrm>
            <a:off x="0" y="-1"/>
            <a:ext cx="42840000" cy="5634931"/>
          </a:xfrm>
          <a:custGeom>
            <a:rect b="b" l="l" r="r" t="t"/>
            <a:pathLst>
              <a:path extrusionOk="0" h="4141" w="31660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Title field" id="19" name="Google Shape;19;p1"/>
          <p:cNvSpPr txBox="1"/>
          <p:nvPr/>
        </p:nvSpPr>
        <p:spPr>
          <a:xfrm>
            <a:off x="1182688" y="1128713"/>
            <a:ext cx="342012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11300">
                <a:solidFill>
                  <a:schemeClr val="lt1"/>
                </a:solidFill>
              </a:rPr>
              <a:t>Vurdering ved OSKE</a:t>
            </a:r>
            <a:endParaRPr b="1" sz="113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Subtitle field" id="20" name="Google Shape;20;p1"/>
          <p:cNvSpPr txBox="1"/>
          <p:nvPr/>
        </p:nvSpPr>
        <p:spPr>
          <a:xfrm>
            <a:off x="1182688" y="3076575"/>
            <a:ext cx="34261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4800">
                <a:solidFill>
                  <a:schemeClr val="lt1"/>
                </a:solidFill>
              </a:rPr>
              <a:t>En litteraturstudie omhandlende objektiv strukturert klinisk eksamen ved UiB. </a:t>
            </a:r>
            <a:endParaRPr b="1" sz="9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Field for name and email" id="21" name="Google Shape;21;p1"/>
          <p:cNvSpPr txBox="1"/>
          <p:nvPr/>
        </p:nvSpPr>
        <p:spPr>
          <a:xfrm>
            <a:off x="34122045" y="2843200"/>
            <a:ext cx="7873200" cy="20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0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4800">
                <a:solidFill>
                  <a:schemeClr val="lt1"/>
                </a:solidFill>
              </a:rPr>
              <a:t>Anders Solheim Økland</a:t>
            </a:r>
            <a:br>
              <a:rPr lang="no-NO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o-NO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Univers</a:t>
            </a:r>
            <a:r>
              <a:rPr lang="no-NO" sz="4000">
                <a:solidFill>
                  <a:schemeClr val="lt1"/>
                </a:solidFill>
              </a:rPr>
              <a:t>itetet i </a:t>
            </a:r>
            <a:r>
              <a:rPr lang="no-NO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Bergen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4000">
                <a:solidFill>
                  <a:schemeClr val="lt1"/>
                </a:solidFill>
              </a:rPr>
              <a:t>sem009</a:t>
            </a:r>
            <a:r>
              <a:rPr lang="no-NO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@uib.no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Text field " id="22" name="Google Shape;22;p1"/>
          <p:cNvSpPr txBox="1"/>
          <p:nvPr/>
        </p:nvSpPr>
        <p:spPr>
          <a:xfrm>
            <a:off x="1182688" y="6229350"/>
            <a:ext cx="9969600" cy="180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o-NO" sz="4000">
                <a:solidFill>
                  <a:srgbClr val="262626"/>
                </a:solidFill>
              </a:rPr>
              <a:t>En kvalitativ litteraturstudie med formål å kartlegge ulike styrker og svakheter ved OSKE. Den er skrevet med UiB sine to OSKEr som bakgrunn. Oppgaven analyserer ulike studier angående OSKE (n=31) og belyser fem ulike tema: OSKE som formativt verktøy, tilbakemeldinger, OSKE som summativt verktøy, korrelasjon med andre vurderingsformer og hauk-due effekten. De ulike studiene er valgt på bakgrunn av relevans og antall siteringer i samband med veileder. Oppgaven finner blant annet at OSKE er styrende for studentenes læring, at tilbakemeldinger har begrenset effekt, at sjekklister ikke er et godt verktøy for å skille mellom ulike nivåer av kompetanse, at OSKE ikke korrelerer med andre vurderingsformer, og at ulike sensorers strenghet er en viktig kilde til variabilitet for resultat. Funnene i studien har implikasjoner for gjennomførelsen av OSKE ved UiB. Blant annet peker den på problemene med bruken av sjekklister og karakterer, og viktigheten av å ha gode oppgavelister tilgjengelig for studentene i øvingsperioden til eksamen.</a:t>
            </a:r>
            <a:endParaRPr b="1" sz="40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262626"/>
              </a:solidFill>
            </a:endParaRPr>
          </a:p>
        </p:txBody>
      </p:sp>
      <p:sp>
        <p:nvSpPr>
          <p:cNvPr descr="Text field " id="23" name="Google Shape;23;p1"/>
          <p:cNvSpPr txBox="1"/>
          <p:nvPr/>
        </p:nvSpPr>
        <p:spPr>
          <a:xfrm>
            <a:off x="21573335" y="6229350"/>
            <a:ext cx="10032900" cy="8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4000">
                <a:solidFill>
                  <a:srgbClr val="262626"/>
                </a:solidFill>
              </a:rPr>
              <a:t>Sjekklister viser ikke kompetanse</a:t>
            </a:r>
            <a:br>
              <a:rPr b="1" lang="no-NO" sz="4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no-NO" sz="3600">
                <a:solidFill>
                  <a:srgbClr val="262626"/>
                </a:solidFill>
              </a:rPr>
              <a:t>Overleger presterer dårligere enn LIS-leger, som igjen presterer dårligere enn studenter når de får poenger via sjekklister på OSKE-eksamener. Dette sår tvil om OSKE som verktøy til å skille mellom gode og dårlige studenter. (1)</a:t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no-NO" sz="4000">
                <a:solidFill>
                  <a:srgbClr val="262626"/>
                </a:solidFill>
              </a:rPr>
              <a:t>OSKE korrelerer ikke med andre vurderingsformer</a:t>
            </a:r>
            <a:br>
              <a:rPr b="1" lang="no-NO" sz="4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o-NO" sz="3600">
                <a:solidFill>
                  <a:srgbClr val="262626"/>
                </a:solidFill>
              </a:rPr>
              <a:t>Ingen studier viser god korrelasjon mellom OSKE og andre vurderingsformer. Dette kan tyde på at OSKE måler noe særegent (klinisk kompetanse). (2)</a:t>
            </a:r>
            <a:endParaRPr sz="3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Text field " id="24" name="Google Shape;24;p1"/>
          <p:cNvSpPr txBox="1"/>
          <p:nvPr/>
        </p:nvSpPr>
        <p:spPr>
          <a:xfrm>
            <a:off x="14947528" y="22983825"/>
            <a:ext cx="6528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4000">
                <a:solidFill>
                  <a:srgbClr val="262626"/>
                </a:solidFill>
              </a:rPr>
              <a:t>Hauk-Due effekt illustrert</a:t>
            </a:r>
            <a:endParaRPr/>
          </a:p>
        </p:txBody>
      </p:sp>
      <p:sp>
        <p:nvSpPr>
          <p:cNvPr descr="Text field " id="25" name="Google Shape;25;p1"/>
          <p:cNvSpPr txBox="1"/>
          <p:nvPr/>
        </p:nvSpPr>
        <p:spPr>
          <a:xfrm>
            <a:off x="31962388" y="6229350"/>
            <a:ext cx="10032900" cy="171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no-NO" sz="4000">
                <a:solidFill>
                  <a:srgbClr val="262626"/>
                </a:solidFill>
              </a:rPr>
              <a:t>OSKE styrer studentenes læring</a:t>
            </a:r>
            <a:endParaRPr b="1" sz="40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no-NO" sz="4000">
                <a:solidFill>
                  <a:srgbClr val="262626"/>
                </a:solidFill>
              </a:rPr>
              <a:t>Studenter oppgir at OSKE styrer hvilke læringsteknikker de bruker (økt grad av uformelle grupper) (3)</a:t>
            </a:r>
            <a:endParaRPr sz="40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no-NO" sz="4000">
                <a:solidFill>
                  <a:srgbClr val="262626"/>
                </a:solidFill>
              </a:rPr>
              <a:t>Tilbakemeldinger huskes ikke</a:t>
            </a:r>
            <a:br>
              <a:rPr b="1" lang="no-NO" sz="4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o-NO" sz="3600">
                <a:solidFill>
                  <a:srgbClr val="262626"/>
                </a:solidFill>
              </a:rPr>
              <a:t>Av henholdsvis 16 og 3 tilbakemeldinger husket studentene mindre enn 3 og 2. Aktiv tilbakeminning hadde ingen effekt på dette. (4)</a:t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no-NO" sz="3600">
                <a:solidFill>
                  <a:srgbClr val="262626"/>
                </a:solidFill>
              </a:rPr>
              <a:t>Tilbakemeldinger har dårlig effekt</a:t>
            </a:r>
            <a:endParaRPr b="1"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no-NO" sz="3600">
                <a:solidFill>
                  <a:srgbClr val="262626"/>
                </a:solidFill>
              </a:rPr>
              <a:t>I en kohortstudie fra Birmingham viste studentene ingen forbedring i resultater av OSKE uavhengig om de fikk stasjonsspesifikk, ferdighetsspesifikk eller begge typene tilbakemeldinger. (5)</a:t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no-NO" sz="3600">
                <a:solidFill>
                  <a:srgbClr val="262626"/>
                </a:solidFill>
              </a:rPr>
              <a:t>Hauk-Due effekten</a:t>
            </a:r>
            <a:endParaRPr b="1" sz="36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no-NO" sz="3600">
                <a:solidFill>
                  <a:srgbClr val="262626"/>
                </a:solidFill>
              </a:rPr>
              <a:t>VIsse sensorer er strengere enn andre, og ukorrigert kan dette påvirke endelig resultat (stryk/bestått) for 4-12% av studentene. De eneste prediktorene for strenghet er erfaring som sensor og minoritetsbakgrunn (6)</a:t>
            </a:r>
            <a:br>
              <a:rPr lang="no-NO" sz="3600">
                <a:solidFill>
                  <a:srgbClr val="262626"/>
                </a:solidFill>
              </a:rPr>
            </a:br>
            <a:endParaRPr/>
          </a:p>
        </p:txBody>
      </p:sp>
      <p:sp>
        <p:nvSpPr>
          <p:cNvPr descr="Text field " id="26" name="Google Shape;26;p1"/>
          <p:cNvSpPr txBox="1"/>
          <p:nvPr/>
        </p:nvSpPr>
        <p:spPr>
          <a:xfrm>
            <a:off x="31962408" y="6229350"/>
            <a:ext cx="1003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descr="Text field " id="27" name="Google Shape;27;p1"/>
          <p:cNvSpPr txBox="1"/>
          <p:nvPr/>
        </p:nvSpPr>
        <p:spPr>
          <a:xfrm>
            <a:off x="31962408" y="19253529"/>
            <a:ext cx="1003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descr="Field for references" id="28" name="Google Shape;28;p1"/>
          <p:cNvSpPr txBox="1"/>
          <p:nvPr/>
        </p:nvSpPr>
        <p:spPr>
          <a:xfrm>
            <a:off x="19622725" y="27460575"/>
            <a:ext cx="123396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lang="no-NO" sz="2800">
                <a:solidFill>
                  <a:srgbClr val="262626"/>
                </a:solidFill>
              </a:rPr>
              <a:t>EFERANSER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1: Hodges B, Regehr G, McNaughton N, Tiberius R, Hanson M. OSCE checklists do not capture increasing levels of expertise. Acad Med. 1999;74(10):1129–34.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2: Simon SR, Volkan K, Hamann C, Duffey C, Fletcher SW. The relationship between second-year medical students’ OSCE scores and USMLE Step 1 scores. Medical Teacher. 2002 ;24(5):535–9.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-NO"/>
              <a:t>3: Pugh D, Desjardins I, Eva K. How do formative objective structured clinical examinations drive learning? Analysis of residents’ perceptions. Medical Teacher. 2018 ;40(1):45–52.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-NO"/>
              <a:t>4: Humphrey-Murto S, Mihok M, Pugh D, Touchie C, Halman S, Wood TJ. Feedback in the osce: what do residents remember? Teaching and Learning in Medicine. 2016 ;28(1):52–60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-NO"/>
              <a:t>5: Taylor CA, Green KE. Osce feedback: a randomized trial of effectiveness,cost-effectiveness and student satisfaction. Creative Education. 2013 ;04(06):9.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o-NO"/>
              <a:t>6: McManus I, Thompson M, Mollon J. Assessment of examiner leniency and stringency ('Hawk-dove effect’) in the MRCP(Uk) clinical examination (Paces) using multi-facet Rasch modelling. BMC Medical Education. 2006 ;6(1):42.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descr="Field for acknowledgements" id="29" name="Google Shape;29;p1"/>
          <p:cNvSpPr txBox="1"/>
          <p:nvPr/>
        </p:nvSpPr>
        <p:spPr>
          <a:xfrm>
            <a:off x="31962408" y="27460575"/>
            <a:ext cx="9741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800">
                <a:solidFill>
                  <a:srgbClr val="262626"/>
                </a:solidFill>
              </a:rPr>
              <a:t>BIDRAGSYTERE</a:t>
            </a:r>
            <a:endParaRPr b="1" sz="2800">
              <a:solidFill>
                <a:srgbClr val="262626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-NO" sz="2000">
                <a:solidFill>
                  <a:srgbClr val="262626"/>
                </a:solidFill>
              </a:rPr>
              <a:t>Veileder Harald Gotten Wiker</a:t>
            </a:r>
            <a:r>
              <a:rPr lang="no-NO" sz="2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30" name="Google Shape;30;p1"/>
          <p:cNvSpPr/>
          <p:nvPr/>
        </p:nvSpPr>
        <p:spPr>
          <a:xfrm>
            <a:off x="18243500" y="16962964"/>
            <a:ext cx="3651241" cy="1389596"/>
          </a:xfrm>
          <a:custGeom>
            <a:rect b="b" l="l" r="r" t="t"/>
            <a:pathLst>
              <a:path extrusionOk="0" h="40513" w="72241">
                <a:moveTo>
                  <a:pt x="61015" y="0"/>
                </a:moveTo>
                <a:cubicBezTo>
                  <a:pt x="45529" y="7740"/>
                  <a:pt x="28177" y="11295"/>
                  <a:pt x="12691" y="19036"/>
                </a:cubicBezTo>
                <a:cubicBezTo>
                  <a:pt x="8524" y="21119"/>
                  <a:pt x="0" y="20234"/>
                  <a:pt x="0" y="24893"/>
                </a:cubicBezTo>
                <a:cubicBezTo>
                  <a:pt x="0" y="25502"/>
                  <a:pt x="6763" y="27307"/>
                  <a:pt x="6834" y="27334"/>
                </a:cubicBezTo>
                <a:cubicBezTo>
                  <a:pt x="13471" y="29822"/>
                  <a:pt x="20759" y="30163"/>
                  <a:pt x="27823" y="30751"/>
                </a:cubicBezTo>
                <a:cubicBezTo>
                  <a:pt x="42930" y="32009"/>
                  <a:pt x="57082" y="40513"/>
                  <a:pt x="72241" y="40513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" name="Google Shape;31;p1"/>
          <p:cNvSpPr/>
          <p:nvPr/>
        </p:nvSpPr>
        <p:spPr>
          <a:xfrm>
            <a:off x="20439244" y="15941663"/>
            <a:ext cx="2047628" cy="1322642"/>
          </a:xfrm>
          <a:custGeom>
            <a:rect b="b" l="l" r="r" t="t"/>
            <a:pathLst>
              <a:path extrusionOk="0" h="38561" w="40513">
                <a:moveTo>
                  <a:pt x="40513" y="0"/>
                </a:moveTo>
                <a:cubicBezTo>
                  <a:pt x="37717" y="508"/>
                  <a:pt x="33866" y="-360"/>
                  <a:pt x="32215" y="1952"/>
                </a:cubicBezTo>
                <a:cubicBezTo>
                  <a:pt x="30819" y="3907"/>
                  <a:pt x="30947" y="7223"/>
                  <a:pt x="28798" y="8298"/>
                </a:cubicBezTo>
                <a:cubicBezTo>
                  <a:pt x="16344" y="14527"/>
                  <a:pt x="3376" y="25051"/>
                  <a:pt x="0" y="38561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" name="Google Shape;32;p1"/>
          <p:cNvSpPr/>
          <p:nvPr/>
        </p:nvSpPr>
        <p:spPr>
          <a:xfrm>
            <a:off x="20636614" y="15954301"/>
            <a:ext cx="4466542" cy="3540686"/>
          </a:xfrm>
          <a:custGeom>
            <a:rect b="b" l="l" r="r" t="t"/>
            <a:pathLst>
              <a:path extrusionOk="0" h="103227" w="88372">
                <a:moveTo>
                  <a:pt x="0" y="66015"/>
                </a:moveTo>
                <a:cubicBezTo>
                  <a:pt x="1489" y="77928"/>
                  <a:pt x="6732" y="90730"/>
                  <a:pt x="16107" y="98231"/>
                </a:cubicBezTo>
                <a:cubicBezTo>
                  <a:pt x="19843" y="101220"/>
                  <a:pt x="25095" y="101621"/>
                  <a:pt x="29774" y="102624"/>
                </a:cubicBezTo>
                <a:cubicBezTo>
                  <a:pt x="45786" y="106057"/>
                  <a:pt x="62613" y="93215"/>
                  <a:pt x="74193" y="81635"/>
                </a:cubicBezTo>
                <a:cubicBezTo>
                  <a:pt x="77955" y="77873"/>
                  <a:pt x="78378" y="71852"/>
                  <a:pt x="80538" y="66991"/>
                </a:cubicBezTo>
                <a:cubicBezTo>
                  <a:pt x="86005" y="54690"/>
                  <a:pt x="91478" y="39221"/>
                  <a:pt x="85908" y="26966"/>
                </a:cubicBezTo>
                <a:cubicBezTo>
                  <a:pt x="81544" y="17366"/>
                  <a:pt x="71244" y="10002"/>
                  <a:pt x="61014" y="7442"/>
                </a:cubicBezTo>
                <a:cubicBezTo>
                  <a:pt x="57857" y="6652"/>
                  <a:pt x="56226" y="2793"/>
                  <a:pt x="53204" y="1584"/>
                </a:cubicBezTo>
                <a:cubicBezTo>
                  <a:pt x="48349" y="-358"/>
                  <a:pt x="42813" y="120"/>
                  <a:pt x="37584" y="120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Google Shape;33;p1"/>
          <p:cNvSpPr/>
          <p:nvPr/>
        </p:nvSpPr>
        <p:spPr>
          <a:xfrm>
            <a:off x="22008238" y="16812281"/>
            <a:ext cx="946661" cy="578332"/>
          </a:xfrm>
          <a:custGeom>
            <a:rect b="b" l="l" r="r" t="t"/>
            <a:pathLst>
              <a:path extrusionOk="0" h="16861" w="18730">
                <a:moveTo>
                  <a:pt x="9958" y="0"/>
                </a:moveTo>
                <a:cubicBezTo>
                  <a:pt x="7175" y="1265"/>
                  <a:pt x="3355" y="1361"/>
                  <a:pt x="1660" y="3905"/>
                </a:cubicBezTo>
                <a:cubicBezTo>
                  <a:pt x="-147" y="6616"/>
                  <a:pt x="-635" y="10956"/>
                  <a:pt x="1172" y="13667"/>
                </a:cubicBezTo>
                <a:cubicBezTo>
                  <a:pt x="4336" y="18413"/>
                  <a:pt x="15093" y="17437"/>
                  <a:pt x="18256" y="12691"/>
                </a:cubicBezTo>
                <a:cubicBezTo>
                  <a:pt x="20553" y="9244"/>
                  <a:pt x="13612" y="3905"/>
                  <a:pt x="9470" y="3905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Google Shape;34;p1"/>
          <p:cNvSpPr/>
          <p:nvPr/>
        </p:nvSpPr>
        <p:spPr>
          <a:xfrm>
            <a:off x="23523080" y="19930598"/>
            <a:ext cx="3805850" cy="1556294"/>
          </a:xfrm>
          <a:custGeom>
            <a:rect b="b" l="l" r="r" t="t"/>
            <a:pathLst>
              <a:path extrusionOk="0" h="45373" w="75300">
                <a:moveTo>
                  <a:pt x="0" y="1342"/>
                </a:moveTo>
                <a:cubicBezTo>
                  <a:pt x="24012" y="-2659"/>
                  <a:pt x="56901" y="2175"/>
                  <a:pt x="69800" y="22819"/>
                </a:cubicBezTo>
                <a:cubicBezTo>
                  <a:pt x="71768" y="25968"/>
                  <a:pt x="75694" y="28905"/>
                  <a:pt x="75169" y="32581"/>
                </a:cubicBezTo>
                <a:cubicBezTo>
                  <a:pt x="74773" y="35352"/>
                  <a:pt x="70684" y="36644"/>
                  <a:pt x="70288" y="39415"/>
                </a:cubicBezTo>
                <a:cubicBezTo>
                  <a:pt x="70051" y="41073"/>
                  <a:pt x="69437" y="44338"/>
                  <a:pt x="67848" y="43808"/>
                </a:cubicBezTo>
                <a:cubicBezTo>
                  <a:pt x="63433" y="42337"/>
                  <a:pt x="60254" y="32602"/>
                  <a:pt x="56621" y="35510"/>
                </a:cubicBezTo>
                <a:cubicBezTo>
                  <a:pt x="53885" y="37700"/>
                  <a:pt x="56116" y="44422"/>
                  <a:pt x="52716" y="45272"/>
                </a:cubicBezTo>
                <a:cubicBezTo>
                  <a:pt x="49466" y="46085"/>
                  <a:pt x="50622" y="38346"/>
                  <a:pt x="47835" y="36486"/>
                </a:cubicBezTo>
                <a:cubicBezTo>
                  <a:pt x="45128" y="34680"/>
                  <a:pt x="45232" y="44296"/>
                  <a:pt x="41978" y="44296"/>
                </a:cubicBezTo>
                <a:cubicBezTo>
                  <a:pt x="39099" y="44296"/>
                  <a:pt x="37668" y="40474"/>
                  <a:pt x="35632" y="38439"/>
                </a:cubicBezTo>
                <a:cubicBezTo>
                  <a:pt x="32790" y="35598"/>
                  <a:pt x="28725" y="34323"/>
                  <a:pt x="25382" y="32093"/>
                </a:cubicBezTo>
                <a:cubicBezTo>
                  <a:pt x="23018" y="30516"/>
                  <a:pt x="19538" y="35478"/>
                  <a:pt x="17084" y="34046"/>
                </a:cubicBezTo>
                <a:cubicBezTo>
                  <a:pt x="13501" y="31956"/>
                  <a:pt x="10641" y="28482"/>
                  <a:pt x="8786" y="24772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Google Shape;35;p1"/>
          <p:cNvSpPr/>
          <p:nvPr/>
        </p:nvSpPr>
        <p:spPr>
          <a:xfrm>
            <a:off x="21461090" y="19424104"/>
            <a:ext cx="4079841" cy="3505391"/>
          </a:xfrm>
          <a:custGeom>
            <a:rect b="b" l="l" r="r" t="t"/>
            <a:pathLst>
              <a:path extrusionOk="0" h="102198" w="80721">
                <a:moveTo>
                  <a:pt x="9558" y="0"/>
                </a:moveTo>
                <a:cubicBezTo>
                  <a:pt x="-616" y="12208"/>
                  <a:pt x="-812" y="31046"/>
                  <a:pt x="772" y="46859"/>
                </a:cubicBezTo>
                <a:cubicBezTo>
                  <a:pt x="2365" y="62763"/>
                  <a:pt x="6046" y="81687"/>
                  <a:pt x="18832" y="91278"/>
                </a:cubicBezTo>
                <a:cubicBezTo>
                  <a:pt x="21871" y="93557"/>
                  <a:pt x="23245" y="97877"/>
                  <a:pt x="26642" y="99576"/>
                </a:cubicBezTo>
                <a:cubicBezTo>
                  <a:pt x="43099" y="107806"/>
                  <a:pt x="68141" y="94678"/>
                  <a:pt x="77894" y="79075"/>
                </a:cubicBezTo>
                <a:cubicBezTo>
                  <a:pt x="81884" y="72691"/>
                  <a:pt x="80334" y="64150"/>
                  <a:pt x="80334" y="56622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Google Shape;36;p1"/>
          <p:cNvSpPr/>
          <p:nvPr/>
        </p:nvSpPr>
        <p:spPr>
          <a:xfrm>
            <a:off x="23572410" y="19299184"/>
            <a:ext cx="1504903" cy="744413"/>
          </a:xfrm>
          <a:custGeom>
            <a:rect b="b" l="l" r="r" t="t"/>
            <a:pathLst>
              <a:path extrusionOk="0" h="21703" w="29775">
                <a:moveTo>
                  <a:pt x="29775" y="21703"/>
                </a:moveTo>
                <a:cubicBezTo>
                  <a:pt x="27657" y="15346"/>
                  <a:pt x="24750" y="8870"/>
                  <a:pt x="20013" y="4130"/>
                </a:cubicBezTo>
                <a:cubicBezTo>
                  <a:pt x="15209" y="-678"/>
                  <a:pt x="6797" y="226"/>
                  <a:pt x="0" y="226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Google Shape;37;p1"/>
          <p:cNvSpPr/>
          <p:nvPr/>
        </p:nvSpPr>
        <p:spPr>
          <a:xfrm>
            <a:off x="19622728" y="20545872"/>
            <a:ext cx="2198043" cy="1295202"/>
          </a:xfrm>
          <a:custGeom>
            <a:rect b="b" l="l" r="r" t="t"/>
            <a:pathLst>
              <a:path extrusionOk="0" h="37761" w="43489">
                <a:moveTo>
                  <a:pt x="38120" y="3417"/>
                </a:moveTo>
                <a:cubicBezTo>
                  <a:pt x="35326" y="1671"/>
                  <a:pt x="32140" y="0"/>
                  <a:pt x="28846" y="0"/>
                </a:cubicBezTo>
                <a:cubicBezTo>
                  <a:pt x="22301" y="0"/>
                  <a:pt x="17366" y="6599"/>
                  <a:pt x="12738" y="11227"/>
                </a:cubicBezTo>
                <a:cubicBezTo>
                  <a:pt x="6511" y="17455"/>
                  <a:pt x="-3776" y="28100"/>
                  <a:pt x="1511" y="35144"/>
                </a:cubicBezTo>
                <a:cubicBezTo>
                  <a:pt x="5381" y="40300"/>
                  <a:pt x="16265" y="36546"/>
                  <a:pt x="20548" y="31727"/>
                </a:cubicBezTo>
                <a:cubicBezTo>
                  <a:pt x="21924" y="30179"/>
                  <a:pt x="23369" y="28682"/>
                  <a:pt x="24941" y="27334"/>
                </a:cubicBezTo>
                <a:cubicBezTo>
                  <a:pt x="25732" y="26656"/>
                  <a:pt x="26893" y="23852"/>
                  <a:pt x="26893" y="24894"/>
                </a:cubicBezTo>
                <a:cubicBezTo>
                  <a:pt x="26893" y="26691"/>
                  <a:pt x="26405" y="28466"/>
                  <a:pt x="26405" y="30263"/>
                </a:cubicBezTo>
                <a:cubicBezTo>
                  <a:pt x="26405" y="31402"/>
                  <a:pt x="25600" y="34486"/>
                  <a:pt x="26405" y="33680"/>
                </a:cubicBezTo>
                <a:cubicBezTo>
                  <a:pt x="31706" y="28374"/>
                  <a:pt x="40137" y="25746"/>
                  <a:pt x="43489" y="19036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" name="Google Shape;38;p1"/>
          <p:cNvSpPr/>
          <p:nvPr/>
        </p:nvSpPr>
        <p:spPr>
          <a:xfrm>
            <a:off x="22042824" y="22873102"/>
            <a:ext cx="1085501" cy="1104974"/>
          </a:xfrm>
          <a:custGeom>
            <a:rect b="b" l="l" r="r" t="t"/>
            <a:pathLst>
              <a:path extrusionOk="0" h="32215" w="21477">
                <a:moveTo>
                  <a:pt x="21477" y="0"/>
                </a:moveTo>
                <a:cubicBezTo>
                  <a:pt x="17389" y="6135"/>
                  <a:pt x="15767" y="13598"/>
                  <a:pt x="13179" y="20501"/>
                </a:cubicBezTo>
                <a:cubicBezTo>
                  <a:pt x="12137" y="23281"/>
                  <a:pt x="14090" y="27505"/>
                  <a:pt x="11715" y="29287"/>
                </a:cubicBezTo>
                <a:cubicBezTo>
                  <a:pt x="8495" y="31702"/>
                  <a:pt x="4025" y="32215"/>
                  <a:pt x="0" y="32215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Google Shape;39;p1"/>
          <p:cNvSpPr/>
          <p:nvPr/>
        </p:nvSpPr>
        <p:spPr>
          <a:xfrm>
            <a:off x="22634937" y="24011609"/>
            <a:ext cx="296027" cy="267849"/>
          </a:xfrm>
          <a:custGeom>
            <a:rect b="b" l="l" r="r" t="t"/>
            <a:pathLst>
              <a:path extrusionOk="0" h="7809" w="5857">
                <a:moveTo>
                  <a:pt x="0" y="0"/>
                </a:moveTo>
                <a:cubicBezTo>
                  <a:pt x="1455" y="2910"/>
                  <a:pt x="2947" y="6354"/>
                  <a:pt x="5857" y="7809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Google Shape;40;p1"/>
          <p:cNvSpPr/>
          <p:nvPr/>
        </p:nvSpPr>
        <p:spPr>
          <a:xfrm>
            <a:off x="24534599" y="22521486"/>
            <a:ext cx="517606" cy="1523572"/>
          </a:xfrm>
          <a:custGeom>
            <a:rect b="b" l="l" r="r" t="t"/>
            <a:pathLst>
              <a:path extrusionOk="0" h="44419" w="10241">
                <a:moveTo>
                  <a:pt x="5857" y="0"/>
                </a:moveTo>
                <a:cubicBezTo>
                  <a:pt x="6683" y="12391"/>
                  <a:pt x="12286" y="25050"/>
                  <a:pt x="9274" y="37097"/>
                </a:cubicBezTo>
                <a:cubicBezTo>
                  <a:pt x="8319" y="40918"/>
                  <a:pt x="1245" y="40682"/>
                  <a:pt x="0" y="44419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Google Shape;41;p1"/>
          <p:cNvSpPr/>
          <p:nvPr/>
        </p:nvSpPr>
        <p:spPr>
          <a:xfrm>
            <a:off x="25003336" y="23911142"/>
            <a:ext cx="592055" cy="184157"/>
          </a:xfrm>
          <a:custGeom>
            <a:rect b="b" l="l" r="r" t="t"/>
            <a:pathLst>
              <a:path extrusionOk="0" h="5369" w="11714">
                <a:moveTo>
                  <a:pt x="0" y="0"/>
                </a:moveTo>
                <a:cubicBezTo>
                  <a:pt x="4212" y="842"/>
                  <a:pt x="8278" y="2792"/>
                  <a:pt x="11714" y="5369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Google Shape;42;p1"/>
          <p:cNvSpPr/>
          <p:nvPr/>
        </p:nvSpPr>
        <p:spPr>
          <a:xfrm>
            <a:off x="18391541" y="17766594"/>
            <a:ext cx="1702271" cy="125298"/>
          </a:xfrm>
          <a:custGeom>
            <a:rect b="b" l="l" r="r" t="t"/>
            <a:pathLst>
              <a:path extrusionOk="0" h="3653" w="33680">
                <a:moveTo>
                  <a:pt x="0" y="0"/>
                </a:moveTo>
                <a:cubicBezTo>
                  <a:pt x="7468" y="1244"/>
                  <a:pt x="15108" y="1582"/>
                  <a:pt x="22453" y="3417"/>
                </a:cubicBezTo>
                <a:cubicBezTo>
                  <a:pt x="26084" y="4324"/>
                  <a:pt x="30333" y="1743"/>
                  <a:pt x="33680" y="3417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Google Shape;43;p1"/>
          <p:cNvSpPr/>
          <p:nvPr/>
        </p:nvSpPr>
        <p:spPr>
          <a:xfrm>
            <a:off x="22388236" y="16544393"/>
            <a:ext cx="863468" cy="267883"/>
          </a:xfrm>
          <a:custGeom>
            <a:rect b="b" l="l" r="r" t="t"/>
            <a:pathLst>
              <a:path extrusionOk="0" h="7810" w="17084">
                <a:moveTo>
                  <a:pt x="17084" y="0"/>
                </a:moveTo>
                <a:cubicBezTo>
                  <a:pt x="11043" y="1647"/>
                  <a:pt x="2798" y="2208"/>
                  <a:pt x="0" y="7810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andard utforming">
  <a:themeElements>
    <a:clrScheme name="UiB-Farger-2015-matt">
      <a:dk1>
        <a:srgbClr val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2006-11-02T13:18:58Z</dcterms:created>
  <dc:creator>Helge Grønhaug</dc:creator>
</cp:coreProperties>
</file>