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48" r:id="rId4"/>
    <p:sldMasterId id="2147483699" r:id="rId5"/>
  </p:sldMasterIdLst>
  <p:notesMasterIdLst>
    <p:notesMasterId r:id="rId39"/>
  </p:notesMasterIdLst>
  <p:sldIdLst>
    <p:sldId id="297" r:id="rId6"/>
    <p:sldId id="272" r:id="rId7"/>
    <p:sldId id="287" r:id="rId8"/>
    <p:sldId id="261" r:id="rId9"/>
    <p:sldId id="262" r:id="rId10"/>
    <p:sldId id="263" r:id="rId11"/>
    <p:sldId id="285" r:id="rId12"/>
    <p:sldId id="269" r:id="rId13"/>
    <p:sldId id="270" r:id="rId14"/>
    <p:sldId id="280" r:id="rId15"/>
    <p:sldId id="266" r:id="rId16"/>
    <p:sldId id="264" r:id="rId17"/>
    <p:sldId id="294" r:id="rId18"/>
    <p:sldId id="279" r:id="rId19"/>
    <p:sldId id="275" r:id="rId20"/>
    <p:sldId id="265" r:id="rId21"/>
    <p:sldId id="267" r:id="rId22"/>
    <p:sldId id="298" r:id="rId23"/>
    <p:sldId id="268" r:id="rId24"/>
    <p:sldId id="274" r:id="rId25"/>
    <p:sldId id="278" r:id="rId26"/>
    <p:sldId id="256" r:id="rId27"/>
    <p:sldId id="293" r:id="rId28"/>
    <p:sldId id="281" r:id="rId29"/>
    <p:sldId id="282" r:id="rId30"/>
    <p:sldId id="286" r:id="rId31"/>
    <p:sldId id="277" r:id="rId32"/>
    <p:sldId id="288" r:id="rId33"/>
    <p:sldId id="299" r:id="rId34"/>
    <p:sldId id="296" r:id="rId35"/>
    <p:sldId id="292" r:id="rId36"/>
    <p:sldId id="289" r:id="rId37"/>
    <p:sldId id="335" r:id="rId38"/>
  </p:sldIdLst>
  <p:sldSz cx="42808525" cy="30279975"/>
  <p:notesSz cx="7099300" cy="10234613"/>
  <p:defaultTextStyle>
    <a:defPPr>
      <a:defRPr lang="nb-NO"/>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778">
          <p15:clr>
            <a:srgbClr val="A4A3A4"/>
          </p15:clr>
        </p15:guide>
        <p15:guide id="2" orient="horz" pos="18586">
          <p15:clr>
            <a:srgbClr val="A4A3A4"/>
          </p15:clr>
        </p15:guide>
        <p15:guide id="3" orient="horz" pos="17074">
          <p15:clr>
            <a:srgbClr val="A4A3A4"/>
          </p15:clr>
        </p15:guide>
        <p15:guide id="4" pos="745">
          <p15:clr>
            <a:srgbClr val="A4A3A4"/>
          </p15:clr>
        </p15:guide>
        <p15:guide id="5" pos="19961">
          <p15:clr>
            <a:srgbClr val="A4A3A4"/>
          </p15:clr>
        </p15:guide>
        <p15:guide id="6" pos="26361">
          <p15:clr>
            <a:srgbClr val="A4A3A4"/>
          </p15:clr>
        </p15:guide>
        <p15:guide id="7" pos="13513">
          <p15:clr>
            <a:srgbClr val="A4A3A4"/>
          </p15:clr>
        </p15:guide>
        <p15:guide id="8" pos="70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32B"/>
    <a:srgbClr val="0054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30" autoAdjust="0"/>
    <p:restoredTop sz="89426" autoAdjust="0"/>
  </p:normalViewPr>
  <p:slideViewPr>
    <p:cSldViewPr snapToGrid="0">
      <p:cViewPr varScale="1">
        <p:scale>
          <a:sx n="22" d="100"/>
          <a:sy n="22" d="100"/>
        </p:scale>
        <p:origin x="720" y="36"/>
      </p:cViewPr>
      <p:guideLst>
        <p:guide orient="horz" pos="2778"/>
        <p:guide orient="horz" pos="18586"/>
        <p:guide orient="horz" pos="17074"/>
        <p:guide pos="745"/>
        <p:guide pos="19961"/>
        <p:guide pos="26361"/>
        <p:guide pos="13513"/>
        <p:guide pos="70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e Tjølsen" userId="12c506bb-1cab-4ec7-b910-54e101ff47fa" providerId="ADAL" clId="{654EA3C3-3BC9-4877-AE1B-467080A4BA4E}"/>
    <pc:docChg chg="delSld modSld delMainMaster">
      <pc:chgData name="Arne Tjølsen" userId="12c506bb-1cab-4ec7-b910-54e101ff47fa" providerId="ADAL" clId="{654EA3C3-3BC9-4877-AE1B-467080A4BA4E}" dt="2022-10-12T10:50:42.701" v="78" actId="20577"/>
      <pc:docMkLst>
        <pc:docMk/>
      </pc:docMkLst>
      <pc:sldChg chg="del">
        <pc:chgData name="Arne Tjølsen" userId="12c506bb-1cab-4ec7-b910-54e101ff47fa" providerId="ADAL" clId="{654EA3C3-3BC9-4877-AE1B-467080A4BA4E}" dt="2022-10-12T10:48:09.856" v="2" actId="47"/>
        <pc:sldMkLst>
          <pc:docMk/>
          <pc:sldMk cId="4133189483" sldId="257"/>
        </pc:sldMkLst>
      </pc:sldChg>
      <pc:sldChg chg="del">
        <pc:chgData name="Arne Tjølsen" userId="12c506bb-1cab-4ec7-b910-54e101ff47fa" providerId="ADAL" clId="{654EA3C3-3BC9-4877-AE1B-467080A4BA4E}" dt="2022-10-12T10:48:09.856" v="2" actId="47"/>
        <pc:sldMkLst>
          <pc:docMk/>
          <pc:sldMk cId="2255504313" sldId="258"/>
        </pc:sldMkLst>
      </pc:sldChg>
      <pc:sldChg chg="del">
        <pc:chgData name="Arne Tjølsen" userId="12c506bb-1cab-4ec7-b910-54e101ff47fa" providerId="ADAL" clId="{654EA3C3-3BC9-4877-AE1B-467080A4BA4E}" dt="2022-10-12T10:48:11.990" v="3" actId="47"/>
        <pc:sldMkLst>
          <pc:docMk/>
          <pc:sldMk cId="1871710886" sldId="259"/>
        </pc:sldMkLst>
      </pc:sldChg>
      <pc:sldChg chg="del">
        <pc:chgData name="Arne Tjølsen" userId="12c506bb-1cab-4ec7-b910-54e101ff47fa" providerId="ADAL" clId="{654EA3C3-3BC9-4877-AE1B-467080A4BA4E}" dt="2022-10-12T10:48:11.990" v="3" actId="47"/>
        <pc:sldMkLst>
          <pc:docMk/>
          <pc:sldMk cId="2574639835" sldId="260"/>
        </pc:sldMkLst>
      </pc:sldChg>
      <pc:sldChg chg="del">
        <pc:chgData name="Arne Tjølsen" userId="12c506bb-1cab-4ec7-b910-54e101ff47fa" providerId="ADAL" clId="{654EA3C3-3BC9-4877-AE1B-467080A4BA4E}" dt="2022-10-12T10:48:15.190" v="5" actId="47"/>
        <pc:sldMkLst>
          <pc:docMk/>
          <pc:sldMk cId="233470973" sldId="271"/>
        </pc:sldMkLst>
      </pc:sldChg>
      <pc:sldChg chg="modSp mod">
        <pc:chgData name="Arne Tjølsen" userId="12c506bb-1cab-4ec7-b910-54e101ff47fa" providerId="ADAL" clId="{654EA3C3-3BC9-4877-AE1B-467080A4BA4E}" dt="2022-10-12T10:50:42.701" v="78" actId="20577"/>
        <pc:sldMkLst>
          <pc:docMk/>
          <pc:sldMk cId="1748781134" sldId="297"/>
        </pc:sldMkLst>
        <pc:spChg chg="mod">
          <ac:chgData name="Arne Tjølsen" userId="12c506bb-1cab-4ec7-b910-54e101ff47fa" providerId="ADAL" clId="{654EA3C3-3BC9-4877-AE1B-467080A4BA4E}" dt="2022-10-12T10:50:42.701" v="78" actId="20577"/>
          <ac:spMkLst>
            <pc:docMk/>
            <pc:sldMk cId="1748781134" sldId="297"/>
            <ac:spMk id="2" creationId="{59D699DE-6350-6FDB-CB7E-C388D7C001C0}"/>
          </ac:spMkLst>
        </pc:spChg>
      </pc:sldChg>
      <pc:sldChg chg="del">
        <pc:chgData name="Arne Tjølsen" userId="12c506bb-1cab-4ec7-b910-54e101ff47fa" providerId="ADAL" clId="{654EA3C3-3BC9-4877-AE1B-467080A4BA4E}" dt="2022-10-12T10:47:54.280" v="0" actId="47"/>
        <pc:sldMkLst>
          <pc:docMk/>
          <pc:sldMk cId="1803471802" sldId="300"/>
        </pc:sldMkLst>
      </pc:sldChg>
      <pc:sldChg chg="del">
        <pc:chgData name="Arne Tjølsen" userId="12c506bb-1cab-4ec7-b910-54e101ff47fa" providerId="ADAL" clId="{654EA3C3-3BC9-4877-AE1B-467080A4BA4E}" dt="2022-10-12T10:47:54.280" v="0" actId="47"/>
        <pc:sldMkLst>
          <pc:docMk/>
          <pc:sldMk cId="1986722513" sldId="301"/>
        </pc:sldMkLst>
      </pc:sldChg>
      <pc:sldChg chg="del">
        <pc:chgData name="Arne Tjølsen" userId="12c506bb-1cab-4ec7-b910-54e101ff47fa" providerId="ADAL" clId="{654EA3C3-3BC9-4877-AE1B-467080A4BA4E}" dt="2022-10-12T10:47:54.280" v="0" actId="47"/>
        <pc:sldMkLst>
          <pc:docMk/>
          <pc:sldMk cId="2812303157" sldId="302"/>
        </pc:sldMkLst>
      </pc:sldChg>
      <pc:sldChg chg="del">
        <pc:chgData name="Arne Tjølsen" userId="12c506bb-1cab-4ec7-b910-54e101ff47fa" providerId="ADAL" clId="{654EA3C3-3BC9-4877-AE1B-467080A4BA4E}" dt="2022-10-12T10:48:40.508" v="10" actId="47"/>
        <pc:sldMkLst>
          <pc:docMk/>
          <pc:sldMk cId="2119981875" sldId="303"/>
        </pc:sldMkLst>
      </pc:sldChg>
      <pc:sldChg chg="del">
        <pc:chgData name="Arne Tjølsen" userId="12c506bb-1cab-4ec7-b910-54e101ff47fa" providerId="ADAL" clId="{654EA3C3-3BC9-4877-AE1B-467080A4BA4E}" dt="2022-10-12T10:48:53.592" v="11" actId="47"/>
        <pc:sldMkLst>
          <pc:docMk/>
          <pc:sldMk cId="3516094858" sldId="304"/>
        </pc:sldMkLst>
      </pc:sldChg>
      <pc:sldChg chg="del">
        <pc:chgData name="Arne Tjølsen" userId="12c506bb-1cab-4ec7-b910-54e101ff47fa" providerId="ADAL" clId="{654EA3C3-3BC9-4877-AE1B-467080A4BA4E}" dt="2022-10-12T10:49:20.191" v="12" actId="47"/>
        <pc:sldMkLst>
          <pc:docMk/>
          <pc:sldMk cId="2178703498" sldId="305"/>
        </pc:sldMkLst>
      </pc:sldChg>
      <pc:sldChg chg="del">
        <pc:chgData name="Arne Tjølsen" userId="12c506bb-1cab-4ec7-b910-54e101ff47fa" providerId="ADAL" clId="{654EA3C3-3BC9-4877-AE1B-467080A4BA4E}" dt="2022-10-12T10:47:54.280" v="0" actId="47"/>
        <pc:sldMkLst>
          <pc:docMk/>
          <pc:sldMk cId="2365712605" sldId="306"/>
        </pc:sldMkLst>
      </pc:sldChg>
      <pc:sldChg chg="del">
        <pc:chgData name="Arne Tjølsen" userId="12c506bb-1cab-4ec7-b910-54e101ff47fa" providerId="ADAL" clId="{654EA3C3-3BC9-4877-AE1B-467080A4BA4E}" dt="2022-10-12T10:48:00.389" v="1" actId="47"/>
        <pc:sldMkLst>
          <pc:docMk/>
          <pc:sldMk cId="473973015" sldId="307"/>
        </pc:sldMkLst>
      </pc:sldChg>
      <pc:sldChg chg="del">
        <pc:chgData name="Arne Tjølsen" userId="12c506bb-1cab-4ec7-b910-54e101ff47fa" providerId="ADAL" clId="{654EA3C3-3BC9-4877-AE1B-467080A4BA4E}" dt="2022-10-12T10:48:35.796" v="8" actId="47"/>
        <pc:sldMkLst>
          <pc:docMk/>
          <pc:sldMk cId="1998609623" sldId="308"/>
        </pc:sldMkLst>
      </pc:sldChg>
      <pc:sldChg chg="del">
        <pc:chgData name="Arne Tjølsen" userId="12c506bb-1cab-4ec7-b910-54e101ff47fa" providerId="ADAL" clId="{654EA3C3-3BC9-4877-AE1B-467080A4BA4E}" dt="2022-10-12T10:48:20.324" v="6" actId="47"/>
        <pc:sldMkLst>
          <pc:docMk/>
          <pc:sldMk cId="2536684382" sldId="309"/>
        </pc:sldMkLst>
      </pc:sldChg>
      <pc:sldChg chg="del">
        <pc:chgData name="Arne Tjølsen" userId="12c506bb-1cab-4ec7-b910-54e101ff47fa" providerId="ADAL" clId="{654EA3C3-3BC9-4877-AE1B-467080A4BA4E}" dt="2022-10-12T10:48:00.389" v="1" actId="47"/>
        <pc:sldMkLst>
          <pc:docMk/>
          <pc:sldMk cId="3647099253" sldId="310"/>
        </pc:sldMkLst>
      </pc:sldChg>
      <pc:sldChg chg="del">
        <pc:chgData name="Arne Tjølsen" userId="12c506bb-1cab-4ec7-b910-54e101ff47fa" providerId="ADAL" clId="{654EA3C3-3BC9-4877-AE1B-467080A4BA4E}" dt="2022-10-12T10:48:39.513" v="9" actId="47"/>
        <pc:sldMkLst>
          <pc:docMk/>
          <pc:sldMk cId="4122477706" sldId="311"/>
        </pc:sldMkLst>
      </pc:sldChg>
      <pc:sldChg chg="del">
        <pc:chgData name="Arne Tjølsen" userId="12c506bb-1cab-4ec7-b910-54e101ff47fa" providerId="ADAL" clId="{654EA3C3-3BC9-4877-AE1B-467080A4BA4E}" dt="2022-10-12T10:48:09.856" v="2" actId="47"/>
        <pc:sldMkLst>
          <pc:docMk/>
          <pc:sldMk cId="566084382" sldId="312"/>
        </pc:sldMkLst>
      </pc:sldChg>
      <pc:sldChg chg="del">
        <pc:chgData name="Arne Tjølsen" userId="12c506bb-1cab-4ec7-b910-54e101ff47fa" providerId="ADAL" clId="{654EA3C3-3BC9-4877-AE1B-467080A4BA4E}" dt="2022-10-12T10:48:09.856" v="2" actId="47"/>
        <pc:sldMkLst>
          <pc:docMk/>
          <pc:sldMk cId="2253297032" sldId="313"/>
        </pc:sldMkLst>
      </pc:sldChg>
      <pc:sldChg chg="del">
        <pc:chgData name="Arne Tjølsen" userId="12c506bb-1cab-4ec7-b910-54e101ff47fa" providerId="ADAL" clId="{654EA3C3-3BC9-4877-AE1B-467080A4BA4E}" dt="2022-10-12T10:48:11.990" v="3" actId="47"/>
        <pc:sldMkLst>
          <pc:docMk/>
          <pc:sldMk cId="2614727535" sldId="314"/>
        </pc:sldMkLst>
      </pc:sldChg>
      <pc:sldChg chg="del">
        <pc:chgData name="Arne Tjølsen" userId="12c506bb-1cab-4ec7-b910-54e101ff47fa" providerId="ADAL" clId="{654EA3C3-3BC9-4877-AE1B-467080A4BA4E}" dt="2022-10-12T10:48:11.990" v="3" actId="47"/>
        <pc:sldMkLst>
          <pc:docMk/>
          <pc:sldMk cId="871443157" sldId="315"/>
        </pc:sldMkLst>
      </pc:sldChg>
      <pc:sldChg chg="del">
        <pc:chgData name="Arne Tjølsen" userId="12c506bb-1cab-4ec7-b910-54e101ff47fa" providerId="ADAL" clId="{654EA3C3-3BC9-4877-AE1B-467080A4BA4E}" dt="2022-10-12T10:48:14.073" v="4" actId="47"/>
        <pc:sldMkLst>
          <pc:docMk/>
          <pc:sldMk cId="1704763875" sldId="316"/>
        </pc:sldMkLst>
      </pc:sldChg>
      <pc:sldChg chg="del">
        <pc:chgData name="Arne Tjølsen" userId="12c506bb-1cab-4ec7-b910-54e101ff47fa" providerId="ADAL" clId="{654EA3C3-3BC9-4877-AE1B-467080A4BA4E}" dt="2022-10-12T10:48:14.073" v="4" actId="47"/>
        <pc:sldMkLst>
          <pc:docMk/>
          <pc:sldMk cId="1740886357" sldId="317"/>
        </pc:sldMkLst>
      </pc:sldChg>
      <pc:sldChg chg="del">
        <pc:chgData name="Arne Tjølsen" userId="12c506bb-1cab-4ec7-b910-54e101ff47fa" providerId="ADAL" clId="{654EA3C3-3BC9-4877-AE1B-467080A4BA4E}" dt="2022-10-12T10:48:14.073" v="4" actId="47"/>
        <pc:sldMkLst>
          <pc:docMk/>
          <pc:sldMk cId="1907241749" sldId="318"/>
        </pc:sldMkLst>
      </pc:sldChg>
      <pc:sldChg chg="del">
        <pc:chgData name="Arne Tjølsen" userId="12c506bb-1cab-4ec7-b910-54e101ff47fa" providerId="ADAL" clId="{654EA3C3-3BC9-4877-AE1B-467080A4BA4E}" dt="2022-10-12T10:48:14.073" v="4" actId="47"/>
        <pc:sldMkLst>
          <pc:docMk/>
          <pc:sldMk cId="3029101278" sldId="319"/>
        </pc:sldMkLst>
      </pc:sldChg>
      <pc:sldChg chg="del">
        <pc:chgData name="Arne Tjølsen" userId="12c506bb-1cab-4ec7-b910-54e101ff47fa" providerId="ADAL" clId="{654EA3C3-3BC9-4877-AE1B-467080A4BA4E}" dt="2022-10-12T10:48:15.190" v="5" actId="47"/>
        <pc:sldMkLst>
          <pc:docMk/>
          <pc:sldMk cId="2912839169" sldId="320"/>
        </pc:sldMkLst>
      </pc:sldChg>
      <pc:sldChg chg="del">
        <pc:chgData name="Arne Tjølsen" userId="12c506bb-1cab-4ec7-b910-54e101ff47fa" providerId="ADAL" clId="{654EA3C3-3BC9-4877-AE1B-467080A4BA4E}" dt="2022-10-12T10:48:15.190" v="5" actId="47"/>
        <pc:sldMkLst>
          <pc:docMk/>
          <pc:sldMk cId="507115595" sldId="321"/>
        </pc:sldMkLst>
      </pc:sldChg>
      <pc:sldChg chg="del">
        <pc:chgData name="Arne Tjølsen" userId="12c506bb-1cab-4ec7-b910-54e101ff47fa" providerId="ADAL" clId="{654EA3C3-3BC9-4877-AE1B-467080A4BA4E}" dt="2022-10-12T10:48:15.190" v="5" actId="47"/>
        <pc:sldMkLst>
          <pc:docMk/>
          <pc:sldMk cId="1007337120" sldId="322"/>
        </pc:sldMkLst>
      </pc:sldChg>
      <pc:sldChg chg="del">
        <pc:chgData name="Arne Tjølsen" userId="12c506bb-1cab-4ec7-b910-54e101ff47fa" providerId="ADAL" clId="{654EA3C3-3BC9-4877-AE1B-467080A4BA4E}" dt="2022-10-12T10:48:20.324" v="6" actId="47"/>
        <pc:sldMkLst>
          <pc:docMk/>
          <pc:sldMk cId="924977169" sldId="323"/>
        </pc:sldMkLst>
      </pc:sldChg>
      <pc:sldChg chg="del">
        <pc:chgData name="Arne Tjølsen" userId="12c506bb-1cab-4ec7-b910-54e101ff47fa" providerId="ADAL" clId="{654EA3C3-3BC9-4877-AE1B-467080A4BA4E}" dt="2022-10-12T10:48:30.585" v="7" actId="47"/>
        <pc:sldMkLst>
          <pc:docMk/>
          <pc:sldMk cId="274618497" sldId="324"/>
        </pc:sldMkLst>
      </pc:sldChg>
      <pc:sldChg chg="del">
        <pc:chgData name="Arne Tjølsen" userId="12c506bb-1cab-4ec7-b910-54e101ff47fa" providerId="ADAL" clId="{654EA3C3-3BC9-4877-AE1B-467080A4BA4E}" dt="2022-10-12T10:48:30.585" v="7" actId="47"/>
        <pc:sldMkLst>
          <pc:docMk/>
          <pc:sldMk cId="3415280156" sldId="325"/>
        </pc:sldMkLst>
      </pc:sldChg>
      <pc:sldChg chg="del">
        <pc:chgData name="Arne Tjølsen" userId="12c506bb-1cab-4ec7-b910-54e101ff47fa" providerId="ADAL" clId="{654EA3C3-3BC9-4877-AE1B-467080A4BA4E}" dt="2022-10-12T10:48:30.585" v="7" actId="47"/>
        <pc:sldMkLst>
          <pc:docMk/>
          <pc:sldMk cId="497800345" sldId="326"/>
        </pc:sldMkLst>
      </pc:sldChg>
      <pc:sldChg chg="del">
        <pc:chgData name="Arne Tjølsen" userId="12c506bb-1cab-4ec7-b910-54e101ff47fa" providerId="ADAL" clId="{654EA3C3-3BC9-4877-AE1B-467080A4BA4E}" dt="2022-10-12T10:48:30.585" v="7" actId="47"/>
        <pc:sldMkLst>
          <pc:docMk/>
          <pc:sldMk cId="2599231444" sldId="327"/>
        </pc:sldMkLst>
      </pc:sldChg>
      <pc:sldChg chg="del">
        <pc:chgData name="Arne Tjølsen" userId="12c506bb-1cab-4ec7-b910-54e101ff47fa" providerId="ADAL" clId="{654EA3C3-3BC9-4877-AE1B-467080A4BA4E}" dt="2022-10-12T10:48:30.585" v="7" actId="47"/>
        <pc:sldMkLst>
          <pc:docMk/>
          <pc:sldMk cId="3582855532" sldId="328"/>
        </pc:sldMkLst>
      </pc:sldChg>
      <pc:sldChg chg="del">
        <pc:chgData name="Arne Tjølsen" userId="12c506bb-1cab-4ec7-b910-54e101ff47fa" providerId="ADAL" clId="{654EA3C3-3BC9-4877-AE1B-467080A4BA4E}" dt="2022-10-12T10:48:30.585" v="7" actId="47"/>
        <pc:sldMkLst>
          <pc:docMk/>
          <pc:sldMk cId="170223939" sldId="329"/>
        </pc:sldMkLst>
      </pc:sldChg>
      <pc:sldChg chg="del">
        <pc:chgData name="Arne Tjølsen" userId="12c506bb-1cab-4ec7-b910-54e101ff47fa" providerId="ADAL" clId="{654EA3C3-3BC9-4877-AE1B-467080A4BA4E}" dt="2022-10-12T10:48:30.585" v="7" actId="47"/>
        <pc:sldMkLst>
          <pc:docMk/>
          <pc:sldMk cId="1758336496" sldId="330"/>
        </pc:sldMkLst>
      </pc:sldChg>
      <pc:sldChg chg="del">
        <pc:chgData name="Arne Tjølsen" userId="12c506bb-1cab-4ec7-b910-54e101ff47fa" providerId="ADAL" clId="{654EA3C3-3BC9-4877-AE1B-467080A4BA4E}" dt="2022-10-12T10:48:35.796" v="8" actId="47"/>
        <pc:sldMkLst>
          <pc:docMk/>
          <pc:sldMk cId="2761835566" sldId="331"/>
        </pc:sldMkLst>
      </pc:sldChg>
      <pc:sldChg chg="del">
        <pc:chgData name="Arne Tjølsen" userId="12c506bb-1cab-4ec7-b910-54e101ff47fa" providerId="ADAL" clId="{654EA3C3-3BC9-4877-AE1B-467080A4BA4E}" dt="2022-10-12T10:48:35.796" v="8" actId="47"/>
        <pc:sldMkLst>
          <pc:docMk/>
          <pc:sldMk cId="2170307271" sldId="332"/>
        </pc:sldMkLst>
      </pc:sldChg>
      <pc:sldChg chg="del">
        <pc:chgData name="Arne Tjølsen" userId="12c506bb-1cab-4ec7-b910-54e101ff47fa" providerId="ADAL" clId="{654EA3C3-3BC9-4877-AE1B-467080A4BA4E}" dt="2022-10-12T10:48:35.796" v="8" actId="47"/>
        <pc:sldMkLst>
          <pc:docMk/>
          <pc:sldMk cId="1325218305" sldId="333"/>
        </pc:sldMkLst>
      </pc:sldChg>
      <pc:sldChg chg="del">
        <pc:chgData name="Arne Tjølsen" userId="12c506bb-1cab-4ec7-b910-54e101ff47fa" providerId="ADAL" clId="{654EA3C3-3BC9-4877-AE1B-467080A4BA4E}" dt="2022-10-12T10:47:54.280" v="0" actId="47"/>
        <pc:sldMkLst>
          <pc:docMk/>
          <pc:sldMk cId="3511693290" sldId="334"/>
        </pc:sldMkLst>
      </pc:sldChg>
      <pc:sldMasterChg chg="del delSldLayout">
        <pc:chgData name="Arne Tjølsen" userId="12c506bb-1cab-4ec7-b910-54e101ff47fa" providerId="ADAL" clId="{654EA3C3-3BC9-4877-AE1B-467080A4BA4E}" dt="2022-10-12T10:48:20.324" v="6" actId="47"/>
        <pc:sldMasterMkLst>
          <pc:docMk/>
          <pc:sldMasterMk cId="3775086934" sldId="2147483668"/>
        </pc:sldMasterMkLst>
        <pc:sldLayoutChg chg="del">
          <pc:chgData name="Arne Tjølsen" userId="12c506bb-1cab-4ec7-b910-54e101ff47fa" providerId="ADAL" clId="{654EA3C3-3BC9-4877-AE1B-467080A4BA4E}" dt="2022-10-12T10:48:20.324" v="6" actId="47"/>
          <pc:sldLayoutMkLst>
            <pc:docMk/>
            <pc:sldMasterMk cId="3775086934" sldId="2147483668"/>
            <pc:sldLayoutMk cId="2846246856" sldId="2147483669"/>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2335281002" sldId="2147483670"/>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272522212" sldId="2147483671"/>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3864805143" sldId="2147483672"/>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3214414946" sldId="2147483673"/>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3970361753" sldId="2147483674"/>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834327496" sldId="2147483675"/>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8367387" sldId="2147483676"/>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3354654059" sldId="2147483677"/>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2326551556" sldId="2147483678"/>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278251801" sldId="2147483679"/>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3433652174" sldId="2147483680"/>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286516502" sldId="2147483681"/>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2449261375" sldId="2147483682"/>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3141906947" sldId="2147483683"/>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4016149085" sldId="2147483684"/>
          </pc:sldLayoutMkLst>
        </pc:sldLayoutChg>
        <pc:sldLayoutChg chg="del">
          <pc:chgData name="Arne Tjølsen" userId="12c506bb-1cab-4ec7-b910-54e101ff47fa" providerId="ADAL" clId="{654EA3C3-3BC9-4877-AE1B-467080A4BA4E}" dt="2022-10-12T10:48:20.324" v="6" actId="47"/>
          <pc:sldLayoutMkLst>
            <pc:docMk/>
            <pc:sldMasterMk cId="3775086934" sldId="2147483668"/>
            <pc:sldLayoutMk cId="1135593964" sldId="2147483685"/>
          </pc:sldLayoutMkLst>
        </pc:sldLayoutChg>
      </pc:sldMasterChg>
      <pc:sldMasterChg chg="del delSldLayout">
        <pc:chgData name="Arne Tjølsen" userId="12c506bb-1cab-4ec7-b910-54e101ff47fa" providerId="ADAL" clId="{654EA3C3-3BC9-4877-AE1B-467080A4BA4E}" dt="2022-10-12T10:48:35.796" v="8" actId="47"/>
        <pc:sldMasterMkLst>
          <pc:docMk/>
          <pc:sldMasterMk cId="285668154" sldId="2147483686"/>
        </pc:sldMasterMkLst>
        <pc:sldLayoutChg chg="del">
          <pc:chgData name="Arne Tjølsen" userId="12c506bb-1cab-4ec7-b910-54e101ff47fa" providerId="ADAL" clId="{654EA3C3-3BC9-4877-AE1B-467080A4BA4E}" dt="2022-10-12T10:48:35.796" v="8" actId="47"/>
          <pc:sldLayoutMkLst>
            <pc:docMk/>
            <pc:sldMasterMk cId="285668154" sldId="2147483686"/>
            <pc:sldLayoutMk cId="1974141260" sldId="2147483687"/>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2918059708" sldId="2147483688"/>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3252122567" sldId="2147483689"/>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2298925273" sldId="2147483690"/>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3633554425" sldId="2147483691"/>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2707557403" sldId="2147483692"/>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1047146534" sldId="2147483693"/>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788837588" sldId="2147483694"/>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4061361715" sldId="2147483695"/>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1009113" sldId="2147483696"/>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2010592353" sldId="2147483697"/>
          </pc:sldLayoutMkLst>
        </pc:sldLayoutChg>
        <pc:sldLayoutChg chg="del">
          <pc:chgData name="Arne Tjølsen" userId="12c506bb-1cab-4ec7-b910-54e101ff47fa" providerId="ADAL" clId="{654EA3C3-3BC9-4877-AE1B-467080A4BA4E}" dt="2022-10-12T10:48:35.796" v="8" actId="47"/>
          <pc:sldLayoutMkLst>
            <pc:docMk/>
            <pc:sldMasterMk cId="285668154" sldId="2147483686"/>
            <pc:sldLayoutMk cId="4082084452" sldId="214748369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igurdleikangerfeidje\Downloads\tabell-hovedoppgave%20(1).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a:t>Indication</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tx>
            <c:strRef>
              <c:f>'Ark1'!$B$1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8769-1E42-B031-45982E1E350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8769-1E42-B031-45982E1E350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8769-1E42-B031-45982E1E350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8769-1E42-B031-45982E1E350E}"/>
              </c:ext>
            </c:extLst>
          </c:dPt>
          <c:dLbls>
            <c:dLbl>
              <c:idx val="0"/>
              <c:tx>
                <c:rich>
                  <a:bodyPr/>
                  <a:lstStyle/>
                  <a:p>
                    <a:fld id="{4F6A0B9C-3445-EA40-80DB-D2B9C4ACAE39}" type="VALUE">
                      <a:rPr lang="en-US">
                        <a:solidFill>
                          <a:schemeClr val="bg1"/>
                        </a:solidFill>
                      </a:rPr>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769-1E42-B031-45982E1E350E}"/>
                </c:ext>
              </c:extLst>
            </c:dLbl>
            <c:dLbl>
              <c:idx val="1"/>
              <c:tx>
                <c:rich>
                  <a:bodyPr/>
                  <a:lstStyle/>
                  <a:p>
                    <a:fld id="{C90201B0-208E-5949-9D26-E79DA896C0A8}" type="VALUE">
                      <a:rPr lang="en-US">
                        <a:solidFill>
                          <a:schemeClr val="bg1"/>
                        </a:solidFill>
                      </a:rPr>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769-1E42-B031-45982E1E350E}"/>
                </c:ext>
              </c:extLst>
            </c:dLbl>
            <c:dLbl>
              <c:idx val="2"/>
              <c:tx>
                <c:rich>
                  <a:bodyPr/>
                  <a:lstStyle/>
                  <a:p>
                    <a:fld id="{DDDA98C5-A70F-8F40-9FFF-6CE8F7A5B2BB}" type="VALUE">
                      <a:rPr lang="en-US">
                        <a:solidFill>
                          <a:schemeClr val="bg1"/>
                        </a:solidFill>
                      </a:rPr>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769-1E42-B031-45982E1E350E}"/>
                </c:ext>
              </c:extLst>
            </c:dLbl>
            <c:dLbl>
              <c:idx val="3"/>
              <c:tx>
                <c:rich>
                  <a:bodyPr/>
                  <a:lstStyle/>
                  <a:p>
                    <a:fld id="{DB49B30C-B848-A24E-BE40-61273FF28169}" type="VALUE">
                      <a:rPr lang="en-US">
                        <a:solidFill>
                          <a:schemeClr val="bg1"/>
                        </a:solidFill>
                      </a:rPr>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769-1E42-B031-45982E1E350E}"/>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nb-N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'Ark1'!$A$2:$A$5</c:f>
              <c:strCache>
                <c:ptCount val="4"/>
                <c:pt idx="0">
                  <c:v>Myoma/hemmorage</c:v>
                </c:pt>
                <c:pt idx="1">
                  <c:v>Pain/endometriosis</c:v>
                </c:pt>
                <c:pt idx="2">
                  <c:v>Genital prolapse </c:v>
                </c:pt>
                <c:pt idx="3">
                  <c:v>CIN/HPV</c:v>
                </c:pt>
              </c:strCache>
            </c:strRef>
          </c:cat>
          <c:val>
            <c:numRef>
              <c:f>'Ark1'!$B$2:$B$5</c:f>
              <c:numCache>
                <c:formatCode>General</c:formatCode>
                <c:ptCount val="4"/>
                <c:pt idx="0">
                  <c:v>181</c:v>
                </c:pt>
                <c:pt idx="1">
                  <c:v>50</c:v>
                </c:pt>
                <c:pt idx="2">
                  <c:v>18</c:v>
                </c:pt>
                <c:pt idx="3">
                  <c:v>34</c:v>
                </c:pt>
              </c:numCache>
            </c:numRef>
          </c:val>
          <c:extLst>
            <c:ext xmlns:c16="http://schemas.microsoft.com/office/drawing/2014/chart" uri="{C3380CC4-5D6E-409C-BE32-E72D297353CC}">
              <c16:uniqueId val="{00000000-8769-1E42-B031-45982E1E350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a:t>Entry plan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pieChart>
        <c:varyColors val="1"/>
        <c:ser>
          <c:idx val="0"/>
          <c:order val="0"/>
          <c:tx>
            <c:strRef>
              <c:f>'Ark1'!$B$1</c:f>
              <c:strCache>
                <c:ptCount val="1"/>
                <c:pt idx="0">
                  <c:v>Entry plan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C0-6348-A9A7-5036D476E3A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4AC0-6348-A9A7-5036D476E3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4AC0-6348-A9A7-5036D476E3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4AC0-6348-A9A7-5036D476E3A5}"/>
              </c:ext>
            </c:extLst>
          </c:dPt>
          <c:dLbls>
            <c:dLbl>
              <c:idx val="0"/>
              <c:tx>
                <c:rich>
                  <a:bodyPr/>
                  <a:lstStyle/>
                  <a:p>
                    <a:fld id="{8930AF9D-608D-6241-AF2D-22733EC80269}" type="VALUE">
                      <a:rPr lang="en-US" sz="20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AC0-6348-A9A7-5036D476E3A5}"/>
                </c:ext>
              </c:extLst>
            </c:dLbl>
            <c:dLbl>
              <c:idx val="1"/>
              <c:tx>
                <c:rich>
                  <a:bodyPr/>
                  <a:lstStyle/>
                  <a:p>
                    <a:fld id="{5C7D2F95-2010-174E-83BA-AD3B983D1D72}" type="VALUE">
                      <a:rPr lang="en-US" sz="24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AC0-6348-A9A7-5036D476E3A5}"/>
                </c:ext>
              </c:extLst>
            </c:dLbl>
            <c:dLbl>
              <c:idx val="2"/>
              <c:tx>
                <c:rich>
                  <a:bodyPr/>
                  <a:lstStyle/>
                  <a:p>
                    <a:fld id="{7601177D-9235-DF42-875A-8D46A5F5025C}" type="VALUE">
                      <a:rPr lang="en-US" sz="2400"/>
                      <a:pPr/>
                      <a:t>[VERDI]</a:t>
                    </a:fld>
                    <a:endParaRPr lang="nb-NO"/>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AC0-6348-A9A7-5036D476E3A5}"/>
                </c:ext>
              </c:extLst>
            </c:dLbl>
            <c:dLbl>
              <c:idx val="3"/>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0"/>
              <c:showBubbleSize val="0"/>
              <c:extLst>
                <c:ext xmlns:c16="http://schemas.microsoft.com/office/drawing/2014/chart" uri="{C3380CC4-5D6E-409C-BE32-E72D297353CC}">
                  <c16:uniqueId val="{00000003-4AC0-6348-A9A7-5036D476E3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'Ark1'!$A$2:$A$5</c:f>
              <c:strCache>
                <c:ptCount val="4"/>
                <c:pt idx="0">
                  <c:v>  Robotic assisted </c:v>
                </c:pt>
                <c:pt idx="1">
                  <c:v>  Laparoscopy </c:v>
                </c:pt>
                <c:pt idx="2">
                  <c:v>  Laparotomy </c:v>
                </c:pt>
                <c:pt idx="3">
                  <c:v>  Vaginal</c:v>
                </c:pt>
              </c:strCache>
            </c:strRef>
          </c:cat>
          <c:val>
            <c:numRef>
              <c:f>'Ark1'!$B$2:$B$5</c:f>
              <c:numCache>
                <c:formatCode>General</c:formatCode>
                <c:ptCount val="4"/>
                <c:pt idx="0">
                  <c:v>113</c:v>
                </c:pt>
                <c:pt idx="1">
                  <c:v>167</c:v>
                </c:pt>
                <c:pt idx="2">
                  <c:v>20</c:v>
                </c:pt>
                <c:pt idx="3">
                  <c:v>9</c:v>
                </c:pt>
              </c:numCache>
            </c:numRef>
          </c:val>
          <c:extLst>
            <c:ext xmlns:c16="http://schemas.microsoft.com/office/drawing/2014/chart" uri="{C3380CC4-5D6E-409C-BE32-E72D297353CC}">
              <c16:uniqueId val="{00000000-4AC0-6348-A9A7-5036D476E3A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2000"/>
              <a:t>Prosentvis inndeling av symptom basert på lokalisasjon i insula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4.6996614670808456E-2"/>
          <c:y val="0.11123571153023905"/>
          <c:w val="0.95295503730711351"/>
          <c:h val="0.60421970526245006"/>
        </c:manualLayout>
      </c:layout>
      <c:barChart>
        <c:barDir val="col"/>
        <c:grouping val="clustered"/>
        <c:varyColors val="0"/>
        <c:ser>
          <c:idx val="0"/>
          <c:order val="0"/>
          <c:tx>
            <c:v>Anteriore insula</c:v>
          </c:tx>
          <c:spPr>
            <a:solidFill>
              <a:schemeClr val="accent6">
                <a:lumMod val="60000"/>
                <a:lumOff val="40000"/>
              </a:schemeClr>
            </a:solidFill>
            <a:ln>
              <a:noFill/>
            </a:ln>
            <a:effectLst/>
          </c:spPr>
          <c:invertIfNegative val="0"/>
          <c:cat>
            <c:strRef>
              <c:f>'Ark1'!$E$98:$S$98</c:f>
              <c:strCache>
                <c:ptCount val="15"/>
                <c:pt idx="0">
                  <c:v>Motorisk</c:v>
                </c:pt>
                <c:pt idx="1">
                  <c:v>Dysartri</c:v>
                </c:pt>
                <c:pt idx="2">
                  <c:v>Sensorisk</c:v>
                </c:pt>
                <c:pt idx="3">
                  <c:v>Neglekt</c:v>
                </c:pt>
                <c:pt idx="4">
                  <c:v>Hukommelse</c:v>
                </c:pt>
                <c:pt idx="5">
                  <c:v>Oppmerksomhet/konstentrasjonsvansker</c:v>
                </c:pt>
                <c:pt idx="6">
                  <c:v>Kardiovaskulær dysautonomi</c:v>
                </c:pt>
                <c:pt idx="7">
                  <c:v>Vestibulære symptom</c:v>
                </c:pt>
                <c:pt idx="8">
                  <c:v>Emosjonelle symptomer</c:v>
                </c:pt>
                <c:pt idx="9">
                  <c:v>Dysfagi</c:v>
                </c:pt>
                <c:pt idx="10">
                  <c:v>Inkontinens</c:v>
                </c:pt>
                <c:pt idx="11">
                  <c:v>Impulsivitet</c:v>
                </c:pt>
                <c:pt idx="12">
                  <c:v>Obstipasjon/tarmdysfunksjon</c:v>
                </c:pt>
                <c:pt idx="13">
                  <c:v>Smak</c:v>
                </c:pt>
                <c:pt idx="14">
                  <c:v>Smerte</c:v>
                </c:pt>
              </c:strCache>
            </c:strRef>
          </c:cat>
          <c:val>
            <c:numRef>
              <c:f>'Ark1'!$E$99:$S$99</c:f>
              <c:numCache>
                <c:formatCode>0%</c:formatCode>
                <c:ptCount val="15"/>
                <c:pt idx="0">
                  <c:v>1</c:v>
                </c:pt>
                <c:pt idx="1">
                  <c:v>0.71</c:v>
                </c:pt>
                <c:pt idx="2">
                  <c:v>0.43</c:v>
                </c:pt>
                <c:pt idx="3">
                  <c:v>0.56999999999999995</c:v>
                </c:pt>
                <c:pt idx="4">
                  <c:v>0.56999999999999995</c:v>
                </c:pt>
                <c:pt idx="5">
                  <c:v>0.28000000000000003</c:v>
                </c:pt>
                <c:pt idx="6">
                  <c:v>0.28000000000000003</c:v>
                </c:pt>
                <c:pt idx="7">
                  <c:v>0.14000000000000001</c:v>
                </c:pt>
                <c:pt idx="8">
                  <c:v>0</c:v>
                </c:pt>
                <c:pt idx="9">
                  <c:v>0.14000000000000001</c:v>
                </c:pt>
                <c:pt idx="10">
                  <c:v>0.14000000000000001</c:v>
                </c:pt>
                <c:pt idx="11">
                  <c:v>0</c:v>
                </c:pt>
                <c:pt idx="12">
                  <c:v>0</c:v>
                </c:pt>
                <c:pt idx="13">
                  <c:v>0</c:v>
                </c:pt>
                <c:pt idx="14">
                  <c:v>0</c:v>
                </c:pt>
              </c:numCache>
            </c:numRef>
          </c:val>
          <c:extLst>
            <c:ext xmlns:c16="http://schemas.microsoft.com/office/drawing/2014/chart" uri="{C3380CC4-5D6E-409C-BE32-E72D297353CC}">
              <c16:uniqueId val="{00000000-4BCA-844E-8F5C-484C905C7ACA}"/>
            </c:ext>
          </c:extLst>
        </c:ser>
        <c:ser>
          <c:idx val="1"/>
          <c:order val="1"/>
          <c:tx>
            <c:v>Posteriore insula</c:v>
          </c:tx>
          <c:spPr>
            <a:solidFill>
              <a:schemeClr val="accent1">
                <a:lumMod val="60000"/>
                <a:lumOff val="40000"/>
              </a:schemeClr>
            </a:solidFill>
            <a:ln>
              <a:noFill/>
            </a:ln>
            <a:effectLst/>
          </c:spPr>
          <c:invertIfNegative val="0"/>
          <c:cat>
            <c:strRef>
              <c:f>'Ark1'!$E$98:$S$98</c:f>
              <c:strCache>
                <c:ptCount val="15"/>
                <c:pt idx="0">
                  <c:v>Motorisk</c:v>
                </c:pt>
                <c:pt idx="1">
                  <c:v>Dysartri</c:v>
                </c:pt>
                <c:pt idx="2">
                  <c:v>Sensorisk</c:v>
                </c:pt>
                <c:pt idx="3">
                  <c:v>Neglekt</c:v>
                </c:pt>
                <c:pt idx="4">
                  <c:v>Hukommelse</c:v>
                </c:pt>
                <c:pt idx="5">
                  <c:v>Oppmerksomhet/konstentrasjonsvansker</c:v>
                </c:pt>
                <c:pt idx="6">
                  <c:v>Kardiovaskulær dysautonomi</c:v>
                </c:pt>
                <c:pt idx="7">
                  <c:v>Vestibulære symptom</c:v>
                </c:pt>
                <c:pt idx="8">
                  <c:v>Emosjonelle symptomer</c:v>
                </c:pt>
                <c:pt idx="9">
                  <c:v>Dysfagi</c:v>
                </c:pt>
                <c:pt idx="10">
                  <c:v>Inkontinens</c:v>
                </c:pt>
                <c:pt idx="11">
                  <c:v>Impulsivitet</c:v>
                </c:pt>
                <c:pt idx="12">
                  <c:v>Obstipasjon/tarmdysfunksjon</c:v>
                </c:pt>
                <c:pt idx="13">
                  <c:v>Smak</c:v>
                </c:pt>
                <c:pt idx="14">
                  <c:v>Smerte</c:v>
                </c:pt>
              </c:strCache>
            </c:strRef>
          </c:cat>
          <c:val>
            <c:numRef>
              <c:f>'Ark1'!$E$100:$S$100</c:f>
              <c:numCache>
                <c:formatCode>0%</c:formatCode>
                <c:ptCount val="15"/>
                <c:pt idx="0">
                  <c:v>0.87</c:v>
                </c:pt>
                <c:pt idx="1">
                  <c:v>0.67</c:v>
                </c:pt>
                <c:pt idx="2">
                  <c:v>0.4</c:v>
                </c:pt>
                <c:pt idx="3">
                  <c:v>0.33</c:v>
                </c:pt>
                <c:pt idx="4">
                  <c:v>0.13</c:v>
                </c:pt>
                <c:pt idx="5">
                  <c:v>0.26</c:v>
                </c:pt>
                <c:pt idx="6">
                  <c:v>0.2</c:v>
                </c:pt>
                <c:pt idx="7">
                  <c:v>0.2</c:v>
                </c:pt>
                <c:pt idx="8">
                  <c:v>0.2</c:v>
                </c:pt>
                <c:pt idx="9">
                  <c:v>0</c:v>
                </c:pt>
                <c:pt idx="10">
                  <c:v>0</c:v>
                </c:pt>
                <c:pt idx="11">
                  <c:v>0</c:v>
                </c:pt>
                <c:pt idx="12">
                  <c:v>7.0000000000000007E-2</c:v>
                </c:pt>
                <c:pt idx="13">
                  <c:v>7.0000000000000007E-2</c:v>
                </c:pt>
                <c:pt idx="14">
                  <c:v>0</c:v>
                </c:pt>
              </c:numCache>
            </c:numRef>
          </c:val>
          <c:extLst>
            <c:ext xmlns:c16="http://schemas.microsoft.com/office/drawing/2014/chart" uri="{C3380CC4-5D6E-409C-BE32-E72D297353CC}">
              <c16:uniqueId val="{00000001-4BCA-844E-8F5C-484C905C7ACA}"/>
            </c:ext>
          </c:extLst>
        </c:ser>
        <c:ser>
          <c:idx val="2"/>
          <c:order val="2"/>
          <c:tx>
            <c:v>Totale insula</c:v>
          </c:tx>
          <c:spPr>
            <a:solidFill>
              <a:schemeClr val="accent4">
                <a:lumMod val="40000"/>
                <a:lumOff val="60000"/>
              </a:schemeClr>
            </a:solidFill>
            <a:ln>
              <a:noFill/>
            </a:ln>
            <a:effectLst/>
          </c:spPr>
          <c:invertIfNegative val="0"/>
          <c:cat>
            <c:strRef>
              <c:f>'Ark1'!$E$98:$S$98</c:f>
              <c:strCache>
                <c:ptCount val="15"/>
                <c:pt idx="0">
                  <c:v>Motorisk</c:v>
                </c:pt>
                <c:pt idx="1">
                  <c:v>Dysartri</c:v>
                </c:pt>
                <c:pt idx="2">
                  <c:v>Sensorisk</c:v>
                </c:pt>
                <c:pt idx="3">
                  <c:v>Neglekt</c:v>
                </c:pt>
                <c:pt idx="4">
                  <c:v>Hukommelse</c:v>
                </c:pt>
                <c:pt idx="5">
                  <c:v>Oppmerksomhet/konstentrasjonsvansker</c:v>
                </c:pt>
                <c:pt idx="6">
                  <c:v>Kardiovaskulær dysautonomi</c:v>
                </c:pt>
                <c:pt idx="7">
                  <c:v>Vestibulære symptom</c:v>
                </c:pt>
                <c:pt idx="8">
                  <c:v>Emosjonelle symptomer</c:v>
                </c:pt>
                <c:pt idx="9">
                  <c:v>Dysfagi</c:v>
                </c:pt>
                <c:pt idx="10">
                  <c:v>Inkontinens</c:v>
                </c:pt>
                <c:pt idx="11">
                  <c:v>Impulsivitet</c:v>
                </c:pt>
                <c:pt idx="12">
                  <c:v>Obstipasjon/tarmdysfunksjon</c:v>
                </c:pt>
                <c:pt idx="13">
                  <c:v>Smak</c:v>
                </c:pt>
                <c:pt idx="14">
                  <c:v>Smerte</c:v>
                </c:pt>
              </c:strCache>
            </c:strRef>
          </c:cat>
          <c:val>
            <c:numRef>
              <c:f>'Ark1'!$E$101:$S$101</c:f>
              <c:numCache>
                <c:formatCode>0%</c:formatCode>
                <c:ptCount val="15"/>
                <c:pt idx="0">
                  <c:v>1</c:v>
                </c:pt>
                <c:pt idx="1">
                  <c:v>0.85</c:v>
                </c:pt>
                <c:pt idx="2">
                  <c:v>0.75</c:v>
                </c:pt>
                <c:pt idx="3">
                  <c:v>0.6</c:v>
                </c:pt>
                <c:pt idx="4">
                  <c:v>0.2</c:v>
                </c:pt>
                <c:pt idx="5">
                  <c:v>0.15</c:v>
                </c:pt>
                <c:pt idx="6">
                  <c:v>0.35</c:v>
                </c:pt>
                <c:pt idx="7">
                  <c:v>0.2</c:v>
                </c:pt>
                <c:pt idx="8">
                  <c:v>0.2</c:v>
                </c:pt>
                <c:pt idx="9">
                  <c:v>0.15</c:v>
                </c:pt>
                <c:pt idx="10">
                  <c:v>0.05</c:v>
                </c:pt>
                <c:pt idx="11">
                  <c:v>0.1</c:v>
                </c:pt>
                <c:pt idx="12">
                  <c:v>0.05</c:v>
                </c:pt>
                <c:pt idx="13">
                  <c:v>0</c:v>
                </c:pt>
                <c:pt idx="14">
                  <c:v>0.05</c:v>
                </c:pt>
              </c:numCache>
            </c:numRef>
          </c:val>
          <c:extLst>
            <c:ext xmlns:c16="http://schemas.microsoft.com/office/drawing/2014/chart" uri="{C3380CC4-5D6E-409C-BE32-E72D297353CC}">
              <c16:uniqueId val="{00000002-4BCA-844E-8F5C-484C905C7ACA}"/>
            </c:ext>
          </c:extLst>
        </c:ser>
        <c:dLbls>
          <c:showLegendKey val="0"/>
          <c:showVal val="0"/>
          <c:showCatName val="0"/>
          <c:showSerName val="0"/>
          <c:showPercent val="0"/>
          <c:showBubbleSize val="0"/>
        </c:dLbls>
        <c:gapWidth val="219"/>
        <c:overlap val="-27"/>
        <c:axId val="1720995264"/>
        <c:axId val="1720996896"/>
      </c:barChart>
      <c:catAx>
        <c:axId val="172099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720996896"/>
        <c:crossesAt val="0"/>
        <c:auto val="1"/>
        <c:lblAlgn val="ctr"/>
        <c:lblOffset val="100"/>
        <c:noMultiLvlLbl val="0"/>
      </c:catAx>
      <c:valAx>
        <c:axId val="1720996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720995264"/>
        <c:crosses val="autoZero"/>
        <c:crossBetween val="between"/>
      </c:valAx>
      <c:spPr>
        <a:noFill/>
        <a:ln>
          <a:noFill/>
        </a:ln>
        <a:effectLst/>
      </c:spPr>
    </c:plotArea>
    <c:legend>
      <c:legendPos val="b"/>
      <c:layout>
        <c:manualLayout>
          <c:xMode val="edge"/>
          <c:yMode val="edge"/>
          <c:x val="0.13174376531854762"/>
          <c:y val="0.94567165812896348"/>
          <c:w val="0.73569495749488178"/>
          <c:h val="4.30565026826089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0.05376</cdr:x>
      <cdr:y>0</cdr:y>
    </cdr:from>
    <cdr:to>
      <cdr:x>0.24774</cdr:x>
      <cdr:y>0.05294</cdr:y>
    </cdr:to>
    <cdr:sp macro="" textlink="">
      <cdr:nvSpPr>
        <cdr:cNvPr id="2" name="TekstSylinder 1">
          <a:extLst xmlns:a="http://schemas.openxmlformats.org/drawingml/2006/main">
            <a:ext uri="{FF2B5EF4-FFF2-40B4-BE49-F238E27FC236}">
              <a16:creationId xmlns:a16="http://schemas.microsoft.com/office/drawing/2014/main" id="{2D262EF4-9DA0-9851-4CFA-218A535426D6}"/>
            </a:ext>
          </a:extLst>
        </cdr:cNvPr>
        <cdr:cNvSpPr txBox="1"/>
      </cdr:nvSpPr>
      <cdr:spPr>
        <a:xfrm xmlns:a="http://schemas.openxmlformats.org/drawingml/2006/main">
          <a:off x="1038924" y="0"/>
          <a:ext cx="3749040" cy="815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nb-NO" sz="1100" dirty="0"/>
        </a:p>
      </cdr:txBody>
    </cdr:sp>
  </cdr:relSizeAnchor>
  <cdr:relSizeAnchor xmlns:cdr="http://schemas.openxmlformats.org/drawingml/2006/chartDrawing">
    <cdr:from>
      <cdr:x>0.04666</cdr:x>
      <cdr:y>0</cdr:y>
    </cdr:from>
    <cdr:to>
      <cdr:x>0.23591</cdr:x>
      <cdr:y>0.05294</cdr:y>
    </cdr:to>
    <cdr:sp macro="" textlink="">
      <cdr:nvSpPr>
        <cdr:cNvPr id="3" name="TekstSylinder 2">
          <a:extLst xmlns:a="http://schemas.openxmlformats.org/drawingml/2006/main">
            <a:ext uri="{FF2B5EF4-FFF2-40B4-BE49-F238E27FC236}">
              <a16:creationId xmlns:a16="http://schemas.microsoft.com/office/drawing/2014/main" id="{C65BF9D5-5332-D8AA-F36E-F472EEB34D28}"/>
            </a:ext>
          </a:extLst>
        </cdr:cNvPr>
        <cdr:cNvSpPr txBox="1"/>
      </cdr:nvSpPr>
      <cdr:spPr>
        <a:xfrm xmlns:a="http://schemas.openxmlformats.org/drawingml/2006/main">
          <a:off x="901764" y="0"/>
          <a:ext cx="3657600" cy="8156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3200" dirty="0"/>
            <a:t>Tabell 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76464" cy="51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6" tIns="49518" rIns="99036" bIns="49518" numCol="1" anchor="t" anchorCtr="0" compatLnSpc="1">
            <a:prstTxWarp prst="textNoShape">
              <a:avLst/>
            </a:prstTxWarp>
          </a:bodyPr>
          <a:lstStyle>
            <a:lvl1pPr>
              <a:defRPr sz="1300" smtClean="0"/>
            </a:lvl1pPr>
          </a:lstStyle>
          <a:p>
            <a:pPr>
              <a:defRPr/>
            </a:pPr>
            <a:endParaRPr lang="nb-NO"/>
          </a:p>
        </p:txBody>
      </p:sp>
      <p:sp>
        <p:nvSpPr>
          <p:cNvPr id="13315" name="Rectangle 3"/>
          <p:cNvSpPr>
            <a:spLocks noGrp="1" noChangeArrowheads="1"/>
          </p:cNvSpPr>
          <p:nvPr>
            <p:ph type="dt" idx="1"/>
          </p:nvPr>
        </p:nvSpPr>
        <p:spPr bwMode="auto">
          <a:xfrm>
            <a:off x="4021324" y="0"/>
            <a:ext cx="3076464" cy="51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6" tIns="49518" rIns="99036" bIns="49518" numCol="1" anchor="t" anchorCtr="0" compatLnSpc="1">
            <a:prstTxWarp prst="textNoShape">
              <a:avLst/>
            </a:prstTxWarp>
          </a:bodyPr>
          <a:lstStyle>
            <a:lvl1pPr algn="r">
              <a:defRPr sz="1300" smtClean="0"/>
            </a:lvl1pPr>
          </a:lstStyle>
          <a:p>
            <a:pPr>
              <a:defRPr/>
            </a:pPr>
            <a:endParaRPr lang="nb-NO"/>
          </a:p>
        </p:txBody>
      </p:sp>
      <p:sp>
        <p:nvSpPr>
          <p:cNvPr id="3076" name="Rectangle 4"/>
          <p:cNvSpPr>
            <a:spLocks noGrp="1" noRot="1" noChangeAspect="1" noChangeArrowheads="1" noTextEdit="1"/>
          </p:cNvSpPr>
          <p:nvPr>
            <p:ph type="sldImg" idx="2"/>
          </p:nvPr>
        </p:nvSpPr>
        <p:spPr bwMode="auto">
          <a:xfrm>
            <a:off x="838200" y="768350"/>
            <a:ext cx="54229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709779" y="4861365"/>
            <a:ext cx="5679742" cy="460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6" tIns="49518" rIns="99036" bIns="49518"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3318" name="Rectangle 6"/>
          <p:cNvSpPr>
            <a:spLocks noGrp="1" noChangeArrowheads="1"/>
          </p:cNvSpPr>
          <p:nvPr>
            <p:ph type="ftr" sz="quarter" idx="4"/>
          </p:nvPr>
        </p:nvSpPr>
        <p:spPr bwMode="auto">
          <a:xfrm>
            <a:off x="0" y="9721194"/>
            <a:ext cx="3076464" cy="51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6" tIns="49518" rIns="99036" bIns="49518" numCol="1" anchor="b" anchorCtr="0" compatLnSpc="1">
            <a:prstTxWarp prst="textNoShape">
              <a:avLst/>
            </a:prstTxWarp>
          </a:bodyPr>
          <a:lstStyle>
            <a:lvl1pPr>
              <a:defRPr sz="1300" smtClean="0"/>
            </a:lvl1pPr>
          </a:lstStyle>
          <a:p>
            <a:pPr>
              <a:defRPr/>
            </a:pPr>
            <a:endParaRPr lang="nb-NO"/>
          </a:p>
        </p:txBody>
      </p:sp>
      <p:sp>
        <p:nvSpPr>
          <p:cNvPr id="13319" name="Rectangle 7"/>
          <p:cNvSpPr>
            <a:spLocks noGrp="1" noChangeArrowheads="1"/>
          </p:cNvSpPr>
          <p:nvPr>
            <p:ph type="sldNum" sz="quarter" idx="5"/>
          </p:nvPr>
        </p:nvSpPr>
        <p:spPr bwMode="auto">
          <a:xfrm>
            <a:off x="4021324" y="9721194"/>
            <a:ext cx="3076464" cy="51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6" tIns="49518" rIns="99036" bIns="49518" numCol="1" anchor="b" anchorCtr="0" compatLnSpc="1">
            <a:prstTxWarp prst="textNoShape">
              <a:avLst/>
            </a:prstTxWarp>
          </a:bodyPr>
          <a:lstStyle>
            <a:lvl1pPr algn="r">
              <a:defRPr sz="1300" smtClean="0"/>
            </a:lvl1pPr>
          </a:lstStyle>
          <a:p>
            <a:pPr>
              <a:defRPr/>
            </a:pPr>
            <a:fld id="{6131AE1E-E725-4449-B03D-B7F1AD5A21EF}" type="slidenum">
              <a:rPr lang="nb-NO"/>
              <a:pPr>
                <a:defRPr/>
              </a:pPr>
              <a:t>‹#›</a:t>
            </a:fld>
            <a:endParaRPr lang="nb-NO"/>
          </a:p>
        </p:txBody>
      </p:sp>
    </p:spTree>
    <p:extLst>
      <p:ext uri="{BB962C8B-B14F-4D97-AF65-F5344CB8AC3E}">
        <p14:creationId xmlns:p14="http://schemas.microsoft.com/office/powerpoint/2010/main" val="3295910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788E0A-2390-493D-B96C-E13D0340CC64}" type="slidenum">
              <a:rPr kumimoji="0" lang="nb-NO" altLang="nb-NO"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nb-NO" altLang="nb-NO"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extLst>
      <p:ext uri="{BB962C8B-B14F-4D97-AF65-F5344CB8AC3E}">
        <p14:creationId xmlns:p14="http://schemas.microsoft.com/office/powerpoint/2010/main" val="291861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11</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extLst>
      <p:ext uri="{BB962C8B-B14F-4D97-AF65-F5344CB8AC3E}">
        <p14:creationId xmlns:p14="http://schemas.microsoft.com/office/powerpoint/2010/main" val="3031182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12</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13</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14</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15</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16</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17</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19</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20</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21</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3</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23</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24</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25</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26</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27</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28</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30</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a:lnSpc>
                <a:spcPct val="150000"/>
              </a:lnSpc>
            </a:pPr>
            <a:r>
              <a:rPr lang="nb-NO" sz="1800" b="1" dirty="0">
                <a:effectLst/>
                <a:latin typeface="Times New Roman" panose="02020603050405020304" pitchFamily="18" charset="0"/>
                <a:ea typeface="Calibri" panose="020F0502020204030204" pitchFamily="34" charset="0"/>
              </a:rPr>
              <a:t>Bakgrunn: </a:t>
            </a:r>
            <a:r>
              <a:rPr lang="nb-NO" sz="1800" dirty="0">
                <a:effectLst/>
                <a:latin typeface="Times New Roman" panose="02020603050405020304" pitchFamily="18" charset="0"/>
                <a:ea typeface="Calibri" panose="020F0502020204030204" pitchFamily="34" charset="0"/>
              </a:rPr>
              <a:t>Blodtrykksmåling er</a:t>
            </a:r>
            <a:r>
              <a:rPr lang="nb-NO" sz="1800" b="1" dirty="0">
                <a:effectLst/>
                <a:latin typeface="Times New Roman" panose="02020603050405020304" pitchFamily="18" charset="0"/>
                <a:ea typeface="Calibri" panose="020F0502020204030204" pitchFamily="34" charset="0"/>
              </a:rPr>
              <a:t> </a:t>
            </a:r>
            <a:r>
              <a:rPr lang="nb-NO" sz="1800" dirty="0">
                <a:effectLst/>
                <a:latin typeface="Times New Roman" panose="02020603050405020304" pitchFamily="18" charset="0"/>
                <a:ea typeface="Calibri" panose="020F0502020204030204" pitchFamily="34" charset="0"/>
              </a:rPr>
              <a:t>sentral i den kliniske undersøkelsen, og hypertensjon er en svært utbredt sykdom. Det å ha konkrete blodtrykksmål for diagnostisering og behandling er essensielt, men det kan være vanskelig for klinikere å vite kva en skal forholde seg til blant mange retningslinjer for hypertensjon.</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 </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Hypotese:</a:t>
            </a:r>
            <a:r>
              <a:rPr lang="nb-NO" sz="1800" dirty="0">
                <a:effectLst/>
                <a:latin typeface="Times New Roman" panose="02020603050405020304" pitchFamily="18" charset="0"/>
                <a:ea typeface="Calibri" panose="020F0502020204030204" pitchFamily="34" charset="0"/>
              </a:rPr>
              <a:t> Det er signifikante forskjeller blant de mest kjente og brukte retningslinjene for blodtrykksmål. Dette har en betydning for handtering av pasienter med hypertensjon.</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 </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Formål med studien:</a:t>
            </a:r>
            <a:r>
              <a:rPr lang="nb-NO" sz="1800" dirty="0">
                <a:effectLst/>
                <a:latin typeface="Times New Roman" panose="02020603050405020304" pitchFamily="18" charset="0"/>
                <a:ea typeface="Calibri" panose="020F0502020204030204" pitchFamily="34" charset="0"/>
              </a:rPr>
              <a:t> Komparativ litteraturstudie for å identifisere forskjellene og vurdere tilstrekkeligheten og gjennomførbarheten av de utvalgte retningslinjene.</a:t>
            </a:r>
            <a:br>
              <a:rPr lang="nb-NO" sz="1800" dirty="0">
                <a:effectLst/>
                <a:latin typeface="Times New Roman" panose="02020603050405020304" pitchFamily="18" charset="0"/>
                <a:ea typeface="Calibri" panose="020F0502020204030204" pitchFamily="34" charset="0"/>
              </a:rPr>
            </a:b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Metode: </a:t>
            </a:r>
            <a:r>
              <a:rPr lang="nb-NO" sz="1800" dirty="0">
                <a:effectLst/>
                <a:latin typeface="Times New Roman" panose="02020603050405020304" pitchFamily="18" charset="0"/>
                <a:ea typeface="Calibri" panose="020F0502020204030204" pitchFamily="34" charset="0"/>
              </a:rPr>
              <a:t>Sammenligne 2017 ACC/AHA, 2018 ESC/ESH, 2019 NICE, 2020 ISH og 2021 KDIGO. Punktene som ble sammenlignet var bruk av eksperter og håndtering av </a:t>
            </a:r>
            <a:r>
              <a:rPr lang="nb-NO" sz="1800" dirty="0" err="1">
                <a:effectLst/>
                <a:latin typeface="Times New Roman" panose="02020603050405020304" pitchFamily="18" charset="0"/>
                <a:ea typeface="Calibri" panose="020F0502020204030204" pitchFamily="34" charset="0"/>
              </a:rPr>
              <a:t>interressekonflikter</a:t>
            </a:r>
            <a:r>
              <a:rPr lang="nb-NO" sz="1800" dirty="0">
                <a:effectLst/>
                <a:latin typeface="Times New Roman" panose="02020603050405020304" pitchFamily="18" charset="0"/>
                <a:ea typeface="Calibri" panose="020F0502020204030204" pitchFamily="34" charset="0"/>
              </a:rPr>
              <a:t>, finansiering, målemetode av blodtrykk, blodtrykksmål, kva studier retningslinjen er basert på, samt om retningslinjen anbefaler ikke-farmasøytiske råd for </a:t>
            </a:r>
            <a:r>
              <a:rPr lang="nb-NO" sz="1800" dirty="0" err="1">
                <a:effectLst/>
                <a:latin typeface="Times New Roman" panose="02020603050405020304" pitchFamily="18" charset="0"/>
                <a:ea typeface="Calibri" panose="020F0502020204030204" pitchFamily="34" charset="0"/>
              </a:rPr>
              <a:t>blodtrykkssenking</a:t>
            </a:r>
            <a:r>
              <a:rPr lang="nb-NO" sz="1800" dirty="0">
                <a:effectLst/>
                <a:latin typeface="Times New Roman" panose="02020603050405020304" pitchFamily="18" charset="0"/>
                <a:ea typeface="Calibri" panose="020F0502020204030204" pitchFamily="34" charset="0"/>
              </a:rPr>
              <a:t>.</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dirty="0">
                <a:effectLst/>
                <a:latin typeface="Times New Roman" panose="02020603050405020304" pitchFamily="18" charset="0"/>
                <a:ea typeface="Calibri" panose="020F0502020204030204" pitchFamily="34" charset="0"/>
              </a:rPr>
              <a:t> </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Resultater</a:t>
            </a:r>
            <a:r>
              <a:rPr lang="nb-NO" sz="1800" dirty="0">
                <a:effectLst/>
                <a:latin typeface="Times New Roman" panose="02020603050405020304" pitchFamily="18" charset="0"/>
                <a:ea typeface="Calibri" panose="020F0502020204030204" pitchFamily="34" charset="0"/>
              </a:rPr>
              <a:t>: Ingen av retningslinjene var finansiert av eksterne partier eller industri, og alle hadde avklart interessekonflikter. Det ble funnet forskjeller i anbefalinger for målemetode ved diagnostisering av hypertensjon. Alle anerkjente måling utenfor kontoret, men KDIGO satte mer trykk på den standardiserte kontormålingen og ønskte å bruke den mindre konvensjonelle metoden automatisert kontortrykk, </a:t>
            </a:r>
            <a:r>
              <a:rPr lang="nb-NO" sz="1800" dirty="0" err="1">
                <a:effectLst/>
                <a:latin typeface="Times New Roman" panose="02020603050405020304" pitchFamily="18" charset="0"/>
                <a:ea typeface="Calibri" panose="020F0502020204030204" pitchFamily="34" charset="0"/>
              </a:rPr>
              <a:t>attended</a:t>
            </a:r>
            <a:r>
              <a:rPr lang="nb-NO" sz="1800" dirty="0">
                <a:effectLst/>
                <a:latin typeface="Times New Roman" panose="02020603050405020304" pitchFamily="18" charset="0"/>
                <a:ea typeface="Calibri" panose="020F0502020204030204" pitchFamily="34" charset="0"/>
              </a:rPr>
              <a:t> eller </a:t>
            </a:r>
            <a:r>
              <a:rPr lang="nb-NO" sz="1800" dirty="0" err="1">
                <a:effectLst/>
                <a:latin typeface="Times New Roman" panose="02020603050405020304" pitchFamily="18" charset="0"/>
                <a:ea typeface="Calibri" panose="020F0502020204030204" pitchFamily="34" charset="0"/>
              </a:rPr>
              <a:t>unattended</a:t>
            </a:r>
            <a:r>
              <a:rPr lang="nb-NO" sz="1800" dirty="0">
                <a:effectLst/>
                <a:latin typeface="Times New Roman" panose="02020603050405020304" pitchFamily="18" charset="0"/>
                <a:ea typeface="Calibri" panose="020F0502020204030204" pitchFamily="34" charset="0"/>
              </a:rPr>
              <a:t>. KDIGO hadde et blodtrykksmål &lt;120/80 mm Hg, 2017 ACC/AHA har målet &lt;130/85, mens resten av retningslinjene har &lt;140/90 mm Hg. </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 </a:t>
            </a: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b="1" dirty="0">
                <a:effectLst/>
                <a:latin typeface="Times New Roman" panose="02020603050405020304" pitchFamily="18" charset="0"/>
                <a:ea typeface="Calibri" panose="020F0502020204030204" pitchFamily="34" charset="0"/>
              </a:rPr>
              <a:t>Konklusjon</a:t>
            </a:r>
            <a:r>
              <a:rPr lang="nb-NO" sz="1800" dirty="0">
                <a:effectLst/>
                <a:latin typeface="Times New Roman" panose="02020603050405020304" pitchFamily="18" charset="0"/>
                <a:ea typeface="Calibri" panose="020F0502020204030204" pitchFamily="34" charset="0"/>
              </a:rPr>
              <a:t>: </a:t>
            </a:r>
            <a:r>
              <a:rPr lang="nb-NO" sz="1800" dirty="0">
                <a:effectLst/>
                <a:latin typeface="Times New Roman" panose="02020603050405020304" pitchFamily="18" charset="0"/>
                <a:ea typeface="Times New Roman" panose="02020603050405020304" pitchFamily="18" charset="0"/>
              </a:rPr>
              <a:t>Det ble funnet signifikante forskjeller mellom retningslinjene og det konkluderes med at 2018 ESC/ESH er den retningslinjen som best representerer den norske befolkningen. Retningslinjen er omfattende, går grundig gjennom tilgjengelige studier og evidens og har blodtrykksmål som samstemmer med det anbefalt av Helsedirektoratet i Norge.</a:t>
            </a:r>
          </a:p>
          <a:p>
            <a:pPr>
              <a:lnSpc>
                <a:spcPct val="150000"/>
              </a:lnSpc>
            </a:pPr>
            <a:endParaRPr lang="nb-NO" sz="1800" dirty="0">
              <a:effectLst/>
              <a:latin typeface="Times New Roman" panose="02020603050405020304" pitchFamily="18" charset="0"/>
              <a:ea typeface="Times New Roman" panose="02020603050405020304" pitchFamily="18" charset="0"/>
            </a:endParaRPr>
          </a:p>
          <a:p>
            <a:pPr>
              <a:lnSpc>
                <a:spcPct val="150000"/>
              </a:lnSpc>
            </a:pPr>
            <a:endParaRPr lang="nb-NO" sz="1800" dirty="0">
              <a:effectLst/>
              <a:latin typeface="Times New Roman" panose="02020603050405020304" pitchFamily="18" charset="0"/>
              <a:ea typeface="Times New Roman" panose="02020603050405020304" pitchFamily="18" charset="0"/>
            </a:endParaRPr>
          </a:p>
          <a:p>
            <a:pPr>
              <a:lnSpc>
                <a:spcPct val="150000"/>
              </a:lnSpc>
            </a:pPr>
            <a:endParaRPr lang="nb-NO" sz="1800" dirty="0">
              <a:effectLst/>
              <a:latin typeface="Times New Roman" panose="02020603050405020304" pitchFamily="18" charset="0"/>
              <a:ea typeface="Times New Roman" panose="02020603050405020304" pitchFamily="18" charset="0"/>
            </a:endParaRPr>
          </a:p>
          <a:p>
            <a:pPr>
              <a:lnSpc>
                <a:spcPct val="150000"/>
              </a:lnSpc>
            </a:pPr>
            <a:r>
              <a:rPr lang="nb-NO" sz="1800" dirty="0" err="1">
                <a:effectLst/>
                <a:latin typeface="Times New Roman" panose="02020603050405020304" pitchFamily="18" charset="0"/>
                <a:ea typeface="Times New Roman" panose="02020603050405020304" pitchFamily="18" charset="0"/>
              </a:rPr>
              <a:t>https</a:t>
            </a:r>
            <a:r>
              <a:rPr lang="nb-NO" sz="1800" dirty="0">
                <a:effectLst/>
                <a:latin typeface="Times New Roman" panose="02020603050405020304" pitchFamily="18" charset="0"/>
                <a:ea typeface="Times New Roman" panose="02020603050405020304" pitchFamily="18" charset="0"/>
              </a:rPr>
              <a:t>://</a:t>
            </a:r>
            <a:r>
              <a:rPr lang="nb-NO" sz="1800" dirty="0" err="1">
                <a:effectLst/>
                <a:latin typeface="Times New Roman" panose="02020603050405020304" pitchFamily="18" charset="0"/>
                <a:ea typeface="Times New Roman" panose="02020603050405020304" pitchFamily="18" charset="0"/>
              </a:rPr>
              <a:t>www.google.com</a:t>
            </a:r>
            <a:r>
              <a:rPr lang="nb-NO" sz="1800" dirty="0">
                <a:effectLst/>
                <a:latin typeface="Times New Roman" panose="02020603050405020304" pitchFamily="18" charset="0"/>
                <a:ea typeface="Times New Roman" panose="02020603050405020304" pitchFamily="18" charset="0"/>
              </a:rPr>
              <a:t>/</a:t>
            </a:r>
            <a:r>
              <a:rPr lang="nb-NO" sz="1800" dirty="0" err="1">
                <a:effectLst/>
                <a:latin typeface="Times New Roman" panose="02020603050405020304" pitchFamily="18" charset="0"/>
                <a:ea typeface="Times New Roman" panose="02020603050405020304" pitchFamily="18" charset="0"/>
              </a:rPr>
              <a:t>search?q</a:t>
            </a:r>
            <a:r>
              <a:rPr lang="nb-NO" sz="1800" dirty="0">
                <a:effectLst/>
                <a:latin typeface="Times New Roman" panose="02020603050405020304" pitchFamily="18" charset="0"/>
                <a:ea typeface="Times New Roman" panose="02020603050405020304" pitchFamily="18" charset="0"/>
              </a:rPr>
              <a:t>=</a:t>
            </a:r>
            <a:r>
              <a:rPr lang="nb-NO" sz="1800" dirty="0" err="1">
                <a:effectLst/>
                <a:latin typeface="Times New Roman" panose="02020603050405020304" pitchFamily="18" charset="0"/>
                <a:ea typeface="Times New Roman" panose="02020603050405020304" pitchFamily="18" charset="0"/>
              </a:rPr>
              <a:t>hypertension+illustrations+heart+with+face&amp;tbm</a:t>
            </a:r>
            <a:r>
              <a:rPr lang="nb-NO" sz="1800" dirty="0">
                <a:effectLst/>
                <a:latin typeface="Times New Roman" panose="02020603050405020304" pitchFamily="18" charset="0"/>
                <a:ea typeface="Times New Roman" panose="02020603050405020304" pitchFamily="18" charset="0"/>
              </a:rPr>
              <a:t>=</a:t>
            </a:r>
            <a:r>
              <a:rPr lang="nb-NO" sz="1800" dirty="0" err="1">
                <a:effectLst/>
                <a:latin typeface="Times New Roman" panose="02020603050405020304" pitchFamily="18" charset="0"/>
                <a:ea typeface="Times New Roman" panose="02020603050405020304" pitchFamily="18" charset="0"/>
              </a:rPr>
              <a:t>isch&amp;ved</a:t>
            </a:r>
            <a:r>
              <a:rPr lang="nb-NO" sz="1800" dirty="0">
                <a:effectLst/>
                <a:latin typeface="Times New Roman" panose="02020603050405020304" pitchFamily="18" charset="0"/>
                <a:ea typeface="Times New Roman" panose="02020603050405020304" pitchFamily="18" charset="0"/>
              </a:rPr>
              <a:t>=2ahUKEwisk4Dt2sv6AhVGl4sKHTrtAuEQ2-cCegQIABAA&amp;oq=</a:t>
            </a:r>
            <a:r>
              <a:rPr lang="nb-NO" sz="1800" dirty="0" err="1">
                <a:effectLst/>
                <a:latin typeface="Times New Roman" panose="02020603050405020304" pitchFamily="18" charset="0"/>
                <a:ea typeface="Times New Roman" panose="02020603050405020304" pitchFamily="18" charset="0"/>
              </a:rPr>
              <a:t>hypertension+illustrations+heart+with+face&amp;gs_lcp</a:t>
            </a:r>
            <a:r>
              <a:rPr lang="nb-NO" sz="1800" dirty="0">
                <a:effectLst/>
                <a:latin typeface="Times New Roman" panose="02020603050405020304" pitchFamily="18" charset="0"/>
                <a:ea typeface="Times New Roman" panose="02020603050405020304" pitchFamily="18" charset="0"/>
              </a:rPr>
              <a:t>=CgNpbWcQA1DvA1juL2DDMWgGcAB4AIABiwGIAY4LkgEEMjAuMZgBAKABAaoBC2d3cy13aXotaW1nwAEB&amp;sclient=</a:t>
            </a:r>
            <a:r>
              <a:rPr lang="nb-NO" sz="1800" dirty="0" err="1">
                <a:effectLst/>
                <a:latin typeface="Times New Roman" panose="02020603050405020304" pitchFamily="18" charset="0"/>
                <a:ea typeface="Times New Roman" panose="02020603050405020304" pitchFamily="18" charset="0"/>
              </a:rPr>
              <a:t>img&amp;ei</a:t>
            </a:r>
            <a:r>
              <a:rPr lang="nb-NO" sz="1800" dirty="0">
                <a:effectLst/>
                <a:latin typeface="Times New Roman" panose="02020603050405020304" pitchFamily="18" charset="0"/>
                <a:ea typeface="Times New Roman" panose="02020603050405020304" pitchFamily="18" charset="0"/>
              </a:rPr>
              <a:t>=Jdg-Y-zsFcaurgS62ouIDg&amp;bih=789&amp;biw=1440#imgrc=YsVVlsqZQ6e_bM</a:t>
            </a:r>
          </a:p>
          <a:p>
            <a:pPr eaLnBrk="1" hangingPunct="1">
              <a:lnSpc>
                <a:spcPct val="80000"/>
              </a:lnSpc>
            </a:pPr>
            <a:endParaRPr lang="en-GB" altLang="nb-NO" sz="9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31</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32</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p1:notes"/>
          <p:cNvSpPr txBox="1">
            <a:spLocks noGrp="1"/>
          </p:cNvSpPr>
          <p:nvPr>
            <p:ph type="sldNum" idx="12"/>
          </p:nvPr>
        </p:nvSpPr>
        <p:spPr>
          <a:xfrm>
            <a:off x="4021324" y="9721194"/>
            <a:ext cx="3076464" cy="511501"/>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o-NO" sz="13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 name="Google Shape;16;p1:notes"/>
          <p:cNvSpPr>
            <a:spLocks noGrp="1" noRot="1" noChangeAspect="1"/>
          </p:cNvSpPr>
          <p:nvPr>
            <p:ph type="sldImg" idx="2"/>
          </p:nvPr>
        </p:nvSpPr>
        <p:spPr>
          <a:xfrm>
            <a:off x="838200" y="768350"/>
            <a:ext cx="5422900"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p:cNvSpPr txBox="1">
            <a:spLocks noGrp="1"/>
          </p:cNvSpPr>
          <p:nvPr>
            <p:ph type="body" idx="1"/>
          </p:nvPr>
        </p:nvSpPr>
        <p:spPr>
          <a:xfrm>
            <a:off x="709779" y="4861365"/>
            <a:ext cx="5679742" cy="4605806"/>
          </a:xfrm>
          <a:prstGeom prst="rect">
            <a:avLst/>
          </a:prstGeom>
          <a:noFill/>
          <a:ln>
            <a:noFill/>
          </a:ln>
        </p:spPr>
        <p:txBody>
          <a:bodyPr spcFirstLastPara="1" wrap="square" lIns="99025" tIns="49500" rIns="99025" bIns="49500" anchor="t" anchorCtr="0">
            <a:noAutofit/>
          </a:bodyPr>
          <a:lstStyle/>
          <a:p>
            <a:pPr marL="0" lvl="0" indent="0" algn="l" rtl="0">
              <a:lnSpc>
                <a:spcPct val="80000"/>
              </a:lnSpc>
              <a:spcBef>
                <a:spcPts val="0"/>
              </a:spcBef>
              <a:spcAft>
                <a:spcPts val="0"/>
              </a:spcAft>
              <a:buNone/>
            </a:pPr>
            <a:endParaRPr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6131AE1E-E725-4449-B03D-B7F1AD5A21EF}" type="slidenum">
              <a:rPr lang="nb-NO" smtClean="0"/>
              <a:pPr>
                <a:defRPr/>
              </a:pPr>
              <a:t>4</a:t>
            </a:fld>
            <a:endParaRPr lang="nb-NO"/>
          </a:p>
        </p:txBody>
      </p:sp>
    </p:spTree>
    <p:extLst>
      <p:ext uri="{BB962C8B-B14F-4D97-AF65-F5344CB8AC3E}">
        <p14:creationId xmlns:p14="http://schemas.microsoft.com/office/powerpoint/2010/main" val="207565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6131AE1E-E725-4449-B03D-B7F1AD5A21EF}" type="slidenum">
              <a:rPr lang="nb-NO" smtClean="0"/>
              <a:pPr>
                <a:defRPr/>
              </a:pPr>
              <a:t>5</a:t>
            </a:fld>
            <a:endParaRPr lang="nb-NO"/>
          </a:p>
        </p:txBody>
      </p:sp>
    </p:spTree>
    <p:extLst>
      <p:ext uri="{BB962C8B-B14F-4D97-AF65-F5344CB8AC3E}">
        <p14:creationId xmlns:p14="http://schemas.microsoft.com/office/powerpoint/2010/main" val="312002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6</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7</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8</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9</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endParaRPr lang="en-GB" altLang="nb-NO" sz="9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800">
                <a:solidFill>
                  <a:schemeClr val="tx1"/>
                </a:solidFill>
                <a:latin typeface="Arial" charset="0"/>
              </a:defRPr>
            </a:lvl1pPr>
            <a:lvl2pPr marL="178457" indent="-68637" eaLnBrk="0" hangingPunct="0">
              <a:defRPr sz="800">
                <a:solidFill>
                  <a:schemeClr val="tx1"/>
                </a:solidFill>
                <a:latin typeface="Arial" charset="0"/>
              </a:defRPr>
            </a:lvl2pPr>
            <a:lvl3pPr marL="274549" indent="-54910" eaLnBrk="0" hangingPunct="0">
              <a:defRPr sz="800">
                <a:solidFill>
                  <a:schemeClr val="tx1"/>
                </a:solidFill>
                <a:latin typeface="Arial" charset="0"/>
              </a:defRPr>
            </a:lvl3pPr>
            <a:lvl4pPr marL="384368" indent="-54910" eaLnBrk="0" hangingPunct="0">
              <a:defRPr sz="800">
                <a:solidFill>
                  <a:schemeClr val="tx1"/>
                </a:solidFill>
                <a:latin typeface="Arial" charset="0"/>
              </a:defRPr>
            </a:lvl4pPr>
            <a:lvl5pPr marL="494187" indent="-54910" eaLnBrk="0" hangingPunct="0">
              <a:defRPr sz="800">
                <a:solidFill>
                  <a:schemeClr val="tx1"/>
                </a:solidFill>
                <a:latin typeface="Arial" charset="0"/>
              </a:defRPr>
            </a:lvl5pPr>
            <a:lvl6pPr marL="604007" indent="-54910" eaLnBrk="0" fontAlgn="base" hangingPunct="0">
              <a:spcBef>
                <a:spcPct val="0"/>
              </a:spcBef>
              <a:spcAft>
                <a:spcPct val="0"/>
              </a:spcAft>
              <a:defRPr sz="800">
                <a:solidFill>
                  <a:schemeClr val="tx1"/>
                </a:solidFill>
                <a:latin typeface="Arial" charset="0"/>
              </a:defRPr>
            </a:lvl6pPr>
            <a:lvl7pPr marL="713826" indent="-54910" eaLnBrk="0" fontAlgn="base" hangingPunct="0">
              <a:spcBef>
                <a:spcPct val="0"/>
              </a:spcBef>
              <a:spcAft>
                <a:spcPct val="0"/>
              </a:spcAft>
              <a:defRPr sz="800">
                <a:solidFill>
                  <a:schemeClr val="tx1"/>
                </a:solidFill>
                <a:latin typeface="Arial" charset="0"/>
              </a:defRPr>
            </a:lvl7pPr>
            <a:lvl8pPr marL="823646" indent="-54910" eaLnBrk="0" fontAlgn="base" hangingPunct="0">
              <a:spcBef>
                <a:spcPct val="0"/>
              </a:spcBef>
              <a:spcAft>
                <a:spcPct val="0"/>
              </a:spcAft>
              <a:defRPr sz="800">
                <a:solidFill>
                  <a:schemeClr val="tx1"/>
                </a:solidFill>
                <a:latin typeface="Arial" charset="0"/>
              </a:defRPr>
            </a:lvl8pPr>
            <a:lvl9pPr marL="933465" indent="-54910" eaLnBrk="0" fontAlgn="base" hangingPunct="0">
              <a:spcBef>
                <a:spcPct val="0"/>
              </a:spcBef>
              <a:spcAft>
                <a:spcPct val="0"/>
              </a:spcAft>
              <a:defRPr sz="800">
                <a:solidFill>
                  <a:schemeClr val="tx1"/>
                </a:solidFill>
                <a:latin typeface="Arial" charset="0"/>
              </a:defRPr>
            </a:lvl9pPr>
          </a:lstStyle>
          <a:p>
            <a:pPr eaLnBrk="1" hangingPunct="1"/>
            <a:fld id="{5C788E0A-2390-493D-B96C-E13D0340CC64}" type="slidenum">
              <a:rPr lang="nb-NO" altLang="nb-NO" sz="1300"/>
              <a:pPr eaLnBrk="1" hangingPunct="1"/>
              <a:t>10</a:t>
            </a:fld>
            <a:endParaRPr lang="nb-NO" altLang="nb-NO" sz="13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lnSpc>
                <a:spcPct val="80000"/>
              </a:lnSpc>
            </a:pPr>
            <a:r>
              <a:rPr lang="en-GB" altLang="nb-NO" sz="900" err="1"/>
              <a:t>Bildekilder</a:t>
            </a:r>
            <a:r>
              <a:rPr lang="en-GB" altLang="nb-NO" sz="900"/>
              <a:t>***** </a:t>
            </a:r>
            <a:r>
              <a:rPr lang="en-GB" altLang="nb-NO" sz="900" err="1"/>
              <a:t>lov</a:t>
            </a:r>
            <a:r>
              <a:rPr lang="en-GB" altLang="nb-NO" sz="900"/>
              <a:t> </a:t>
            </a:r>
            <a:r>
              <a:rPr lang="en-GB" altLang="nb-NO" sz="900" err="1"/>
              <a:t>å</a:t>
            </a:r>
            <a:r>
              <a:rPr lang="en-GB" altLang="nb-NO" sz="900"/>
              <a:t> </a:t>
            </a:r>
            <a:r>
              <a:rPr lang="en-GB" altLang="nb-NO" sz="900" err="1"/>
              <a:t>bruke</a:t>
            </a:r>
            <a:endParaRPr lang="en-GB" altLang="nb-NO" sz="900"/>
          </a:p>
          <a:p>
            <a:pPr eaLnBrk="1" hangingPunct="1">
              <a:lnSpc>
                <a:spcPct val="80000"/>
              </a:lnSpc>
            </a:pPr>
            <a:endParaRPr lang="en-GB" altLang="nb-NO" sz="900"/>
          </a:p>
          <a:p>
            <a:pPr marL="0" marR="0" lvl="0" indent="0" algn="l" defTabSz="914400" rtl="0" eaLnBrk="1" fontAlgn="base" latinLnBrk="0" hangingPunct="1">
              <a:lnSpc>
                <a:spcPct val="80000"/>
              </a:lnSpc>
              <a:spcBef>
                <a:spcPct val="30000"/>
              </a:spcBef>
              <a:spcAft>
                <a:spcPct val="0"/>
              </a:spcAft>
              <a:buClrTx/>
              <a:buSzTx/>
              <a:buFontTx/>
              <a:buNone/>
              <a:tabLst/>
              <a:defRPr/>
            </a:pPr>
            <a:r>
              <a:rPr lang="en-US" altLang="nb-NO" sz="900" b="1">
                <a:solidFill>
                  <a:schemeClr val="tx1">
                    <a:lumMod val="85000"/>
                    <a:lumOff val="15000"/>
                  </a:schemeClr>
                </a:solidFill>
                <a:latin typeface="+mn-lt"/>
              </a:rPr>
              <a:t>Results</a:t>
            </a:r>
            <a:r>
              <a:rPr lang="en-US" altLang="nb-NO" sz="900">
                <a:solidFill>
                  <a:schemeClr val="tx1">
                    <a:lumMod val="85000"/>
                    <a:lumOff val="15000"/>
                  </a:schemeClr>
                </a:solidFill>
                <a:latin typeface="+mn-lt"/>
              </a:rPr>
              <a:t>: In all 309 women with hysterectomy were included: 113 robotic-assisted, 167 laparoscopic, 20 laparotomy and 9 vaginal. The robotic-assisted laparoscopies had shorter surgery time median 104 minutes (95%CI 97-111), versus conventional laparoscopy 120 minutes (95%CI 112-127, p&lt;0.001), but total theatre time was similar. The women treated by robotic-assisted had fewer peri- and postoperative complications, fewer repeat surgery before discharge and less use of opiates postoperatively when comparing all four modalities.  Length of sick leave and amount of bleeding perioperatively was similar for both laparoscopic techniques, but less than for laparotomy and vaginal surgery. </a:t>
            </a:r>
          </a:p>
          <a:p>
            <a:pPr marL="0" marR="0" lvl="0" indent="0" algn="l" defTabSz="914400" rtl="0" eaLnBrk="1" fontAlgn="base" latinLnBrk="0" hangingPunct="1">
              <a:lnSpc>
                <a:spcPct val="80000"/>
              </a:lnSpc>
              <a:spcBef>
                <a:spcPct val="30000"/>
              </a:spcBef>
              <a:spcAft>
                <a:spcPct val="0"/>
              </a:spcAft>
              <a:buClrTx/>
              <a:buSzTx/>
              <a:buFontTx/>
              <a:buNone/>
              <a:tabLst/>
              <a:defRPr/>
            </a:pPr>
            <a:endParaRPr lang="en-US" altLang="nb-NO" sz="900">
              <a:solidFill>
                <a:schemeClr val="tx1">
                  <a:lumMod val="85000"/>
                  <a:lumOff val="15000"/>
                </a:schemeClr>
              </a:solidFill>
              <a:latin typeface="+mn-lt"/>
            </a:endParaRPr>
          </a:p>
          <a:p>
            <a:pPr marL="0" algn="l" rtl="0" eaLnBrk="1" fontAlgn="t" latinLnBrk="0" hangingPunct="1">
              <a:spcBef>
                <a:spcPts val="0"/>
              </a:spcBef>
              <a:spcAft>
                <a:spcPts val="0"/>
              </a:spcAft>
            </a:pPr>
            <a:r>
              <a:rPr lang="nb-NO" sz="1800" b="1" i="0" u="none" strike="noStrike" kern="1200" err="1">
                <a:solidFill>
                  <a:srgbClr val="FFFFFF"/>
                </a:solidFill>
                <a:effectLst/>
                <a:latin typeface="Arial" panose="020B0604020202020204" pitchFamily="34" charset="0"/>
              </a:rPr>
              <a:t>Entry</a:t>
            </a:r>
            <a:r>
              <a:rPr lang="nb-NO" sz="1800" b="1" i="0" u="none" strike="noStrike" kern="1200">
                <a:solidFill>
                  <a:srgbClr val="FFFFFF"/>
                </a:solidFill>
                <a:effectLst/>
                <a:latin typeface="Arial" panose="020B0604020202020204" pitchFamily="34" charset="0"/>
              </a:rPr>
              <a:t> plan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Robotic</a:t>
            </a: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assisted</a:t>
            </a:r>
            <a:r>
              <a:rPr lang="nb-NO" sz="1800" b="1" i="0" u="none" strike="noStrike" kern="1200">
                <a:solidFill>
                  <a:srgbClr val="FFFFFF"/>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Laparoscopy</a:t>
            </a:r>
            <a:r>
              <a:rPr lang="nb-NO" sz="1800" b="1" i="0" u="none" strike="noStrike" kern="1200">
                <a:solidFill>
                  <a:srgbClr val="FFFFFF"/>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  </a:t>
            </a:r>
            <a:r>
              <a:rPr lang="nb-NO" sz="1800" b="1" i="0" u="none" strike="noStrike" kern="1200" err="1">
                <a:solidFill>
                  <a:srgbClr val="FFFFFF"/>
                </a:solidFill>
                <a:effectLst/>
                <a:latin typeface="Arial" panose="020B0604020202020204" pitchFamily="34" charset="0"/>
              </a:rPr>
              <a:t>Laparotomy</a:t>
            </a:r>
            <a:r>
              <a:rPr lang="nb-NO" sz="1800" b="1" i="0" u="none" strike="noStrike" kern="1200">
                <a:solidFill>
                  <a:srgbClr val="FFFFFF"/>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  Vaginal</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113 (36.6)</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167 (54.4)</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20 (6.5)</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9 (2.9)</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Main </a:t>
            </a:r>
            <a:r>
              <a:rPr lang="nb-NO" sz="1800" b="0" i="0" u="none" strike="noStrike" kern="1200" err="1">
                <a:solidFill>
                  <a:srgbClr val="000000"/>
                </a:solidFill>
                <a:effectLst/>
                <a:latin typeface="Arial" panose="020B0604020202020204" pitchFamily="34" charset="0"/>
              </a:rPr>
              <a:t>indication</a:t>
            </a:r>
            <a:r>
              <a:rPr lang="nb-NO" sz="1800" b="0" i="0" u="none" strike="noStrike" kern="1200">
                <a:solidFill>
                  <a:srgbClr val="000000"/>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  Myoma/</a:t>
            </a:r>
            <a:r>
              <a:rPr lang="nb-NO" sz="1800" b="0" i="0" u="none" strike="noStrike" kern="1200" err="1">
                <a:solidFill>
                  <a:srgbClr val="000000"/>
                </a:solidFill>
                <a:effectLst/>
                <a:latin typeface="Arial" panose="020B0604020202020204" pitchFamily="34" charset="0"/>
              </a:rPr>
              <a:t>hemorrhage</a:t>
            </a:r>
            <a:r>
              <a:rPr lang="nb-NO" sz="1800" b="0" i="0" u="none" strike="noStrike" kern="1200">
                <a:solidFill>
                  <a:srgbClr val="000000"/>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  </a:t>
            </a:r>
            <a:r>
              <a:rPr lang="nb-NO" sz="1800" b="0" i="0" u="none" strike="noStrike" kern="1200" err="1">
                <a:solidFill>
                  <a:srgbClr val="000000"/>
                </a:solidFill>
                <a:effectLst/>
                <a:latin typeface="Arial" panose="020B0604020202020204" pitchFamily="34" charset="0"/>
              </a:rPr>
              <a:t>Pain</a:t>
            </a:r>
            <a:r>
              <a:rPr lang="nb-NO" sz="1800" b="0" i="0" u="none" strike="noStrike" kern="1200">
                <a:solidFill>
                  <a:srgbClr val="000000"/>
                </a:solidFill>
                <a:effectLst/>
                <a:latin typeface="Arial" panose="020B0604020202020204" pitchFamily="34" charset="0"/>
              </a:rPr>
              <a:t>/</a:t>
            </a:r>
            <a:r>
              <a:rPr lang="nb-NO" sz="1800" b="0" i="0" u="none" strike="noStrike" kern="1200" err="1">
                <a:solidFill>
                  <a:srgbClr val="000000"/>
                </a:solidFill>
                <a:effectLst/>
                <a:latin typeface="Arial" panose="020B0604020202020204" pitchFamily="34" charset="0"/>
              </a:rPr>
              <a:t>endometriosis</a:t>
            </a:r>
            <a:r>
              <a:rPr lang="nb-NO" sz="1800" b="0" i="0" u="none" strike="noStrike" kern="1200">
                <a:solidFill>
                  <a:srgbClr val="000000"/>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  Genital </a:t>
            </a:r>
            <a:r>
              <a:rPr lang="nb-NO" sz="1800" b="0" i="0" u="none" strike="noStrike" kern="1200" err="1">
                <a:solidFill>
                  <a:srgbClr val="000000"/>
                </a:solidFill>
                <a:effectLst/>
                <a:latin typeface="Arial" panose="020B0604020202020204" pitchFamily="34" charset="0"/>
              </a:rPr>
              <a:t>prolapse</a:t>
            </a:r>
            <a:r>
              <a:rPr lang="nb-NO" sz="1800" b="0" i="0" u="none" strike="noStrike" kern="1200">
                <a:solidFill>
                  <a:srgbClr val="000000"/>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  CIN***/HPV****</a:t>
            </a:r>
            <a:endParaRPr lang="nb-NO" sz="1800" b="0" i="0" u="none" strike="noStrike">
              <a:effectLst/>
              <a:latin typeface="Arial" panose="020B0604020202020204" pitchFamily="34" charset="0"/>
            </a:endParaRPr>
          </a:p>
          <a:p>
            <a:pPr marL="0" algn="l" rtl="0" eaLnBrk="1" fontAlgn="t"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  </a:t>
            </a:r>
            <a:r>
              <a:rPr lang="nb-NO" sz="1800" b="0" i="0" u="none" strike="noStrike" kern="1200" err="1">
                <a:solidFill>
                  <a:srgbClr val="000000"/>
                </a:solidFill>
                <a:effectLst/>
                <a:latin typeface="Arial" panose="020B0604020202020204" pitchFamily="34" charset="0"/>
              </a:rPr>
              <a:t>Other</a:t>
            </a:r>
            <a:r>
              <a:rPr lang="nb-NO" sz="1800" b="0" i="0" u="none" strike="noStrike" kern="1200">
                <a:solidFill>
                  <a:srgbClr val="000000"/>
                </a:solidFill>
                <a:effectLst/>
                <a:latin typeface="Arial" panose="020B0604020202020204" pitchFamily="34" charset="0"/>
              </a:rPr>
              <a:t> </a:t>
            </a:r>
            <a:r>
              <a:rPr lang="nb-NO" sz="1800" b="0" i="0" u="none" strike="noStrike" kern="1200" err="1">
                <a:solidFill>
                  <a:srgbClr val="000000"/>
                </a:solidFill>
                <a:effectLst/>
                <a:latin typeface="Arial" panose="020B0604020202020204" pitchFamily="34" charset="0"/>
              </a:rPr>
              <a:t>indications</a:t>
            </a:r>
            <a:r>
              <a:rPr lang="nb-NO" sz="1800" b="0" i="0" u="none" strike="noStrike" kern="1200">
                <a:solidFill>
                  <a:srgbClr val="000000"/>
                </a:solidFill>
                <a:effectLst/>
                <a:latin typeface="Arial" panose="020B0604020202020204" pitchFamily="34" charset="0"/>
              </a:rPr>
              <a:t> </a:t>
            </a:r>
            <a:endParaRPr lang="nb-NO"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181 (58.6)</a:t>
            </a:r>
            <a:endParaRPr lang="nb-NO"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50 (16.2)</a:t>
            </a:r>
            <a:endParaRPr lang="nb-NO"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18 (5.8)</a:t>
            </a:r>
            <a:endParaRPr lang="nb-NO"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34 (11.0)</a:t>
            </a:r>
            <a:endParaRPr lang="nb-NO"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nb-NO" sz="1800" b="0" i="0" u="none" strike="noStrike" kern="1200">
                <a:solidFill>
                  <a:srgbClr val="000000"/>
                </a:solidFill>
                <a:effectLst/>
                <a:latin typeface="Arial" panose="020B0604020202020204" pitchFamily="34" charset="0"/>
              </a:rPr>
              <a:t>26 (8.4)</a:t>
            </a:r>
            <a:endParaRPr lang="nb-NO" sz="1800" b="0" i="0" u="none" strike="noStrike">
              <a:effectLst/>
              <a:latin typeface="Arial" panose="020B0604020202020204" pitchFamily="34"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endParaRPr lang="en-US" altLang="nb-NO" sz="900">
              <a:solidFill>
                <a:schemeClr val="tx1">
                  <a:lumMod val="85000"/>
                  <a:lumOff val="15000"/>
                </a:schemeClr>
              </a:solidFill>
              <a:latin typeface="+mn-lt"/>
            </a:endParaRPr>
          </a:p>
          <a:p>
            <a:pPr eaLnBrk="1" hangingPunct="1">
              <a:lnSpc>
                <a:spcPct val="80000"/>
              </a:lnSpc>
            </a:pPr>
            <a:endParaRPr lang="en-GB" altLang="nb-NO" sz="9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oste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26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C27208-E076-4B44-8CFF-DDD859538C24}"/>
              </a:ext>
            </a:extLst>
          </p:cNvPr>
          <p:cNvSpPr>
            <a:spLocks noGrp="1"/>
          </p:cNvSpPr>
          <p:nvPr>
            <p:ph type="title"/>
          </p:nvPr>
        </p:nvSpPr>
        <p:spPr>
          <a:xfrm>
            <a:off x="2948664" y="2018665"/>
            <a:ext cx="13806862" cy="7065328"/>
          </a:xfrm>
        </p:spPr>
        <p:txBody>
          <a:bodyPr anchor="b"/>
          <a:lstStyle>
            <a:lvl1pPr>
              <a:defRPr sz="11236"/>
            </a:lvl1pPr>
          </a:lstStyle>
          <a:p>
            <a:r>
              <a:rPr lang="nb-NO"/>
              <a:t>Klikk for å redigere tittelstil</a:t>
            </a:r>
          </a:p>
        </p:txBody>
      </p:sp>
      <p:sp>
        <p:nvSpPr>
          <p:cNvPr id="3" name="Plassholder for innhold 2">
            <a:extLst>
              <a:ext uri="{FF2B5EF4-FFF2-40B4-BE49-F238E27FC236}">
                <a16:creationId xmlns:a16="http://schemas.microsoft.com/office/drawing/2014/main" id="{528AF88F-9578-BE41-BDD9-804C70B64AB6}"/>
              </a:ext>
            </a:extLst>
          </p:cNvPr>
          <p:cNvSpPr>
            <a:spLocks noGrp="1"/>
          </p:cNvSpPr>
          <p:nvPr>
            <p:ph idx="1"/>
          </p:nvPr>
        </p:nvSpPr>
        <p:spPr>
          <a:xfrm>
            <a:off x="18199199" y="4359758"/>
            <a:ext cx="21671816" cy="21518408"/>
          </a:xfrm>
        </p:spPr>
        <p:txBody>
          <a:bodyPr/>
          <a:lstStyle>
            <a:lvl1pPr>
              <a:defRPr sz="11236"/>
            </a:lvl1pPr>
            <a:lvl2pPr>
              <a:defRPr sz="9831"/>
            </a:lvl2pPr>
            <a:lvl3pPr>
              <a:defRPr sz="8427"/>
            </a:lvl3pPr>
            <a:lvl4pPr>
              <a:defRPr sz="7022"/>
            </a:lvl4pPr>
            <a:lvl5pPr>
              <a:defRPr sz="7022"/>
            </a:lvl5pPr>
            <a:lvl6pPr>
              <a:defRPr sz="7022"/>
            </a:lvl6pPr>
            <a:lvl7pPr>
              <a:defRPr sz="7022"/>
            </a:lvl7pPr>
            <a:lvl8pPr>
              <a:defRPr sz="7022"/>
            </a:lvl8pPr>
            <a:lvl9pPr>
              <a:defRPr sz="7022"/>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CB6A579-5CC6-1B46-9DC2-0A9123F2B67C}"/>
              </a:ext>
            </a:extLst>
          </p:cNvPr>
          <p:cNvSpPr>
            <a:spLocks noGrp="1"/>
          </p:cNvSpPr>
          <p:nvPr>
            <p:ph type="body" sz="half" idx="2"/>
          </p:nvPr>
        </p:nvSpPr>
        <p:spPr>
          <a:xfrm>
            <a:off x="2948664" y="9083992"/>
            <a:ext cx="13806862" cy="16829220"/>
          </a:xfrm>
        </p:spPr>
        <p:txBody>
          <a:bodyPr/>
          <a:lstStyle>
            <a:lvl1pPr marL="0" indent="0">
              <a:buNone/>
              <a:defRPr sz="5618"/>
            </a:lvl1pPr>
            <a:lvl2pPr marL="1605321" indent="0">
              <a:buNone/>
              <a:defRPr sz="4916"/>
            </a:lvl2pPr>
            <a:lvl3pPr marL="3210641" indent="0">
              <a:buNone/>
              <a:defRPr sz="4213"/>
            </a:lvl3pPr>
            <a:lvl4pPr marL="4815962" indent="0">
              <a:buNone/>
              <a:defRPr sz="3511"/>
            </a:lvl4pPr>
            <a:lvl5pPr marL="6421283" indent="0">
              <a:buNone/>
              <a:defRPr sz="3511"/>
            </a:lvl5pPr>
            <a:lvl6pPr marL="8026603" indent="0">
              <a:buNone/>
              <a:defRPr sz="3511"/>
            </a:lvl6pPr>
            <a:lvl7pPr marL="9631924" indent="0">
              <a:buNone/>
              <a:defRPr sz="3511"/>
            </a:lvl7pPr>
            <a:lvl8pPr marL="11237244" indent="0">
              <a:buNone/>
              <a:defRPr sz="3511"/>
            </a:lvl8pPr>
            <a:lvl9pPr marL="12842565" indent="0">
              <a:buNone/>
              <a:defRPr sz="3511"/>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FD7B359-CFBA-A940-8488-69734138B5FB}"/>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6" name="Plassholder for bunntekst 5">
            <a:extLst>
              <a:ext uri="{FF2B5EF4-FFF2-40B4-BE49-F238E27FC236}">
                <a16:creationId xmlns:a16="http://schemas.microsoft.com/office/drawing/2014/main" id="{B8C5264E-CCF9-9944-A268-C6AFADF799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0B0AB3B-F11A-994F-B404-D0007CC4EC83}"/>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68573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C8524A-8013-D447-864C-415358954E0F}"/>
              </a:ext>
            </a:extLst>
          </p:cNvPr>
          <p:cNvSpPr>
            <a:spLocks noGrp="1"/>
          </p:cNvSpPr>
          <p:nvPr>
            <p:ph type="title"/>
          </p:nvPr>
        </p:nvSpPr>
        <p:spPr>
          <a:xfrm>
            <a:off x="2948664" y="2018665"/>
            <a:ext cx="13806862" cy="7065328"/>
          </a:xfrm>
        </p:spPr>
        <p:txBody>
          <a:bodyPr anchor="b"/>
          <a:lstStyle>
            <a:lvl1pPr>
              <a:defRPr sz="11236"/>
            </a:lvl1pPr>
          </a:lstStyle>
          <a:p>
            <a:r>
              <a:rPr lang="nb-NO"/>
              <a:t>Klikk for å redigere tittelstil</a:t>
            </a:r>
          </a:p>
        </p:txBody>
      </p:sp>
      <p:sp>
        <p:nvSpPr>
          <p:cNvPr id="3" name="Plassholder for bilde 2">
            <a:extLst>
              <a:ext uri="{FF2B5EF4-FFF2-40B4-BE49-F238E27FC236}">
                <a16:creationId xmlns:a16="http://schemas.microsoft.com/office/drawing/2014/main" id="{79D12C17-CCCD-734E-9654-1E70A766F083}"/>
              </a:ext>
            </a:extLst>
          </p:cNvPr>
          <p:cNvSpPr>
            <a:spLocks noGrp="1"/>
          </p:cNvSpPr>
          <p:nvPr>
            <p:ph type="pic" idx="1"/>
          </p:nvPr>
        </p:nvSpPr>
        <p:spPr>
          <a:xfrm>
            <a:off x="18199199" y="4359758"/>
            <a:ext cx="21671816" cy="21518408"/>
          </a:xfrm>
        </p:spPr>
        <p:txBody>
          <a:bodyPr/>
          <a:lstStyle>
            <a:lvl1pPr marL="0" indent="0">
              <a:buNone/>
              <a:defRPr sz="11236"/>
            </a:lvl1pPr>
            <a:lvl2pPr marL="1605321" indent="0">
              <a:buNone/>
              <a:defRPr sz="9831"/>
            </a:lvl2pPr>
            <a:lvl3pPr marL="3210641" indent="0">
              <a:buNone/>
              <a:defRPr sz="8427"/>
            </a:lvl3pPr>
            <a:lvl4pPr marL="4815962" indent="0">
              <a:buNone/>
              <a:defRPr sz="7022"/>
            </a:lvl4pPr>
            <a:lvl5pPr marL="6421283" indent="0">
              <a:buNone/>
              <a:defRPr sz="7022"/>
            </a:lvl5pPr>
            <a:lvl6pPr marL="8026603" indent="0">
              <a:buNone/>
              <a:defRPr sz="7022"/>
            </a:lvl6pPr>
            <a:lvl7pPr marL="9631924" indent="0">
              <a:buNone/>
              <a:defRPr sz="7022"/>
            </a:lvl7pPr>
            <a:lvl8pPr marL="11237244" indent="0">
              <a:buNone/>
              <a:defRPr sz="7022"/>
            </a:lvl8pPr>
            <a:lvl9pPr marL="12842565" indent="0">
              <a:buNone/>
              <a:defRPr sz="7022"/>
            </a:lvl9pPr>
          </a:lstStyle>
          <a:p>
            <a:endParaRPr lang="nb-NO"/>
          </a:p>
        </p:txBody>
      </p:sp>
      <p:sp>
        <p:nvSpPr>
          <p:cNvPr id="4" name="Plassholder for tekst 3">
            <a:extLst>
              <a:ext uri="{FF2B5EF4-FFF2-40B4-BE49-F238E27FC236}">
                <a16:creationId xmlns:a16="http://schemas.microsoft.com/office/drawing/2014/main" id="{9BB2DE7C-F675-1241-A7F8-B4D0B322B2AD}"/>
              </a:ext>
            </a:extLst>
          </p:cNvPr>
          <p:cNvSpPr>
            <a:spLocks noGrp="1"/>
          </p:cNvSpPr>
          <p:nvPr>
            <p:ph type="body" sz="half" idx="2"/>
          </p:nvPr>
        </p:nvSpPr>
        <p:spPr>
          <a:xfrm>
            <a:off x="2948664" y="9083992"/>
            <a:ext cx="13806862" cy="16829220"/>
          </a:xfrm>
        </p:spPr>
        <p:txBody>
          <a:bodyPr/>
          <a:lstStyle>
            <a:lvl1pPr marL="0" indent="0">
              <a:buNone/>
              <a:defRPr sz="5618"/>
            </a:lvl1pPr>
            <a:lvl2pPr marL="1605321" indent="0">
              <a:buNone/>
              <a:defRPr sz="4916"/>
            </a:lvl2pPr>
            <a:lvl3pPr marL="3210641" indent="0">
              <a:buNone/>
              <a:defRPr sz="4213"/>
            </a:lvl3pPr>
            <a:lvl4pPr marL="4815962" indent="0">
              <a:buNone/>
              <a:defRPr sz="3511"/>
            </a:lvl4pPr>
            <a:lvl5pPr marL="6421283" indent="0">
              <a:buNone/>
              <a:defRPr sz="3511"/>
            </a:lvl5pPr>
            <a:lvl6pPr marL="8026603" indent="0">
              <a:buNone/>
              <a:defRPr sz="3511"/>
            </a:lvl6pPr>
            <a:lvl7pPr marL="9631924" indent="0">
              <a:buNone/>
              <a:defRPr sz="3511"/>
            </a:lvl7pPr>
            <a:lvl8pPr marL="11237244" indent="0">
              <a:buNone/>
              <a:defRPr sz="3511"/>
            </a:lvl8pPr>
            <a:lvl9pPr marL="12842565" indent="0">
              <a:buNone/>
              <a:defRPr sz="3511"/>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EA87AFF-493F-234C-A0F4-3F4203F132E1}"/>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6" name="Plassholder for bunntekst 5">
            <a:extLst>
              <a:ext uri="{FF2B5EF4-FFF2-40B4-BE49-F238E27FC236}">
                <a16:creationId xmlns:a16="http://schemas.microsoft.com/office/drawing/2014/main" id="{441EA38D-ABFF-4045-9E76-2449E65BFF2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D1EF261-AA56-B444-B1A8-67BC357FDBAA}"/>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2851976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66D2AC-6D0F-3641-966A-3A36E34B879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C407A05-7BB7-2F43-8091-2A6CF58066B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5830225-0C9D-7B40-9717-944705C4ECB5}"/>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5" name="Plassholder for bunntekst 4">
            <a:extLst>
              <a:ext uri="{FF2B5EF4-FFF2-40B4-BE49-F238E27FC236}">
                <a16:creationId xmlns:a16="http://schemas.microsoft.com/office/drawing/2014/main" id="{1A691F67-2C42-9F45-A759-3768876986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5B1AF16-D828-A847-9DA9-FE94321C20D4}"/>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180520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53DD606-2871-7742-BC9F-2179EB7A3B3E}"/>
              </a:ext>
            </a:extLst>
          </p:cNvPr>
          <p:cNvSpPr>
            <a:spLocks noGrp="1"/>
          </p:cNvSpPr>
          <p:nvPr>
            <p:ph type="title" orient="vert"/>
          </p:nvPr>
        </p:nvSpPr>
        <p:spPr>
          <a:xfrm>
            <a:off x="30634851" y="1612128"/>
            <a:ext cx="9230588" cy="25660879"/>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EFC5E64E-7F86-D04A-BB84-22900BDDD8B6}"/>
              </a:ext>
            </a:extLst>
          </p:cNvPr>
          <p:cNvSpPr>
            <a:spLocks noGrp="1"/>
          </p:cNvSpPr>
          <p:nvPr>
            <p:ph type="body" orient="vert" idx="1"/>
          </p:nvPr>
        </p:nvSpPr>
        <p:spPr>
          <a:xfrm>
            <a:off x="2943086" y="1612128"/>
            <a:ext cx="27156658" cy="256608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8454EFE-DC5A-9F44-8491-F5375E43355B}"/>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5" name="Plassholder for bunntekst 4">
            <a:extLst>
              <a:ext uri="{FF2B5EF4-FFF2-40B4-BE49-F238E27FC236}">
                <a16:creationId xmlns:a16="http://schemas.microsoft.com/office/drawing/2014/main" id="{9C65C57B-8C36-6142-894F-BA0A374823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A1A25D7-D53C-7546-8287-90094021950E}"/>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136750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oste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26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stermal" type="blank">
  <p:cSld name="Postermal">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297375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osterm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26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7A584E-05E0-734A-B233-153BB9E8631B}"/>
              </a:ext>
            </a:extLst>
          </p:cNvPr>
          <p:cNvSpPr>
            <a:spLocks noGrp="1"/>
          </p:cNvSpPr>
          <p:nvPr>
            <p:ph type="ctrTitle"/>
          </p:nvPr>
        </p:nvSpPr>
        <p:spPr>
          <a:xfrm>
            <a:off x="5351066" y="4955545"/>
            <a:ext cx="32106394" cy="10541917"/>
          </a:xfrm>
        </p:spPr>
        <p:txBody>
          <a:bodyPr anchor="b"/>
          <a:lstStyle>
            <a:lvl1pPr algn="ctr">
              <a:defRPr sz="21067"/>
            </a:lvl1pPr>
          </a:lstStyle>
          <a:p>
            <a:r>
              <a:rPr lang="nb-NO"/>
              <a:t>Klikk for å redigere tittelstil</a:t>
            </a:r>
          </a:p>
        </p:txBody>
      </p:sp>
      <p:sp>
        <p:nvSpPr>
          <p:cNvPr id="3" name="Undertittel 2">
            <a:extLst>
              <a:ext uri="{FF2B5EF4-FFF2-40B4-BE49-F238E27FC236}">
                <a16:creationId xmlns:a16="http://schemas.microsoft.com/office/drawing/2014/main" id="{9A36A9CA-80D0-BA49-8B93-497321EFB8EA}"/>
              </a:ext>
            </a:extLst>
          </p:cNvPr>
          <p:cNvSpPr>
            <a:spLocks noGrp="1"/>
          </p:cNvSpPr>
          <p:nvPr>
            <p:ph type="subTitle" idx="1"/>
          </p:nvPr>
        </p:nvSpPr>
        <p:spPr>
          <a:xfrm>
            <a:off x="5351066" y="15903998"/>
            <a:ext cx="32106394" cy="7310649"/>
          </a:xfrm>
        </p:spPr>
        <p:txBody>
          <a:bodyPr/>
          <a:lstStyle>
            <a:lvl1pPr marL="0" indent="0" algn="ctr">
              <a:buNone/>
              <a:defRPr sz="8427"/>
            </a:lvl1pPr>
            <a:lvl2pPr marL="1605321" indent="0" algn="ctr">
              <a:buNone/>
              <a:defRPr sz="7022"/>
            </a:lvl2pPr>
            <a:lvl3pPr marL="3210641" indent="0" algn="ctr">
              <a:buNone/>
              <a:defRPr sz="6320"/>
            </a:lvl3pPr>
            <a:lvl4pPr marL="4815962" indent="0" algn="ctr">
              <a:buNone/>
              <a:defRPr sz="5618"/>
            </a:lvl4pPr>
            <a:lvl5pPr marL="6421283" indent="0" algn="ctr">
              <a:buNone/>
              <a:defRPr sz="5618"/>
            </a:lvl5pPr>
            <a:lvl6pPr marL="8026603" indent="0" algn="ctr">
              <a:buNone/>
              <a:defRPr sz="5618"/>
            </a:lvl6pPr>
            <a:lvl7pPr marL="9631924" indent="0" algn="ctr">
              <a:buNone/>
              <a:defRPr sz="5618"/>
            </a:lvl7pPr>
            <a:lvl8pPr marL="11237244" indent="0" algn="ctr">
              <a:buNone/>
              <a:defRPr sz="5618"/>
            </a:lvl8pPr>
            <a:lvl9pPr marL="12842565" indent="0" algn="ctr">
              <a:buNone/>
              <a:defRPr sz="5618"/>
            </a:lvl9pPr>
          </a:lstStyle>
          <a:p>
            <a:r>
              <a:rPr lang="nb-NO"/>
              <a:t>Klikk for å redigere undertittelstil i malen</a:t>
            </a:r>
          </a:p>
        </p:txBody>
      </p:sp>
      <p:sp>
        <p:nvSpPr>
          <p:cNvPr id="4" name="Plassholder for dato 3">
            <a:extLst>
              <a:ext uri="{FF2B5EF4-FFF2-40B4-BE49-F238E27FC236}">
                <a16:creationId xmlns:a16="http://schemas.microsoft.com/office/drawing/2014/main" id="{8BE5F5BA-CFCD-6040-8B05-ED20E89D81C7}"/>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5" name="Plassholder for bunntekst 4">
            <a:extLst>
              <a:ext uri="{FF2B5EF4-FFF2-40B4-BE49-F238E27FC236}">
                <a16:creationId xmlns:a16="http://schemas.microsoft.com/office/drawing/2014/main" id="{4BF86592-CC0D-7747-8FED-4D50C9A10F1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F69EA62-262F-D042-B193-B03B1D07BD0F}"/>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4271465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C66EAB-4281-E34F-8933-49A6D0631B4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5687971-52DE-2345-9642-2D92D7D869A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D28BDD2-3D18-F544-89EA-7A6EF3C7E2A1}"/>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5" name="Plassholder for bunntekst 4">
            <a:extLst>
              <a:ext uri="{FF2B5EF4-FFF2-40B4-BE49-F238E27FC236}">
                <a16:creationId xmlns:a16="http://schemas.microsoft.com/office/drawing/2014/main" id="{41E42832-62D4-344A-8527-5579624525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D39C7F2-960C-DA4A-8453-12CF09E96BBA}"/>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212691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83301D-9067-C44B-B5B7-28CE86631BBB}"/>
              </a:ext>
            </a:extLst>
          </p:cNvPr>
          <p:cNvSpPr>
            <a:spLocks noGrp="1"/>
          </p:cNvSpPr>
          <p:nvPr>
            <p:ph type="title"/>
          </p:nvPr>
        </p:nvSpPr>
        <p:spPr>
          <a:xfrm>
            <a:off x="2920790" y="7548971"/>
            <a:ext cx="36922353" cy="12595626"/>
          </a:xfrm>
        </p:spPr>
        <p:txBody>
          <a:bodyPr anchor="b"/>
          <a:lstStyle>
            <a:lvl1pPr>
              <a:defRPr sz="21067"/>
            </a:lvl1pPr>
          </a:lstStyle>
          <a:p>
            <a:r>
              <a:rPr lang="nb-NO"/>
              <a:t>Klikk for å redigere tittelstil</a:t>
            </a:r>
          </a:p>
        </p:txBody>
      </p:sp>
      <p:sp>
        <p:nvSpPr>
          <p:cNvPr id="3" name="Plassholder for tekst 2">
            <a:extLst>
              <a:ext uri="{FF2B5EF4-FFF2-40B4-BE49-F238E27FC236}">
                <a16:creationId xmlns:a16="http://schemas.microsoft.com/office/drawing/2014/main" id="{393CBD95-B8DC-1A45-88E4-C9EB2DF7F184}"/>
              </a:ext>
            </a:extLst>
          </p:cNvPr>
          <p:cNvSpPr>
            <a:spLocks noGrp="1"/>
          </p:cNvSpPr>
          <p:nvPr>
            <p:ph type="body" idx="1"/>
          </p:nvPr>
        </p:nvSpPr>
        <p:spPr>
          <a:xfrm>
            <a:off x="2920790" y="20263756"/>
            <a:ext cx="36922353" cy="6623742"/>
          </a:xfrm>
        </p:spPr>
        <p:txBody>
          <a:bodyPr/>
          <a:lstStyle>
            <a:lvl1pPr marL="0" indent="0">
              <a:buNone/>
              <a:defRPr sz="8427">
                <a:solidFill>
                  <a:schemeClr val="tx1">
                    <a:tint val="75000"/>
                  </a:schemeClr>
                </a:solidFill>
              </a:defRPr>
            </a:lvl1pPr>
            <a:lvl2pPr marL="1605321" indent="0">
              <a:buNone/>
              <a:defRPr sz="7022">
                <a:solidFill>
                  <a:schemeClr val="tx1">
                    <a:tint val="75000"/>
                  </a:schemeClr>
                </a:solidFill>
              </a:defRPr>
            </a:lvl2pPr>
            <a:lvl3pPr marL="3210641" indent="0">
              <a:buNone/>
              <a:defRPr sz="6320">
                <a:solidFill>
                  <a:schemeClr val="tx1">
                    <a:tint val="75000"/>
                  </a:schemeClr>
                </a:solidFill>
              </a:defRPr>
            </a:lvl3pPr>
            <a:lvl4pPr marL="4815962" indent="0">
              <a:buNone/>
              <a:defRPr sz="5618">
                <a:solidFill>
                  <a:schemeClr val="tx1">
                    <a:tint val="75000"/>
                  </a:schemeClr>
                </a:solidFill>
              </a:defRPr>
            </a:lvl4pPr>
            <a:lvl5pPr marL="6421283" indent="0">
              <a:buNone/>
              <a:defRPr sz="5618">
                <a:solidFill>
                  <a:schemeClr val="tx1">
                    <a:tint val="75000"/>
                  </a:schemeClr>
                </a:solidFill>
              </a:defRPr>
            </a:lvl5pPr>
            <a:lvl6pPr marL="8026603" indent="0">
              <a:buNone/>
              <a:defRPr sz="5618">
                <a:solidFill>
                  <a:schemeClr val="tx1">
                    <a:tint val="75000"/>
                  </a:schemeClr>
                </a:solidFill>
              </a:defRPr>
            </a:lvl6pPr>
            <a:lvl7pPr marL="9631924" indent="0">
              <a:buNone/>
              <a:defRPr sz="5618">
                <a:solidFill>
                  <a:schemeClr val="tx1">
                    <a:tint val="75000"/>
                  </a:schemeClr>
                </a:solidFill>
              </a:defRPr>
            </a:lvl7pPr>
            <a:lvl8pPr marL="11237244" indent="0">
              <a:buNone/>
              <a:defRPr sz="5618">
                <a:solidFill>
                  <a:schemeClr val="tx1">
                    <a:tint val="75000"/>
                  </a:schemeClr>
                </a:solidFill>
              </a:defRPr>
            </a:lvl8pPr>
            <a:lvl9pPr marL="12842565" indent="0">
              <a:buNone/>
              <a:defRPr sz="5618">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B126883-2093-E447-BB8D-EDC9B4D1F2B4}"/>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5" name="Plassholder for bunntekst 4">
            <a:extLst>
              <a:ext uri="{FF2B5EF4-FFF2-40B4-BE49-F238E27FC236}">
                <a16:creationId xmlns:a16="http://schemas.microsoft.com/office/drawing/2014/main" id="{44871E14-F7A5-1B4E-84DC-3A4226E60D2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9BEBFBA-0811-A34E-93FE-097A75663D67}"/>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101915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1958A9-BB26-1947-A91A-1070CF52394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7A85E12-AFCC-AD48-8BD4-0C8ACA05AC3D}"/>
              </a:ext>
            </a:extLst>
          </p:cNvPr>
          <p:cNvSpPr>
            <a:spLocks noGrp="1"/>
          </p:cNvSpPr>
          <p:nvPr>
            <p:ph sz="half" idx="1"/>
          </p:nvPr>
        </p:nvSpPr>
        <p:spPr>
          <a:xfrm>
            <a:off x="2943086" y="8060641"/>
            <a:ext cx="18193623" cy="192123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9003ADD-1984-F444-BCEF-ECE3E0A91087}"/>
              </a:ext>
            </a:extLst>
          </p:cNvPr>
          <p:cNvSpPr>
            <a:spLocks noGrp="1"/>
          </p:cNvSpPr>
          <p:nvPr>
            <p:ph sz="half" idx="2"/>
          </p:nvPr>
        </p:nvSpPr>
        <p:spPr>
          <a:xfrm>
            <a:off x="21671816" y="8060641"/>
            <a:ext cx="18193623" cy="1921236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F7D243D-FF34-8842-99D7-07862E68F890}"/>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6" name="Plassholder for bunntekst 5">
            <a:extLst>
              <a:ext uri="{FF2B5EF4-FFF2-40B4-BE49-F238E27FC236}">
                <a16:creationId xmlns:a16="http://schemas.microsoft.com/office/drawing/2014/main" id="{A0DF3D15-9753-414E-B2C9-5A8C952E718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55E0D14-F8EB-EB43-93B0-26E54BD4A8CF}"/>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208583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0370FE-79A8-A944-892E-1D54338B8EFC}"/>
              </a:ext>
            </a:extLst>
          </p:cNvPr>
          <p:cNvSpPr>
            <a:spLocks noGrp="1"/>
          </p:cNvSpPr>
          <p:nvPr>
            <p:ph type="title"/>
          </p:nvPr>
        </p:nvSpPr>
        <p:spPr>
          <a:xfrm>
            <a:off x="2948662" y="1612130"/>
            <a:ext cx="36922353" cy="5852729"/>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2945712-C6E0-A842-AB1A-ECB6217C824D}"/>
              </a:ext>
            </a:extLst>
          </p:cNvPr>
          <p:cNvSpPr>
            <a:spLocks noGrp="1"/>
          </p:cNvSpPr>
          <p:nvPr>
            <p:ph type="body" idx="1"/>
          </p:nvPr>
        </p:nvSpPr>
        <p:spPr>
          <a:xfrm>
            <a:off x="2948664" y="7422802"/>
            <a:ext cx="18110011" cy="3637800"/>
          </a:xfrm>
        </p:spPr>
        <p:txBody>
          <a:bodyPr anchor="b"/>
          <a:lstStyle>
            <a:lvl1pPr marL="0" indent="0">
              <a:buNone/>
              <a:defRPr sz="8427" b="1"/>
            </a:lvl1pPr>
            <a:lvl2pPr marL="1605321" indent="0">
              <a:buNone/>
              <a:defRPr sz="7022" b="1"/>
            </a:lvl2pPr>
            <a:lvl3pPr marL="3210641" indent="0">
              <a:buNone/>
              <a:defRPr sz="6320" b="1"/>
            </a:lvl3pPr>
            <a:lvl4pPr marL="4815962" indent="0">
              <a:buNone/>
              <a:defRPr sz="5618" b="1"/>
            </a:lvl4pPr>
            <a:lvl5pPr marL="6421283" indent="0">
              <a:buNone/>
              <a:defRPr sz="5618" b="1"/>
            </a:lvl5pPr>
            <a:lvl6pPr marL="8026603" indent="0">
              <a:buNone/>
              <a:defRPr sz="5618" b="1"/>
            </a:lvl6pPr>
            <a:lvl7pPr marL="9631924" indent="0">
              <a:buNone/>
              <a:defRPr sz="5618" b="1"/>
            </a:lvl7pPr>
            <a:lvl8pPr marL="11237244" indent="0">
              <a:buNone/>
              <a:defRPr sz="5618" b="1"/>
            </a:lvl8pPr>
            <a:lvl9pPr marL="12842565" indent="0">
              <a:buNone/>
              <a:defRPr sz="5618"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23E601F-93F2-CC4F-94DD-E88FCAC0B2C4}"/>
              </a:ext>
            </a:extLst>
          </p:cNvPr>
          <p:cNvSpPr>
            <a:spLocks noGrp="1"/>
          </p:cNvSpPr>
          <p:nvPr>
            <p:ph sz="half" idx="2"/>
          </p:nvPr>
        </p:nvSpPr>
        <p:spPr>
          <a:xfrm>
            <a:off x="2948664" y="11060602"/>
            <a:ext cx="18110011" cy="162684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07F19A0-7A2C-D349-8E01-851707E220D1}"/>
              </a:ext>
            </a:extLst>
          </p:cNvPr>
          <p:cNvSpPr>
            <a:spLocks noGrp="1"/>
          </p:cNvSpPr>
          <p:nvPr>
            <p:ph type="body" sz="quarter" idx="3"/>
          </p:nvPr>
        </p:nvSpPr>
        <p:spPr>
          <a:xfrm>
            <a:off x="21671816" y="7422802"/>
            <a:ext cx="18199199" cy="3637800"/>
          </a:xfrm>
        </p:spPr>
        <p:txBody>
          <a:bodyPr anchor="b"/>
          <a:lstStyle>
            <a:lvl1pPr marL="0" indent="0">
              <a:buNone/>
              <a:defRPr sz="8427" b="1"/>
            </a:lvl1pPr>
            <a:lvl2pPr marL="1605321" indent="0">
              <a:buNone/>
              <a:defRPr sz="7022" b="1"/>
            </a:lvl2pPr>
            <a:lvl3pPr marL="3210641" indent="0">
              <a:buNone/>
              <a:defRPr sz="6320" b="1"/>
            </a:lvl3pPr>
            <a:lvl4pPr marL="4815962" indent="0">
              <a:buNone/>
              <a:defRPr sz="5618" b="1"/>
            </a:lvl4pPr>
            <a:lvl5pPr marL="6421283" indent="0">
              <a:buNone/>
              <a:defRPr sz="5618" b="1"/>
            </a:lvl5pPr>
            <a:lvl6pPr marL="8026603" indent="0">
              <a:buNone/>
              <a:defRPr sz="5618" b="1"/>
            </a:lvl6pPr>
            <a:lvl7pPr marL="9631924" indent="0">
              <a:buNone/>
              <a:defRPr sz="5618" b="1"/>
            </a:lvl7pPr>
            <a:lvl8pPr marL="11237244" indent="0">
              <a:buNone/>
              <a:defRPr sz="5618" b="1"/>
            </a:lvl8pPr>
            <a:lvl9pPr marL="12842565" indent="0">
              <a:buNone/>
              <a:defRPr sz="5618"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7FE2DB5-262B-864C-8002-95055078F445}"/>
              </a:ext>
            </a:extLst>
          </p:cNvPr>
          <p:cNvSpPr>
            <a:spLocks noGrp="1"/>
          </p:cNvSpPr>
          <p:nvPr>
            <p:ph sz="quarter" idx="4"/>
          </p:nvPr>
        </p:nvSpPr>
        <p:spPr>
          <a:xfrm>
            <a:off x="21671816" y="11060602"/>
            <a:ext cx="18199199" cy="1626848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CE22350-3B49-7540-8987-C391DAC9F979}"/>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8" name="Plassholder for bunntekst 7">
            <a:extLst>
              <a:ext uri="{FF2B5EF4-FFF2-40B4-BE49-F238E27FC236}">
                <a16:creationId xmlns:a16="http://schemas.microsoft.com/office/drawing/2014/main" id="{35D16313-03EC-814A-8128-D208A6EDEB2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2C9B7FE-63A1-7847-96A9-74132A7ACECD}"/>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116818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E5FCED-9BEF-0944-8771-EBC5D6AB86C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DDF03B6-6ABA-CA45-A7A3-8FA3CD01B5BD}"/>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4" name="Plassholder for bunntekst 3">
            <a:extLst>
              <a:ext uri="{FF2B5EF4-FFF2-40B4-BE49-F238E27FC236}">
                <a16:creationId xmlns:a16="http://schemas.microsoft.com/office/drawing/2014/main" id="{1DEF4399-AC4C-0B4B-978C-8CD71564B23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879D52C-79E8-3545-B852-C835AD3E9B66}"/>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2892262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B488BC9-4F8E-C740-B40F-0AD39CA63A74}"/>
              </a:ext>
            </a:extLst>
          </p:cNvPr>
          <p:cNvSpPr>
            <a:spLocks noGrp="1"/>
          </p:cNvSpPr>
          <p:nvPr>
            <p:ph type="dt" sz="half" idx="10"/>
          </p:nvPr>
        </p:nvSpPr>
        <p:spPr/>
        <p:txBody>
          <a:bodyPr/>
          <a:lstStyle/>
          <a:p>
            <a:fld id="{89A5A86B-4772-C245-A993-2B84C83C4146}" type="datetimeFigureOut">
              <a:rPr lang="nb-NO" smtClean="0"/>
              <a:t>12.10.2022</a:t>
            </a:fld>
            <a:endParaRPr lang="nb-NO"/>
          </a:p>
        </p:txBody>
      </p:sp>
      <p:sp>
        <p:nvSpPr>
          <p:cNvPr id="3" name="Plassholder for bunntekst 2">
            <a:extLst>
              <a:ext uri="{FF2B5EF4-FFF2-40B4-BE49-F238E27FC236}">
                <a16:creationId xmlns:a16="http://schemas.microsoft.com/office/drawing/2014/main" id="{B56F74F3-99FA-D64A-82C3-5EAA7BF0B1D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337375A-5130-9742-8C56-F6379233578B}"/>
              </a:ext>
            </a:extLst>
          </p:cNvPr>
          <p:cNvSpPr>
            <a:spLocks noGrp="1"/>
          </p:cNvSpPr>
          <p:nvPr>
            <p:ph type="sldNum" sz="quarter" idx="12"/>
          </p:nvPr>
        </p:nvSpPr>
        <p:spPr/>
        <p:txBody>
          <a:bodyPr/>
          <a:lstStyle/>
          <a:p>
            <a:fld id="{513BB8B6-2CCC-FB40-B976-906C196B0F71}" type="slidenum">
              <a:rPr lang="nb-NO" smtClean="0"/>
              <a:t>‹#›</a:t>
            </a:fld>
            <a:endParaRPr lang="nb-NO"/>
          </a:p>
        </p:txBody>
      </p:sp>
    </p:spTree>
    <p:extLst>
      <p:ext uri="{BB962C8B-B14F-4D97-AF65-F5344CB8AC3E}">
        <p14:creationId xmlns:p14="http://schemas.microsoft.com/office/powerpoint/2010/main" val="1784432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3" descr="Background, text field"/>
          <p:cNvSpPr>
            <a:spLocks/>
          </p:cNvSpPr>
          <p:nvPr/>
        </p:nvSpPr>
        <p:spPr bwMode="auto">
          <a:xfrm>
            <a:off x="6780" y="6047625"/>
            <a:ext cx="42840000" cy="21204000"/>
          </a:xfrm>
          <a:custGeom>
            <a:avLst/>
            <a:gdLst>
              <a:gd name="T0" fmla="*/ 0 w 31660"/>
              <a:gd name="T1" fmla="*/ 4141 h 4141"/>
              <a:gd name="T2" fmla="*/ 31660 w 31660"/>
              <a:gd name="T3" fmla="*/ 4141 h 4141"/>
              <a:gd name="T4" fmla="*/ 31660 w 31660"/>
              <a:gd name="T5" fmla="*/ 0 h 4141"/>
              <a:gd name="T6" fmla="*/ 0 w 31660"/>
              <a:gd name="T7" fmla="*/ 0 h 4141"/>
              <a:gd name="T8" fmla="*/ 0 w 31660"/>
              <a:gd name="T9" fmla="*/ 4141 h 4141"/>
            </a:gdLst>
            <a:ahLst/>
            <a:cxnLst>
              <a:cxn ang="0">
                <a:pos x="T0" y="T1"/>
              </a:cxn>
              <a:cxn ang="0">
                <a:pos x="T2" y="T3"/>
              </a:cxn>
              <a:cxn ang="0">
                <a:pos x="T4" y="T5"/>
              </a:cxn>
              <a:cxn ang="0">
                <a:pos x="T6" y="T7"/>
              </a:cxn>
              <a:cxn ang="0">
                <a:pos x="T8" y="T9"/>
              </a:cxn>
            </a:cxnLst>
            <a:rect l="0" t="0" r="r" b="b"/>
            <a:pathLst>
              <a:path w="31660" h="4141">
                <a:moveTo>
                  <a:pt x="0" y="4141"/>
                </a:moveTo>
                <a:lnTo>
                  <a:pt x="31660" y="4141"/>
                </a:lnTo>
                <a:lnTo>
                  <a:pt x="31660" y="0"/>
                </a:lnTo>
                <a:lnTo>
                  <a:pt x="0" y="0"/>
                </a:lnTo>
                <a:lnTo>
                  <a:pt x="0" y="4141"/>
                </a:lnTo>
              </a:path>
            </a:pathLst>
          </a:custGeom>
          <a:solidFill>
            <a:schemeClr val="bg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3" name="Freeform 3" descr="Red field, top"/>
          <p:cNvSpPr>
            <a:spLocks/>
          </p:cNvSpPr>
          <p:nvPr/>
        </p:nvSpPr>
        <p:spPr bwMode="auto">
          <a:xfrm>
            <a:off x="0" y="-1"/>
            <a:ext cx="42840000" cy="5634931"/>
          </a:xfrm>
          <a:custGeom>
            <a:avLst/>
            <a:gdLst>
              <a:gd name="T0" fmla="*/ 0 w 31660"/>
              <a:gd name="T1" fmla="*/ 4141 h 4141"/>
              <a:gd name="T2" fmla="*/ 31660 w 31660"/>
              <a:gd name="T3" fmla="*/ 4141 h 4141"/>
              <a:gd name="T4" fmla="*/ 31660 w 31660"/>
              <a:gd name="T5" fmla="*/ 0 h 4141"/>
              <a:gd name="T6" fmla="*/ 0 w 31660"/>
              <a:gd name="T7" fmla="*/ 0 h 4141"/>
              <a:gd name="T8" fmla="*/ 0 w 31660"/>
              <a:gd name="T9" fmla="*/ 4141 h 4141"/>
            </a:gdLst>
            <a:ahLst/>
            <a:cxnLst>
              <a:cxn ang="0">
                <a:pos x="T0" y="T1"/>
              </a:cxn>
              <a:cxn ang="0">
                <a:pos x="T2" y="T3"/>
              </a:cxn>
              <a:cxn ang="0">
                <a:pos x="T4" y="T5"/>
              </a:cxn>
              <a:cxn ang="0">
                <a:pos x="T6" y="T7"/>
              </a:cxn>
              <a:cxn ang="0">
                <a:pos x="T8" y="T9"/>
              </a:cxn>
            </a:cxnLst>
            <a:rect l="0" t="0" r="r" b="b"/>
            <a:pathLst>
              <a:path w="31660" h="4141">
                <a:moveTo>
                  <a:pt x="0" y="4141"/>
                </a:moveTo>
                <a:lnTo>
                  <a:pt x="31660" y="4141"/>
                </a:lnTo>
                <a:lnTo>
                  <a:pt x="31660" y="0"/>
                </a:lnTo>
                <a:lnTo>
                  <a:pt x="0" y="0"/>
                </a:lnTo>
                <a:lnTo>
                  <a:pt x="0" y="4141"/>
                </a:lnTo>
              </a:path>
            </a:pathLst>
          </a:custGeom>
          <a:solidFill>
            <a:srgbClr val="E857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nb-NO"/>
          </a:p>
        </p:txBody>
      </p:sp>
      <p:pic>
        <p:nvPicPr>
          <p:cNvPr id="6" name="Picture 19">
            <a:extLst>
              <a:ext uri="{FF2B5EF4-FFF2-40B4-BE49-F238E27FC236}">
                <a16:creationId xmlns:a16="http://schemas.microsoft.com/office/drawing/2014/main" id="{DB71FBB0-7283-9C47-8A07-A78431AE17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214799" y="27905117"/>
            <a:ext cx="9907650" cy="16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8361363" rtl="0" eaLnBrk="0" fontAlgn="base" hangingPunct="0">
        <a:spcBef>
          <a:spcPct val="0"/>
        </a:spcBef>
        <a:spcAft>
          <a:spcPct val="0"/>
        </a:spcAft>
        <a:defRPr sz="40200">
          <a:solidFill>
            <a:schemeClr val="tx2"/>
          </a:solidFill>
          <a:latin typeface="+mj-lt"/>
          <a:ea typeface="+mj-ea"/>
          <a:cs typeface="+mj-cs"/>
        </a:defRPr>
      </a:lvl1pPr>
      <a:lvl2pPr algn="ctr" defTabSz="8361363" rtl="0" eaLnBrk="0" fontAlgn="base" hangingPunct="0">
        <a:spcBef>
          <a:spcPct val="0"/>
        </a:spcBef>
        <a:spcAft>
          <a:spcPct val="0"/>
        </a:spcAft>
        <a:defRPr sz="40200">
          <a:solidFill>
            <a:schemeClr val="tx2"/>
          </a:solidFill>
          <a:latin typeface="Arial" charset="0"/>
        </a:defRPr>
      </a:lvl2pPr>
      <a:lvl3pPr algn="ctr" defTabSz="8361363" rtl="0" eaLnBrk="0" fontAlgn="base" hangingPunct="0">
        <a:spcBef>
          <a:spcPct val="0"/>
        </a:spcBef>
        <a:spcAft>
          <a:spcPct val="0"/>
        </a:spcAft>
        <a:defRPr sz="40200">
          <a:solidFill>
            <a:schemeClr val="tx2"/>
          </a:solidFill>
          <a:latin typeface="Arial" charset="0"/>
        </a:defRPr>
      </a:lvl3pPr>
      <a:lvl4pPr algn="ctr" defTabSz="8361363" rtl="0" eaLnBrk="0" fontAlgn="base" hangingPunct="0">
        <a:spcBef>
          <a:spcPct val="0"/>
        </a:spcBef>
        <a:spcAft>
          <a:spcPct val="0"/>
        </a:spcAft>
        <a:defRPr sz="40200">
          <a:solidFill>
            <a:schemeClr val="tx2"/>
          </a:solidFill>
          <a:latin typeface="Arial" charset="0"/>
        </a:defRPr>
      </a:lvl4pPr>
      <a:lvl5pPr algn="ctr" defTabSz="8361363" rtl="0" eaLnBrk="0" fontAlgn="base" hangingPunct="0">
        <a:spcBef>
          <a:spcPct val="0"/>
        </a:spcBef>
        <a:spcAft>
          <a:spcPct val="0"/>
        </a:spcAft>
        <a:defRPr sz="40200">
          <a:solidFill>
            <a:schemeClr val="tx2"/>
          </a:solidFill>
          <a:latin typeface="Arial" charset="0"/>
        </a:defRPr>
      </a:lvl5pPr>
      <a:lvl6pPr marL="457200" algn="ctr" defTabSz="8361363" rtl="0" fontAlgn="base">
        <a:spcBef>
          <a:spcPct val="0"/>
        </a:spcBef>
        <a:spcAft>
          <a:spcPct val="0"/>
        </a:spcAft>
        <a:defRPr sz="40200">
          <a:solidFill>
            <a:schemeClr val="tx2"/>
          </a:solidFill>
          <a:latin typeface="Arial" charset="0"/>
        </a:defRPr>
      </a:lvl6pPr>
      <a:lvl7pPr marL="914400" algn="ctr" defTabSz="8361363" rtl="0" fontAlgn="base">
        <a:spcBef>
          <a:spcPct val="0"/>
        </a:spcBef>
        <a:spcAft>
          <a:spcPct val="0"/>
        </a:spcAft>
        <a:defRPr sz="40200">
          <a:solidFill>
            <a:schemeClr val="tx2"/>
          </a:solidFill>
          <a:latin typeface="Arial" charset="0"/>
        </a:defRPr>
      </a:lvl7pPr>
      <a:lvl8pPr marL="1371600" algn="ctr" defTabSz="8361363" rtl="0" fontAlgn="base">
        <a:spcBef>
          <a:spcPct val="0"/>
        </a:spcBef>
        <a:spcAft>
          <a:spcPct val="0"/>
        </a:spcAft>
        <a:defRPr sz="40200">
          <a:solidFill>
            <a:schemeClr val="tx2"/>
          </a:solidFill>
          <a:latin typeface="Arial" charset="0"/>
        </a:defRPr>
      </a:lvl8pPr>
      <a:lvl9pPr marL="1828800" algn="ctr" defTabSz="8361363" rtl="0" fontAlgn="base">
        <a:spcBef>
          <a:spcPct val="0"/>
        </a:spcBef>
        <a:spcAft>
          <a:spcPct val="0"/>
        </a:spcAft>
        <a:defRPr sz="40200">
          <a:solidFill>
            <a:schemeClr val="tx2"/>
          </a:solidFill>
          <a:latin typeface="Arial" charset="0"/>
        </a:defRPr>
      </a:lvl9pPr>
    </p:titleStyle>
    <p:bodyStyle>
      <a:lvl1pPr marL="3136900" indent="-3136900" algn="l" defTabSz="8361363" rtl="0" eaLnBrk="0" fontAlgn="base" hangingPunct="0">
        <a:spcBef>
          <a:spcPct val="20000"/>
        </a:spcBef>
        <a:spcAft>
          <a:spcPct val="0"/>
        </a:spcAft>
        <a:buChar char="•"/>
        <a:defRPr sz="29300">
          <a:solidFill>
            <a:schemeClr val="tx1"/>
          </a:solidFill>
          <a:latin typeface="+mn-lt"/>
          <a:ea typeface="+mn-ea"/>
          <a:cs typeface="+mn-cs"/>
        </a:defRPr>
      </a:lvl1pPr>
      <a:lvl2pPr marL="6792913" indent="-2613025" algn="l" defTabSz="8361363" rtl="0" eaLnBrk="0" fontAlgn="base" hangingPunct="0">
        <a:spcBef>
          <a:spcPct val="20000"/>
        </a:spcBef>
        <a:spcAft>
          <a:spcPct val="0"/>
        </a:spcAft>
        <a:buChar char="–"/>
        <a:defRPr sz="25600">
          <a:solidFill>
            <a:schemeClr val="tx1"/>
          </a:solidFill>
          <a:latin typeface="+mn-lt"/>
        </a:defRPr>
      </a:lvl2pPr>
      <a:lvl3pPr marL="10452100" indent="-2090738" algn="l" defTabSz="8361363" rtl="0" eaLnBrk="0" fontAlgn="base" hangingPunct="0">
        <a:spcBef>
          <a:spcPct val="20000"/>
        </a:spcBef>
        <a:spcAft>
          <a:spcPct val="0"/>
        </a:spcAft>
        <a:buChar char="•"/>
        <a:defRPr sz="22100">
          <a:solidFill>
            <a:schemeClr val="tx1"/>
          </a:solidFill>
          <a:latin typeface="+mn-lt"/>
        </a:defRPr>
      </a:lvl3pPr>
      <a:lvl4pPr marL="14630400" indent="-2090738" algn="l" defTabSz="8361363" rtl="0" eaLnBrk="0" fontAlgn="base" hangingPunct="0">
        <a:spcBef>
          <a:spcPct val="20000"/>
        </a:spcBef>
        <a:spcAft>
          <a:spcPct val="0"/>
        </a:spcAft>
        <a:buChar char="–"/>
        <a:defRPr sz="18200">
          <a:solidFill>
            <a:schemeClr val="tx1"/>
          </a:solidFill>
          <a:latin typeface="+mn-lt"/>
        </a:defRPr>
      </a:lvl4pPr>
      <a:lvl5pPr marL="18810288" indent="-2089150" algn="l" defTabSz="8361363" rtl="0" eaLnBrk="0" fontAlgn="base" hangingPunct="0">
        <a:spcBef>
          <a:spcPct val="20000"/>
        </a:spcBef>
        <a:spcAft>
          <a:spcPct val="0"/>
        </a:spcAft>
        <a:buChar char="»"/>
        <a:defRPr sz="18200">
          <a:solidFill>
            <a:schemeClr val="tx1"/>
          </a:solidFill>
          <a:latin typeface="+mn-lt"/>
        </a:defRPr>
      </a:lvl5pPr>
      <a:lvl6pPr marL="19267488" indent="-2089150" algn="l" defTabSz="8361363" rtl="0" fontAlgn="base">
        <a:spcBef>
          <a:spcPct val="20000"/>
        </a:spcBef>
        <a:spcAft>
          <a:spcPct val="0"/>
        </a:spcAft>
        <a:buChar char="»"/>
        <a:defRPr sz="18200">
          <a:solidFill>
            <a:schemeClr val="tx1"/>
          </a:solidFill>
          <a:latin typeface="+mn-lt"/>
        </a:defRPr>
      </a:lvl6pPr>
      <a:lvl7pPr marL="19724688" indent="-2089150" algn="l" defTabSz="8361363" rtl="0" fontAlgn="base">
        <a:spcBef>
          <a:spcPct val="20000"/>
        </a:spcBef>
        <a:spcAft>
          <a:spcPct val="0"/>
        </a:spcAft>
        <a:buChar char="»"/>
        <a:defRPr sz="18200">
          <a:solidFill>
            <a:schemeClr val="tx1"/>
          </a:solidFill>
          <a:latin typeface="+mn-lt"/>
        </a:defRPr>
      </a:lvl7pPr>
      <a:lvl8pPr marL="20181888" indent="-2089150" algn="l" defTabSz="8361363" rtl="0" fontAlgn="base">
        <a:spcBef>
          <a:spcPct val="20000"/>
        </a:spcBef>
        <a:spcAft>
          <a:spcPct val="0"/>
        </a:spcAft>
        <a:buChar char="»"/>
        <a:defRPr sz="18200">
          <a:solidFill>
            <a:schemeClr val="tx1"/>
          </a:solidFill>
          <a:latin typeface="+mn-lt"/>
        </a:defRPr>
      </a:lvl8pPr>
      <a:lvl9pPr marL="20639088" indent="-2089150" algn="l" defTabSz="8361363" rtl="0" fontAlgn="base">
        <a:spcBef>
          <a:spcPct val="20000"/>
        </a:spcBef>
        <a:spcAft>
          <a:spcPct val="0"/>
        </a:spcAft>
        <a:buChar char="»"/>
        <a:defRPr sz="18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3" descr="Background, text field"/>
          <p:cNvSpPr>
            <a:spLocks/>
          </p:cNvSpPr>
          <p:nvPr/>
        </p:nvSpPr>
        <p:spPr bwMode="auto">
          <a:xfrm>
            <a:off x="6780" y="6047625"/>
            <a:ext cx="42840000" cy="21204000"/>
          </a:xfrm>
          <a:custGeom>
            <a:avLst/>
            <a:gdLst>
              <a:gd name="T0" fmla="*/ 0 w 31660"/>
              <a:gd name="T1" fmla="*/ 4141 h 4141"/>
              <a:gd name="T2" fmla="*/ 31660 w 31660"/>
              <a:gd name="T3" fmla="*/ 4141 h 4141"/>
              <a:gd name="T4" fmla="*/ 31660 w 31660"/>
              <a:gd name="T5" fmla="*/ 0 h 4141"/>
              <a:gd name="T6" fmla="*/ 0 w 31660"/>
              <a:gd name="T7" fmla="*/ 0 h 4141"/>
              <a:gd name="T8" fmla="*/ 0 w 31660"/>
              <a:gd name="T9" fmla="*/ 4141 h 4141"/>
            </a:gdLst>
            <a:ahLst/>
            <a:cxnLst>
              <a:cxn ang="0">
                <a:pos x="T0" y="T1"/>
              </a:cxn>
              <a:cxn ang="0">
                <a:pos x="T2" y="T3"/>
              </a:cxn>
              <a:cxn ang="0">
                <a:pos x="T4" y="T5"/>
              </a:cxn>
              <a:cxn ang="0">
                <a:pos x="T6" y="T7"/>
              </a:cxn>
              <a:cxn ang="0">
                <a:pos x="T8" y="T9"/>
              </a:cxn>
            </a:cxnLst>
            <a:rect l="0" t="0" r="r" b="b"/>
            <a:pathLst>
              <a:path w="31660" h="4141">
                <a:moveTo>
                  <a:pt x="0" y="4141"/>
                </a:moveTo>
                <a:lnTo>
                  <a:pt x="31660" y="4141"/>
                </a:lnTo>
                <a:lnTo>
                  <a:pt x="31660" y="0"/>
                </a:lnTo>
                <a:lnTo>
                  <a:pt x="0" y="0"/>
                </a:lnTo>
                <a:lnTo>
                  <a:pt x="0" y="4141"/>
                </a:lnTo>
              </a:path>
            </a:pathLst>
          </a:custGeom>
          <a:solidFill>
            <a:schemeClr val="bg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pic>
        <p:nvPicPr>
          <p:cNvPr id="1026"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141169" y="27849640"/>
            <a:ext cx="9907651" cy="181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3" descr="Red field, top"/>
          <p:cNvSpPr>
            <a:spLocks/>
          </p:cNvSpPr>
          <p:nvPr/>
        </p:nvSpPr>
        <p:spPr bwMode="auto">
          <a:xfrm>
            <a:off x="0" y="-1"/>
            <a:ext cx="42840000" cy="5634931"/>
          </a:xfrm>
          <a:custGeom>
            <a:avLst/>
            <a:gdLst>
              <a:gd name="T0" fmla="*/ 0 w 31660"/>
              <a:gd name="T1" fmla="*/ 4141 h 4141"/>
              <a:gd name="T2" fmla="*/ 31660 w 31660"/>
              <a:gd name="T3" fmla="*/ 4141 h 4141"/>
              <a:gd name="T4" fmla="*/ 31660 w 31660"/>
              <a:gd name="T5" fmla="*/ 0 h 4141"/>
              <a:gd name="T6" fmla="*/ 0 w 31660"/>
              <a:gd name="T7" fmla="*/ 0 h 4141"/>
              <a:gd name="T8" fmla="*/ 0 w 31660"/>
              <a:gd name="T9" fmla="*/ 4141 h 4141"/>
            </a:gdLst>
            <a:ahLst/>
            <a:cxnLst>
              <a:cxn ang="0">
                <a:pos x="T0" y="T1"/>
              </a:cxn>
              <a:cxn ang="0">
                <a:pos x="T2" y="T3"/>
              </a:cxn>
              <a:cxn ang="0">
                <a:pos x="T4" y="T5"/>
              </a:cxn>
              <a:cxn ang="0">
                <a:pos x="T6" y="T7"/>
              </a:cxn>
              <a:cxn ang="0">
                <a:pos x="T8" y="T9"/>
              </a:cxn>
            </a:cxnLst>
            <a:rect l="0" t="0" r="r" b="b"/>
            <a:pathLst>
              <a:path w="31660" h="4141">
                <a:moveTo>
                  <a:pt x="0" y="4141"/>
                </a:moveTo>
                <a:lnTo>
                  <a:pt x="31660" y="4141"/>
                </a:lnTo>
                <a:lnTo>
                  <a:pt x="31660" y="0"/>
                </a:lnTo>
                <a:lnTo>
                  <a:pt x="0" y="0"/>
                </a:lnTo>
                <a:lnTo>
                  <a:pt x="0" y="4141"/>
                </a:lnTo>
              </a:path>
            </a:pathLst>
          </a:custGeom>
          <a:solidFill>
            <a:srgbClr val="E857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nb-NO"/>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8361363" rtl="0" eaLnBrk="0" fontAlgn="base" hangingPunct="0">
        <a:spcBef>
          <a:spcPct val="0"/>
        </a:spcBef>
        <a:spcAft>
          <a:spcPct val="0"/>
        </a:spcAft>
        <a:defRPr sz="40200">
          <a:solidFill>
            <a:schemeClr val="tx2"/>
          </a:solidFill>
          <a:latin typeface="+mj-lt"/>
          <a:ea typeface="+mj-ea"/>
          <a:cs typeface="+mj-cs"/>
        </a:defRPr>
      </a:lvl1pPr>
      <a:lvl2pPr algn="ctr" defTabSz="8361363" rtl="0" eaLnBrk="0" fontAlgn="base" hangingPunct="0">
        <a:spcBef>
          <a:spcPct val="0"/>
        </a:spcBef>
        <a:spcAft>
          <a:spcPct val="0"/>
        </a:spcAft>
        <a:defRPr sz="40200">
          <a:solidFill>
            <a:schemeClr val="tx2"/>
          </a:solidFill>
          <a:latin typeface="Arial" charset="0"/>
        </a:defRPr>
      </a:lvl2pPr>
      <a:lvl3pPr algn="ctr" defTabSz="8361363" rtl="0" eaLnBrk="0" fontAlgn="base" hangingPunct="0">
        <a:spcBef>
          <a:spcPct val="0"/>
        </a:spcBef>
        <a:spcAft>
          <a:spcPct val="0"/>
        </a:spcAft>
        <a:defRPr sz="40200">
          <a:solidFill>
            <a:schemeClr val="tx2"/>
          </a:solidFill>
          <a:latin typeface="Arial" charset="0"/>
        </a:defRPr>
      </a:lvl3pPr>
      <a:lvl4pPr algn="ctr" defTabSz="8361363" rtl="0" eaLnBrk="0" fontAlgn="base" hangingPunct="0">
        <a:spcBef>
          <a:spcPct val="0"/>
        </a:spcBef>
        <a:spcAft>
          <a:spcPct val="0"/>
        </a:spcAft>
        <a:defRPr sz="40200">
          <a:solidFill>
            <a:schemeClr val="tx2"/>
          </a:solidFill>
          <a:latin typeface="Arial" charset="0"/>
        </a:defRPr>
      </a:lvl4pPr>
      <a:lvl5pPr algn="ctr" defTabSz="8361363" rtl="0" eaLnBrk="0" fontAlgn="base" hangingPunct="0">
        <a:spcBef>
          <a:spcPct val="0"/>
        </a:spcBef>
        <a:spcAft>
          <a:spcPct val="0"/>
        </a:spcAft>
        <a:defRPr sz="40200">
          <a:solidFill>
            <a:schemeClr val="tx2"/>
          </a:solidFill>
          <a:latin typeface="Arial" charset="0"/>
        </a:defRPr>
      </a:lvl5pPr>
      <a:lvl6pPr marL="457200" algn="ctr" defTabSz="8361363" rtl="0" fontAlgn="base">
        <a:spcBef>
          <a:spcPct val="0"/>
        </a:spcBef>
        <a:spcAft>
          <a:spcPct val="0"/>
        </a:spcAft>
        <a:defRPr sz="40200">
          <a:solidFill>
            <a:schemeClr val="tx2"/>
          </a:solidFill>
          <a:latin typeface="Arial" charset="0"/>
        </a:defRPr>
      </a:lvl6pPr>
      <a:lvl7pPr marL="914400" algn="ctr" defTabSz="8361363" rtl="0" fontAlgn="base">
        <a:spcBef>
          <a:spcPct val="0"/>
        </a:spcBef>
        <a:spcAft>
          <a:spcPct val="0"/>
        </a:spcAft>
        <a:defRPr sz="40200">
          <a:solidFill>
            <a:schemeClr val="tx2"/>
          </a:solidFill>
          <a:latin typeface="Arial" charset="0"/>
        </a:defRPr>
      </a:lvl7pPr>
      <a:lvl8pPr marL="1371600" algn="ctr" defTabSz="8361363" rtl="0" fontAlgn="base">
        <a:spcBef>
          <a:spcPct val="0"/>
        </a:spcBef>
        <a:spcAft>
          <a:spcPct val="0"/>
        </a:spcAft>
        <a:defRPr sz="40200">
          <a:solidFill>
            <a:schemeClr val="tx2"/>
          </a:solidFill>
          <a:latin typeface="Arial" charset="0"/>
        </a:defRPr>
      </a:lvl8pPr>
      <a:lvl9pPr marL="1828800" algn="ctr" defTabSz="8361363" rtl="0" fontAlgn="base">
        <a:spcBef>
          <a:spcPct val="0"/>
        </a:spcBef>
        <a:spcAft>
          <a:spcPct val="0"/>
        </a:spcAft>
        <a:defRPr sz="40200">
          <a:solidFill>
            <a:schemeClr val="tx2"/>
          </a:solidFill>
          <a:latin typeface="Arial" charset="0"/>
        </a:defRPr>
      </a:lvl9pPr>
    </p:titleStyle>
    <p:bodyStyle>
      <a:lvl1pPr marL="3136900" indent="-3136900" algn="l" defTabSz="8361363" rtl="0" eaLnBrk="0" fontAlgn="base" hangingPunct="0">
        <a:spcBef>
          <a:spcPct val="20000"/>
        </a:spcBef>
        <a:spcAft>
          <a:spcPct val="0"/>
        </a:spcAft>
        <a:buChar char="•"/>
        <a:defRPr sz="29300">
          <a:solidFill>
            <a:schemeClr val="tx1"/>
          </a:solidFill>
          <a:latin typeface="+mn-lt"/>
          <a:ea typeface="+mn-ea"/>
          <a:cs typeface="+mn-cs"/>
        </a:defRPr>
      </a:lvl1pPr>
      <a:lvl2pPr marL="6792913" indent="-2613025" algn="l" defTabSz="8361363" rtl="0" eaLnBrk="0" fontAlgn="base" hangingPunct="0">
        <a:spcBef>
          <a:spcPct val="20000"/>
        </a:spcBef>
        <a:spcAft>
          <a:spcPct val="0"/>
        </a:spcAft>
        <a:buChar char="–"/>
        <a:defRPr sz="25600">
          <a:solidFill>
            <a:schemeClr val="tx1"/>
          </a:solidFill>
          <a:latin typeface="+mn-lt"/>
        </a:defRPr>
      </a:lvl2pPr>
      <a:lvl3pPr marL="10452100" indent="-2090738" algn="l" defTabSz="8361363" rtl="0" eaLnBrk="0" fontAlgn="base" hangingPunct="0">
        <a:spcBef>
          <a:spcPct val="20000"/>
        </a:spcBef>
        <a:spcAft>
          <a:spcPct val="0"/>
        </a:spcAft>
        <a:buChar char="•"/>
        <a:defRPr sz="22100">
          <a:solidFill>
            <a:schemeClr val="tx1"/>
          </a:solidFill>
          <a:latin typeface="+mn-lt"/>
        </a:defRPr>
      </a:lvl3pPr>
      <a:lvl4pPr marL="14630400" indent="-2090738" algn="l" defTabSz="8361363" rtl="0" eaLnBrk="0" fontAlgn="base" hangingPunct="0">
        <a:spcBef>
          <a:spcPct val="20000"/>
        </a:spcBef>
        <a:spcAft>
          <a:spcPct val="0"/>
        </a:spcAft>
        <a:buChar char="–"/>
        <a:defRPr sz="18200">
          <a:solidFill>
            <a:schemeClr val="tx1"/>
          </a:solidFill>
          <a:latin typeface="+mn-lt"/>
        </a:defRPr>
      </a:lvl4pPr>
      <a:lvl5pPr marL="18810288" indent="-2089150" algn="l" defTabSz="8361363" rtl="0" eaLnBrk="0" fontAlgn="base" hangingPunct="0">
        <a:spcBef>
          <a:spcPct val="20000"/>
        </a:spcBef>
        <a:spcAft>
          <a:spcPct val="0"/>
        </a:spcAft>
        <a:buChar char="»"/>
        <a:defRPr sz="18200">
          <a:solidFill>
            <a:schemeClr val="tx1"/>
          </a:solidFill>
          <a:latin typeface="+mn-lt"/>
        </a:defRPr>
      </a:lvl5pPr>
      <a:lvl6pPr marL="19267488" indent="-2089150" algn="l" defTabSz="8361363" rtl="0" fontAlgn="base">
        <a:spcBef>
          <a:spcPct val="20000"/>
        </a:spcBef>
        <a:spcAft>
          <a:spcPct val="0"/>
        </a:spcAft>
        <a:buChar char="»"/>
        <a:defRPr sz="18200">
          <a:solidFill>
            <a:schemeClr val="tx1"/>
          </a:solidFill>
          <a:latin typeface="+mn-lt"/>
        </a:defRPr>
      </a:lvl6pPr>
      <a:lvl7pPr marL="19724688" indent="-2089150" algn="l" defTabSz="8361363" rtl="0" fontAlgn="base">
        <a:spcBef>
          <a:spcPct val="20000"/>
        </a:spcBef>
        <a:spcAft>
          <a:spcPct val="0"/>
        </a:spcAft>
        <a:buChar char="»"/>
        <a:defRPr sz="18200">
          <a:solidFill>
            <a:schemeClr val="tx1"/>
          </a:solidFill>
          <a:latin typeface="+mn-lt"/>
        </a:defRPr>
      </a:lvl7pPr>
      <a:lvl8pPr marL="20181888" indent="-2089150" algn="l" defTabSz="8361363" rtl="0" fontAlgn="base">
        <a:spcBef>
          <a:spcPct val="20000"/>
        </a:spcBef>
        <a:spcAft>
          <a:spcPct val="0"/>
        </a:spcAft>
        <a:buChar char="»"/>
        <a:defRPr sz="18200">
          <a:solidFill>
            <a:schemeClr val="tx1"/>
          </a:solidFill>
          <a:latin typeface="+mn-lt"/>
        </a:defRPr>
      </a:lvl8pPr>
      <a:lvl9pPr marL="20639088" indent="-2089150" algn="l" defTabSz="8361363" rtl="0" fontAlgn="base">
        <a:spcBef>
          <a:spcPct val="20000"/>
        </a:spcBef>
        <a:spcAft>
          <a:spcPct val="0"/>
        </a:spcAft>
        <a:buChar char="»"/>
        <a:defRPr sz="18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5330367-AB6D-1149-8CB6-63CF9347E5CD}"/>
              </a:ext>
            </a:extLst>
          </p:cNvPr>
          <p:cNvSpPr>
            <a:spLocks noGrp="1"/>
          </p:cNvSpPr>
          <p:nvPr>
            <p:ph type="title"/>
          </p:nvPr>
        </p:nvSpPr>
        <p:spPr>
          <a:xfrm>
            <a:off x="2943086" y="1612130"/>
            <a:ext cx="36922353" cy="5852729"/>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3972CE0-57BD-0147-B992-A09BBFD6AB72}"/>
              </a:ext>
            </a:extLst>
          </p:cNvPr>
          <p:cNvSpPr>
            <a:spLocks noGrp="1"/>
          </p:cNvSpPr>
          <p:nvPr>
            <p:ph type="body" idx="1"/>
          </p:nvPr>
        </p:nvSpPr>
        <p:spPr>
          <a:xfrm>
            <a:off x="2943086" y="8060641"/>
            <a:ext cx="36922353" cy="192123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31C1BCE-DBE3-034B-8BA4-D6C15BB3CBD7}"/>
              </a:ext>
            </a:extLst>
          </p:cNvPr>
          <p:cNvSpPr>
            <a:spLocks noGrp="1"/>
          </p:cNvSpPr>
          <p:nvPr>
            <p:ph type="dt" sz="half" idx="2"/>
          </p:nvPr>
        </p:nvSpPr>
        <p:spPr>
          <a:xfrm>
            <a:off x="2943086" y="28065053"/>
            <a:ext cx="9631918" cy="1612128"/>
          </a:xfrm>
          <a:prstGeom prst="rect">
            <a:avLst/>
          </a:prstGeom>
        </p:spPr>
        <p:txBody>
          <a:bodyPr vert="horz" lIns="91440" tIns="45720" rIns="91440" bIns="45720" rtlCol="0" anchor="ctr"/>
          <a:lstStyle>
            <a:lvl1pPr algn="l">
              <a:defRPr sz="4213">
                <a:solidFill>
                  <a:schemeClr val="tx1">
                    <a:tint val="75000"/>
                  </a:schemeClr>
                </a:solidFill>
              </a:defRPr>
            </a:lvl1pPr>
          </a:lstStyle>
          <a:p>
            <a:fld id="{89A5A86B-4772-C245-A993-2B84C83C4146}" type="datetimeFigureOut">
              <a:rPr lang="nb-NO" smtClean="0"/>
              <a:t>12.10.2022</a:t>
            </a:fld>
            <a:endParaRPr lang="nb-NO"/>
          </a:p>
        </p:txBody>
      </p:sp>
      <p:sp>
        <p:nvSpPr>
          <p:cNvPr id="5" name="Plassholder for bunntekst 4">
            <a:extLst>
              <a:ext uri="{FF2B5EF4-FFF2-40B4-BE49-F238E27FC236}">
                <a16:creationId xmlns:a16="http://schemas.microsoft.com/office/drawing/2014/main" id="{8DD73C39-00F0-B54C-9B29-9D19F997087E}"/>
              </a:ext>
            </a:extLst>
          </p:cNvPr>
          <p:cNvSpPr>
            <a:spLocks noGrp="1"/>
          </p:cNvSpPr>
          <p:nvPr>
            <p:ph type="ftr" sz="quarter" idx="3"/>
          </p:nvPr>
        </p:nvSpPr>
        <p:spPr>
          <a:xfrm>
            <a:off x="14180324" y="28065053"/>
            <a:ext cx="14447877" cy="1612128"/>
          </a:xfrm>
          <a:prstGeom prst="rect">
            <a:avLst/>
          </a:prstGeom>
        </p:spPr>
        <p:txBody>
          <a:bodyPr vert="horz" lIns="91440" tIns="45720" rIns="91440" bIns="45720" rtlCol="0" anchor="ctr"/>
          <a:lstStyle>
            <a:lvl1pPr algn="ctr">
              <a:defRPr sz="4213">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EAE87B0-0F1B-D743-8D3A-D76055AE4F02}"/>
              </a:ext>
            </a:extLst>
          </p:cNvPr>
          <p:cNvSpPr>
            <a:spLocks noGrp="1"/>
          </p:cNvSpPr>
          <p:nvPr>
            <p:ph type="sldNum" sz="quarter" idx="4"/>
          </p:nvPr>
        </p:nvSpPr>
        <p:spPr>
          <a:xfrm>
            <a:off x="30233521" y="28065053"/>
            <a:ext cx="9631918" cy="1612128"/>
          </a:xfrm>
          <a:prstGeom prst="rect">
            <a:avLst/>
          </a:prstGeom>
        </p:spPr>
        <p:txBody>
          <a:bodyPr vert="horz" lIns="91440" tIns="45720" rIns="91440" bIns="45720" rtlCol="0" anchor="ctr"/>
          <a:lstStyle>
            <a:lvl1pPr algn="r">
              <a:defRPr sz="4213">
                <a:solidFill>
                  <a:schemeClr val="tx1">
                    <a:tint val="75000"/>
                  </a:schemeClr>
                </a:solidFill>
              </a:defRPr>
            </a:lvl1pPr>
          </a:lstStyle>
          <a:p>
            <a:fld id="{513BB8B6-2CCC-FB40-B976-906C196B0F71}" type="slidenum">
              <a:rPr lang="nb-NO" smtClean="0"/>
              <a:t>‹#›</a:t>
            </a:fld>
            <a:endParaRPr lang="nb-NO"/>
          </a:p>
        </p:txBody>
      </p:sp>
    </p:spTree>
    <p:extLst>
      <p:ext uri="{BB962C8B-B14F-4D97-AF65-F5344CB8AC3E}">
        <p14:creationId xmlns:p14="http://schemas.microsoft.com/office/powerpoint/2010/main" val="899432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3" descr="Background, text field"/>
          <p:cNvSpPr>
            <a:spLocks/>
          </p:cNvSpPr>
          <p:nvPr/>
        </p:nvSpPr>
        <p:spPr bwMode="auto">
          <a:xfrm>
            <a:off x="6780" y="6047625"/>
            <a:ext cx="42840000" cy="21204000"/>
          </a:xfrm>
          <a:custGeom>
            <a:avLst/>
            <a:gdLst>
              <a:gd name="T0" fmla="*/ 0 w 31660"/>
              <a:gd name="T1" fmla="*/ 4141 h 4141"/>
              <a:gd name="T2" fmla="*/ 31660 w 31660"/>
              <a:gd name="T3" fmla="*/ 4141 h 4141"/>
              <a:gd name="T4" fmla="*/ 31660 w 31660"/>
              <a:gd name="T5" fmla="*/ 0 h 4141"/>
              <a:gd name="T6" fmla="*/ 0 w 31660"/>
              <a:gd name="T7" fmla="*/ 0 h 4141"/>
              <a:gd name="T8" fmla="*/ 0 w 31660"/>
              <a:gd name="T9" fmla="*/ 4141 h 4141"/>
            </a:gdLst>
            <a:ahLst/>
            <a:cxnLst>
              <a:cxn ang="0">
                <a:pos x="T0" y="T1"/>
              </a:cxn>
              <a:cxn ang="0">
                <a:pos x="T2" y="T3"/>
              </a:cxn>
              <a:cxn ang="0">
                <a:pos x="T4" y="T5"/>
              </a:cxn>
              <a:cxn ang="0">
                <a:pos x="T6" y="T7"/>
              </a:cxn>
              <a:cxn ang="0">
                <a:pos x="T8" y="T9"/>
              </a:cxn>
            </a:cxnLst>
            <a:rect l="0" t="0" r="r" b="b"/>
            <a:pathLst>
              <a:path w="31660" h="4141">
                <a:moveTo>
                  <a:pt x="0" y="4141"/>
                </a:moveTo>
                <a:lnTo>
                  <a:pt x="31660" y="4141"/>
                </a:lnTo>
                <a:lnTo>
                  <a:pt x="31660" y="0"/>
                </a:lnTo>
                <a:lnTo>
                  <a:pt x="0" y="0"/>
                </a:lnTo>
                <a:lnTo>
                  <a:pt x="0" y="4141"/>
                </a:lnTo>
              </a:path>
            </a:pathLst>
          </a:custGeom>
          <a:solidFill>
            <a:schemeClr val="bg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sp>
        <p:nvSpPr>
          <p:cNvPr id="3" name="Freeform 3" descr="Red field, top"/>
          <p:cNvSpPr>
            <a:spLocks/>
          </p:cNvSpPr>
          <p:nvPr/>
        </p:nvSpPr>
        <p:spPr bwMode="auto">
          <a:xfrm>
            <a:off x="0" y="-1"/>
            <a:ext cx="42840000" cy="5634931"/>
          </a:xfrm>
          <a:custGeom>
            <a:avLst/>
            <a:gdLst>
              <a:gd name="T0" fmla="*/ 0 w 31660"/>
              <a:gd name="T1" fmla="*/ 4141 h 4141"/>
              <a:gd name="T2" fmla="*/ 31660 w 31660"/>
              <a:gd name="T3" fmla="*/ 4141 h 4141"/>
              <a:gd name="T4" fmla="*/ 31660 w 31660"/>
              <a:gd name="T5" fmla="*/ 0 h 4141"/>
              <a:gd name="T6" fmla="*/ 0 w 31660"/>
              <a:gd name="T7" fmla="*/ 0 h 4141"/>
              <a:gd name="T8" fmla="*/ 0 w 31660"/>
              <a:gd name="T9" fmla="*/ 4141 h 4141"/>
            </a:gdLst>
            <a:ahLst/>
            <a:cxnLst>
              <a:cxn ang="0">
                <a:pos x="T0" y="T1"/>
              </a:cxn>
              <a:cxn ang="0">
                <a:pos x="T2" y="T3"/>
              </a:cxn>
              <a:cxn ang="0">
                <a:pos x="T4" y="T5"/>
              </a:cxn>
              <a:cxn ang="0">
                <a:pos x="T6" y="T7"/>
              </a:cxn>
              <a:cxn ang="0">
                <a:pos x="T8" y="T9"/>
              </a:cxn>
            </a:cxnLst>
            <a:rect l="0" t="0" r="r" b="b"/>
            <a:pathLst>
              <a:path w="31660" h="4141">
                <a:moveTo>
                  <a:pt x="0" y="4141"/>
                </a:moveTo>
                <a:lnTo>
                  <a:pt x="31660" y="4141"/>
                </a:lnTo>
                <a:lnTo>
                  <a:pt x="31660" y="0"/>
                </a:lnTo>
                <a:lnTo>
                  <a:pt x="0" y="0"/>
                </a:lnTo>
                <a:lnTo>
                  <a:pt x="0" y="4141"/>
                </a:lnTo>
              </a:path>
            </a:pathLst>
          </a:custGeom>
          <a:solidFill>
            <a:srgbClr val="E857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nb-NO"/>
          </a:p>
        </p:txBody>
      </p:sp>
      <p:pic>
        <p:nvPicPr>
          <p:cNvPr id="6" name="Picture 19">
            <a:extLst>
              <a:ext uri="{FF2B5EF4-FFF2-40B4-BE49-F238E27FC236}">
                <a16:creationId xmlns:a16="http://schemas.microsoft.com/office/drawing/2014/main" id="{DB71FBB0-7283-9C47-8A07-A78431AE17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1214799" y="27905117"/>
            <a:ext cx="9907650" cy="169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8361363" rtl="0" eaLnBrk="0" fontAlgn="base" hangingPunct="0">
        <a:spcBef>
          <a:spcPct val="0"/>
        </a:spcBef>
        <a:spcAft>
          <a:spcPct val="0"/>
        </a:spcAft>
        <a:defRPr sz="40200">
          <a:solidFill>
            <a:schemeClr val="tx2"/>
          </a:solidFill>
          <a:latin typeface="+mj-lt"/>
          <a:ea typeface="+mj-ea"/>
          <a:cs typeface="+mj-cs"/>
        </a:defRPr>
      </a:lvl1pPr>
      <a:lvl2pPr algn="ctr" defTabSz="8361363" rtl="0" eaLnBrk="0" fontAlgn="base" hangingPunct="0">
        <a:spcBef>
          <a:spcPct val="0"/>
        </a:spcBef>
        <a:spcAft>
          <a:spcPct val="0"/>
        </a:spcAft>
        <a:defRPr sz="40200">
          <a:solidFill>
            <a:schemeClr val="tx2"/>
          </a:solidFill>
          <a:latin typeface="Arial" charset="0"/>
        </a:defRPr>
      </a:lvl2pPr>
      <a:lvl3pPr algn="ctr" defTabSz="8361363" rtl="0" eaLnBrk="0" fontAlgn="base" hangingPunct="0">
        <a:spcBef>
          <a:spcPct val="0"/>
        </a:spcBef>
        <a:spcAft>
          <a:spcPct val="0"/>
        </a:spcAft>
        <a:defRPr sz="40200">
          <a:solidFill>
            <a:schemeClr val="tx2"/>
          </a:solidFill>
          <a:latin typeface="Arial" charset="0"/>
        </a:defRPr>
      </a:lvl3pPr>
      <a:lvl4pPr algn="ctr" defTabSz="8361363" rtl="0" eaLnBrk="0" fontAlgn="base" hangingPunct="0">
        <a:spcBef>
          <a:spcPct val="0"/>
        </a:spcBef>
        <a:spcAft>
          <a:spcPct val="0"/>
        </a:spcAft>
        <a:defRPr sz="40200">
          <a:solidFill>
            <a:schemeClr val="tx2"/>
          </a:solidFill>
          <a:latin typeface="Arial" charset="0"/>
        </a:defRPr>
      </a:lvl4pPr>
      <a:lvl5pPr algn="ctr" defTabSz="8361363" rtl="0" eaLnBrk="0" fontAlgn="base" hangingPunct="0">
        <a:spcBef>
          <a:spcPct val="0"/>
        </a:spcBef>
        <a:spcAft>
          <a:spcPct val="0"/>
        </a:spcAft>
        <a:defRPr sz="40200">
          <a:solidFill>
            <a:schemeClr val="tx2"/>
          </a:solidFill>
          <a:latin typeface="Arial" charset="0"/>
        </a:defRPr>
      </a:lvl5pPr>
      <a:lvl6pPr marL="457200" algn="ctr" defTabSz="8361363" rtl="0" fontAlgn="base">
        <a:spcBef>
          <a:spcPct val="0"/>
        </a:spcBef>
        <a:spcAft>
          <a:spcPct val="0"/>
        </a:spcAft>
        <a:defRPr sz="40200">
          <a:solidFill>
            <a:schemeClr val="tx2"/>
          </a:solidFill>
          <a:latin typeface="Arial" charset="0"/>
        </a:defRPr>
      </a:lvl6pPr>
      <a:lvl7pPr marL="914400" algn="ctr" defTabSz="8361363" rtl="0" fontAlgn="base">
        <a:spcBef>
          <a:spcPct val="0"/>
        </a:spcBef>
        <a:spcAft>
          <a:spcPct val="0"/>
        </a:spcAft>
        <a:defRPr sz="40200">
          <a:solidFill>
            <a:schemeClr val="tx2"/>
          </a:solidFill>
          <a:latin typeface="Arial" charset="0"/>
        </a:defRPr>
      </a:lvl7pPr>
      <a:lvl8pPr marL="1371600" algn="ctr" defTabSz="8361363" rtl="0" fontAlgn="base">
        <a:spcBef>
          <a:spcPct val="0"/>
        </a:spcBef>
        <a:spcAft>
          <a:spcPct val="0"/>
        </a:spcAft>
        <a:defRPr sz="40200">
          <a:solidFill>
            <a:schemeClr val="tx2"/>
          </a:solidFill>
          <a:latin typeface="Arial" charset="0"/>
        </a:defRPr>
      </a:lvl8pPr>
      <a:lvl9pPr marL="1828800" algn="ctr" defTabSz="8361363" rtl="0" fontAlgn="base">
        <a:spcBef>
          <a:spcPct val="0"/>
        </a:spcBef>
        <a:spcAft>
          <a:spcPct val="0"/>
        </a:spcAft>
        <a:defRPr sz="40200">
          <a:solidFill>
            <a:schemeClr val="tx2"/>
          </a:solidFill>
          <a:latin typeface="Arial" charset="0"/>
        </a:defRPr>
      </a:lvl9pPr>
    </p:titleStyle>
    <p:bodyStyle>
      <a:lvl1pPr marL="3136900" indent="-3136900" algn="l" defTabSz="8361363" rtl="0" eaLnBrk="0" fontAlgn="base" hangingPunct="0">
        <a:spcBef>
          <a:spcPct val="20000"/>
        </a:spcBef>
        <a:spcAft>
          <a:spcPct val="0"/>
        </a:spcAft>
        <a:buChar char="•"/>
        <a:defRPr sz="29300">
          <a:solidFill>
            <a:schemeClr val="tx1"/>
          </a:solidFill>
          <a:latin typeface="+mn-lt"/>
          <a:ea typeface="+mn-ea"/>
          <a:cs typeface="+mn-cs"/>
        </a:defRPr>
      </a:lvl1pPr>
      <a:lvl2pPr marL="6792913" indent="-2613025" algn="l" defTabSz="8361363" rtl="0" eaLnBrk="0" fontAlgn="base" hangingPunct="0">
        <a:spcBef>
          <a:spcPct val="20000"/>
        </a:spcBef>
        <a:spcAft>
          <a:spcPct val="0"/>
        </a:spcAft>
        <a:buChar char="–"/>
        <a:defRPr sz="25600">
          <a:solidFill>
            <a:schemeClr val="tx1"/>
          </a:solidFill>
          <a:latin typeface="+mn-lt"/>
        </a:defRPr>
      </a:lvl2pPr>
      <a:lvl3pPr marL="10452100" indent="-2090738" algn="l" defTabSz="8361363" rtl="0" eaLnBrk="0" fontAlgn="base" hangingPunct="0">
        <a:spcBef>
          <a:spcPct val="20000"/>
        </a:spcBef>
        <a:spcAft>
          <a:spcPct val="0"/>
        </a:spcAft>
        <a:buChar char="•"/>
        <a:defRPr sz="22100">
          <a:solidFill>
            <a:schemeClr val="tx1"/>
          </a:solidFill>
          <a:latin typeface="+mn-lt"/>
        </a:defRPr>
      </a:lvl3pPr>
      <a:lvl4pPr marL="14630400" indent="-2090738" algn="l" defTabSz="8361363" rtl="0" eaLnBrk="0" fontAlgn="base" hangingPunct="0">
        <a:spcBef>
          <a:spcPct val="20000"/>
        </a:spcBef>
        <a:spcAft>
          <a:spcPct val="0"/>
        </a:spcAft>
        <a:buChar char="–"/>
        <a:defRPr sz="18200">
          <a:solidFill>
            <a:schemeClr val="tx1"/>
          </a:solidFill>
          <a:latin typeface="+mn-lt"/>
        </a:defRPr>
      </a:lvl4pPr>
      <a:lvl5pPr marL="18810288" indent="-2089150" algn="l" defTabSz="8361363" rtl="0" eaLnBrk="0" fontAlgn="base" hangingPunct="0">
        <a:spcBef>
          <a:spcPct val="20000"/>
        </a:spcBef>
        <a:spcAft>
          <a:spcPct val="0"/>
        </a:spcAft>
        <a:buChar char="»"/>
        <a:defRPr sz="18200">
          <a:solidFill>
            <a:schemeClr val="tx1"/>
          </a:solidFill>
          <a:latin typeface="+mn-lt"/>
        </a:defRPr>
      </a:lvl5pPr>
      <a:lvl6pPr marL="19267488" indent="-2089150" algn="l" defTabSz="8361363" rtl="0" fontAlgn="base">
        <a:spcBef>
          <a:spcPct val="20000"/>
        </a:spcBef>
        <a:spcAft>
          <a:spcPct val="0"/>
        </a:spcAft>
        <a:buChar char="»"/>
        <a:defRPr sz="18200">
          <a:solidFill>
            <a:schemeClr val="tx1"/>
          </a:solidFill>
          <a:latin typeface="+mn-lt"/>
        </a:defRPr>
      </a:lvl6pPr>
      <a:lvl7pPr marL="19724688" indent="-2089150" algn="l" defTabSz="8361363" rtl="0" fontAlgn="base">
        <a:spcBef>
          <a:spcPct val="20000"/>
        </a:spcBef>
        <a:spcAft>
          <a:spcPct val="0"/>
        </a:spcAft>
        <a:buChar char="»"/>
        <a:defRPr sz="18200">
          <a:solidFill>
            <a:schemeClr val="tx1"/>
          </a:solidFill>
          <a:latin typeface="+mn-lt"/>
        </a:defRPr>
      </a:lvl7pPr>
      <a:lvl8pPr marL="20181888" indent="-2089150" algn="l" defTabSz="8361363" rtl="0" fontAlgn="base">
        <a:spcBef>
          <a:spcPct val="20000"/>
        </a:spcBef>
        <a:spcAft>
          <a:spcPct val="0"/>
        </a:spcAft>
        <a:buChar char="»"/>
        <a:defRPr sz="18200">
          <a:solidFill>
            <a:schemeClr val="tx1"/>
          </a:solidFill>
          <a:latin typeface="+mn-lt"/>
        </a:defRPr>
      </a:lvl8pPr>
      <a:lvl9pPr marL="20639088" indent="-2089150" algn="l" defTabSz="8361363" rtl="0" fontAlgn="base">
        <a:spcBef>
          <a:spcPct val="20000"/>
        </a:spcBef>
        <a:spcAft>
          <a:spcPct val="0"/>
        </a:spcAft>
        <a:buChar char="»"/>
        <a:defRPr sz="18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descr="Background, text field"/>
          <p:cNvSpPr/>
          <p:nvPr/>
        </p:nvSpPr>
        <p:spPr>
          <a:xfrm>
            <a:off x="6780" y="6047625"/>
            <a:ext cx="42840000" cy="21204000"/>
          </a:xfrm>
          <a:custGeom>
            <a:avLst/>
            <a:gdLst/>
            <a:ahLst/>
            <a:cxnLst/>
            <a:rect l="l" t="t" r="r" b="b"/>
            <a:pathLst>
              <a:path w="31660" h="4141" extrusionOk="0">
                <a:moveTo>
                  <a:pt x="0" y="4141"/>
                </a:moveTo>
                <a:lnTo>
                  <a:pt x="31660" y="4141"/>
                </a:lnTo>
                <a:lnTo>
                  <a:pt x="31660" y="0"/>
                </a:lnTo>
                <a:lnTo>
                  <a:pt x="0" y="0"/>
                </a:lnTo>
                <a:lnTo>
                  <a:pt x="0" y="4141"/>
                </a:lnTo>
              </a:path>
            </a:pathLst>
          </a:custGeom>
          <a:solidFill>
            <a:srgbClr val="F5F3F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chemeClr val="dk1"/>
              </a:solidFill>
              <a:latin typeface="Arial"/>
              <a:ea typeface="Arial"/>
              <a:cs typeface="Arial"/>
              <a:sym typeface="Arial"/>
            </a:endParaRPr>
          </a:p>
        </p:txBody>
      </p:sp>
      <p:sp>
        <p:nvSpPr>
          <p:cNvPr id="11" name="Google Shape;11;p2" descr="Red field, top"/>
          <p:cNvSpPr/>
          <p:nvPr/>
        </p:nvSpPr>
        <p:spPr>
          <a:xfrm>
            <a:off x="0" y="-1"/>
            <a:ext cx="42840000" cy="5634931"/>
          </a:xfrm>
          <a:custGeom>
            <a:avLst/>
            <a:gdLst/>
            <a:ahLst/>
            <a:cxnLst/>
            <a:rect l="l" t="t" r="r" b="b"/>
            <a:pathLst>
              <a:path w="31660" h="4141" extrusionOk="0">
                <a:moveTo>
                  <a:pt x="0" y="4141"/>
                </a:moveTo>
                <a:lnTo>
                  <a:pt x="31660" y="4141"/>
                </a:lnTo>
                <a:lnTo>
                  <a:pt x="31660" y="0"/>
                </a:lnTo>
                <a:lnTo>
                  <a:pt x="0" y="0"/>
                </a:lnTo>
                <a:lnTo>
                  <a:pt x="0" y="4141"/>
                </a:lnTo>
              </a:path>
            </a:pathLst>
          </a:custGeom>
          <a:solidFill>
            <a:srgbClr val="E8574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Arial"/>
              <a:ea typeface="Arial"/>
              <a:cs typeface="Arial"/>
              <a:sym typeface="Arial"/>
            </a:endParaRPr>
          </a:p>
        </p:txBody>
      </p:sp>
      <p:pic>
        <p:nvPicPr>
          <p:cNvPr id="12" name="Google Shape;12;p2"/>
          <p:cNvPicPr preferRelativeResize="0"/>
          <p:nvPr/>
        </p:nvPicPr>
        <p:blipFill rotWithShape="1">
          <a:blip r:embed="rId3">
            <a:alphaModFix/>
          </a:blip>
          <a:srcRect/>
          <a:stretch/>
        </p:blipFill>
        <p:spPr>
          <a:xfrm>
            <a:off x="1214799" y="27905117"/>
            <a:ext cx="9907650" cy="1699842"/>
          </a:xfrm>
          <a:prstGeom prst="rect">
            <a:avLst/>
          </a:prstGeom>
          <a:noFill/>
          <a:ln>
            <a:noFill/>
          </a:ln>
        </p:spPr>
      </p:pic>
    </p:spTree>
    <p:extLst>
      <p:ext uri="{BB962C8B-B14F-4D97-AF65-F5344CB8AC3E}">
        <p14:creationId xmlns:p14="http://schemas.microsoft.com/office/powerpoint/2010/main" val="3526316080"/>
      </p:ext>
    </p:extLst>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hyperlink" Target="mailto:oko004@uib.no/fe007@uib.no"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fac009@uib.n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mailto:gun008@uib.n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bryggenhudlegesenter.no/hudbloggen/hvordan-bli-kvitt-skabb"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vst025@uib.no" TargetMode="External"/><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mailto:tuj009@uib.no"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xuz009@uib.no" TargetMode="External"/><Relationship Id="rId7"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legeforeningen.no/contentassets/21ef25cf569d44749573de21a8d6b043/cfs_norsk_horisontal_2021.pdf" TargetMode="External"/><Relationship Id="rId11" Type="http://schemas.openxmlformats.org/officeDocument/2006/relationships/image" Target="https://lh4.googleusercontent.com/K-Tuo5H8QWjQ7McZdYJeivxerGQyppeXY-0yBwh2sBMjEw6-fcRWwxtZKWV5hhik9HwYy1KAwHQ0IJCpAzWh005RGJilnA8J64De2Ctd2y4612PBhPqom0x35QzO1a_vrYQgAVF6elAWj-X5LtMh9mESJbOQT-WVCv0ulfyXD6QpQJLIS47tVh4-Fw" TargetMode="External"/><Relationship Id="rId5" Type="http://schemas.openxmlformats.org/officeDocument/2006/relationships/hyperlink" Target="https://doi.org/10.1016/S0140-6736(12)62167-9" TargetMode="External"/><Relationship Id="rId10" Type="http://schemas.openxmlformats.org/officeDocument/2006/relationships/image" Target="../media/image66.png"/><Relationship Id="rId4" Type="http://schemas.openxmlformats.org/officeDocument/2006/relationships/hyperlink" Target="mailto:nwi004@uib.no" TargetMode="External"/><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hyperlink" Target="https://sml.snl.no/monoklonale_antistoffer" TargetMode="External"/><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upload.wikimedia.org/wikipedia/commons/3/3e/Logical_connectives_Hasse_diagram.svg" TargetMode="External"/><Relationship Id="rId5" Type="http://schemas.openxmlformats.org/officeDocument/2006/relationships/image" Target="../media/image72.png"/><Relationship Id="rId10" Type="http://schemas.openxmlformats.org/officeDocument/2006/relationships/hyperlink" Target="https://www.felleskatalogen.no/medisin/mabthera-roche-561182" TargetMode="External"/><Relationship Id="rId4" Type="http://schemas.openxmlformats.org/officeDocument/2006/relationships/hyperlink" Target="mailto:guf006@uib.no" TargetMode="External"/><Relationship Id="rId9" Type="http://schemas.openxmlformats.org/officeDocument/2006/relationships/hyperlink" Target="https://www.helsedirektoratet.no/retningslinjer/maligne-melanomer-handlingsprogram/behandling-av-metastaserende-sykdom-livsforlengende-og-palliativ-behandling/medikamentell-behandlin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bora.uib.no/bora-xmlui/handle/1956/18479"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jamanetwork.com/journals/jamainternalmedicine/article-abstract/2753318?casa_token=ewatdQ6Y81IAAAAA:WeUSaEy6uI73W-joT0QC74K1JZU7odm90AN3lt2p7cS0K4vEwrS01x_yvK_BaqcXcqMSMDpjTg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mailto:tej009@uib.no" TargetMode="External"/><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hyperlink" Target="https://finnkode.ehelse.no/#icd10/0/0/0/-1" TargetMode="External"/><Relationship Id="rId3" Type="http://schemas.openxmlformats.org/officeDocument/2006/relationships/hyperlink" Target="mailto:mub007@uib.no" TargetMode="External"/><Relationship Id="rId7" Type="http://schemas.openxmlformats.org/officeDocument/2006/relationships/hyperlink" Target="https://www.skde.no/helseatlas/v1/gyn/#kirurgisk-inngrep-etter-spontanabort"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legeforeningen.no/contentassets/a5d7370e547a4198900ada248f77a6cb/spontanabort.pdf" TargetMode="External"/><Relationship Id="rId11" Type="http://schemas.openxmlformats.org/officeDocument/2006/relationships/image" Target="../media/image25.png"/><Relationship Id="rId5" Type="http://schemas.openxmlformats.org/officeDocument/2006/relationships/hyperlink" Target="https://www.legeforeningen.no/foreningsledd/fagmed/norsk-gynekologisk-forening/veiledere/veileder-i-gynekologi/spontanabort/" TargetMode="External"/><Relationship Id="rId10" Type="http://schemas.openxmlformats.org/officeDocument/2006/relationships/image" Target="../media/image24.png"/><Relationship Id="rId4" Type="http://schemas.openxmlformats.org/officeDocument/2006/relationships/hyperlink" Target="mailto:han038@uib.no" TargetMode="External"/><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mailto:Say007@uib.no" TargetMode="Externa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upload.wikimedia.org/wikipedia/commons/3/3e/Logical_connectives_Hasse_diagram.sv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kreftregisteret.no/globalassets/livmorhalsprogrammet/rapporter/arsrapport-lp/arsrapport2021_final.pdf" TargetMode="External"/><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9D699DE-6350-6FDB-CB7E-C388D7C001C0}"/>
              </a:ext>
            </a:extLst>
          </p:cNvPr>
          <p:cNvSpPr txBox="1"/>
          <p:nvPr/>
        </p:nvSpPr>
        <p:spPr>
          <a:xfrm>
            <a:off x="6319158" y="8006443"/>
            <a:ext cx="28308300" cy="12926616"/>
          </a:xfrm>
          <a:prstGeom prst="rect">
            <a:avLst/>
          </a:prstGeom>
          <a:noFill/>
        </p:spPr>
        <p:txBody>
          <a:bodyPr wrap="square" rtlCol="0">
            <a:spAutoFit/>
          </a:bodyPr>
          <a:lstStyle/>
          <a:p>
            <a:r>
              <a:rPr lang="nb-NO" sz="15000" dirty="0"/>
              <a:t>Hovedoppgavesymposium</a:t>
            </a:r>
          </a:p>
          <a:p>
            <a:r>
              <a:rPr lang="nb-NO" sz="15000" dirty="0"/>
              <a:t>høsten 2022</a:t>
            </a:r>
          </a:p>
          <a:p>
            <a:endParaRPr lang="nb-NO" sz="15000" dirty="0"/>
          </a:p>
          <a:p>
            <a:r>
              <a:rPr lang="nb-NO" sz="9600" dirty="0"/>
              <a:t>onsdag 12. oktober</a:t>
            </a:r>
          </a:p>
          <a:p>
            <a:endParaRPr lang="nb-NO" sz="9600" dirty="0"/>
          </a:p>
          <a:p>
            <a:r>
              <a:rPr lang="nb-NO" sz="9600" dirty="0"/>
              <a:t>32 postere fra 47 studenter</a:t>
            </a:r>
          </a:p>
          <a:p>
            <a:endParaRPr lang="nb-NO" sz="9600" dirty="0"/>
          </a:p>
        </p:txBody>
      </p:sp>
      <p:pic>
        <p:nvPicPr>
          <p:cNvPr id="4" name="Bilde 3">
            <a:extLst>
              <a:ext uri="{FF2B5EF4-FFF2-40B4-BE49-F238E27FC236}">
                <a16:creationId xmlns:a16="http://schemas.microsoft.com/office/drawing/2014/main" id="{9CA20626-CE03-87DF-338D-FE26BDA2D1F0}"/>
              </a:ext>
            </a:extLst>
          </p:cNvPr>
          <p:cNvPicPr>
            <a:picLocks noChangeAspect="1"/>
          </p:cNvPicPr>
          <p:nvPr/>
        </p:nvPicPr>
        <p:blipFill>
          <a:blip r:embed="rId2"/>
          <a:stretch>
            <a:fillRect/>
          </a:stretch>
        </p:blipFill>
        <p:spPr>
          <a:xfrm>
            <a:off x="27102815" y="11913996"/>
            <a:ext cx="14653495" cy="14653495"/>
          </a:xfrm>
          <a:prstGeom prst="rect">
            <a:avLst/>
          </a:prstGeom>
        </p:spPr>
      </p:pic>
    </p:spTree>
    <p:extLst>
      <p:ext uri="{BB962C8B-B14F-4D97-AF65-F5344CB8AC3E}">
        <p14:creationId xmlns:p14="http://schemas.microsoft.com/office/powerpoint/2010/main" val="1748781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612019" y="500893"/>
            <a:ext cx="41703527"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8700" b="1">
                <a:solidFill>
                  <a:schemeClr val="bg1"/>
                </a:solidFill>
                <a:latin typeface="Arial" panose="020B0604020202020204" pitchFamily="34" charset="0"/>
                <a:cs typeface="Arial" panose="020B0604020202020204" pitchFamily="34" charset="0"/>
              </a:rPr>
              <a:t>Evaluation of the introduction of Robotic Assisted Laparoscopic Hysterectomy at the Gynecological Department of </a:t>
            </a:r>
            <a:r>
              <a:rPr lang="en-US" altLang="nb-NO" sz="8700" b="1" err="1">
                <a:solidFill>
                  <a:schemeClr val="bg1"/>
                </a:solidFill>
                <a:latin typeface="Arial" panose="020B0604020202020204" pitchFamily="34" charset="0"/>
                <a:cs typeface="Arial" panose="020B0604020202020204" pitchFamily="34" charset="0"/>
              </a:rPr>
              <a:t>Haukeland</a:t>
            </a:r>
            <a:r>
              <a:rPr lang="en-US" altLang="nb-NO" sz="8700" b="1">
                <a:solidFill>
                  <a:schemeClr val="bg1"/>
                </a:solidFill>
                <a:latin typeface="Arial" panose="020B0604020202020204" pitchFamily="34" charset="0"/>
                <a:cs typeface="Arial" panose="020B0604020202020204" pitchFamily="34" charset="0"/>
              </a:rPr>
              <a:t> University Hospital</a:t>
            </a:r>
          </a:p>
        </p:txBody>
      </p:sp>
      <p:sp>
        <p:nvSpPr>
          <p:cNvPr id="2053" name="Name and info" descr="Field for name and email"/>
          <p:cNvSpPr txBox="1">
            <a:spLocks noChangeArrowheads="1"/>
          </p:cNvSpPr>
          <p:nvPr/>
        </p:nvSpPr>
        <p:spPr bwMode="auto">
          <a:xfrm>
            <a:off x="612018" y="3472843"/>
            <a:ext cx="26477082"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0" bIns="45720" anchor="t">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400" b="1" dirty="0">
                <a:solidFill>
                  <a:schemeClr val="bg1"/>
                </a:solidFill>
                <a:latin typeface="+mn-lt"/>
              </a:rPr>
              <a:t>Maria Inga Mangersnes</a:t>
            </a:r>
            <a:r>
              <a:rPr lang="nb-NO" altLang="nb-NO" sz="4400" b="1" baseline="30000" dirty="0">
                <a:solidFill>
                  <a:schemeClr val="bg1"/>
                </a:solidFill>
                <a:latin typeface="+mn-lt"/>
              </a:rPr>
              <a:t>1</a:t>
            </a:r>
            <a:r>
              <a:rPr lang="nb-NO" altLang="nb-NO" sz="4400" b="1" dirty="0">
                <a:solidFill>
                  <a:schemeClr val="bg1"/>
                </a:solidFill>
                <a:latin typeface="+mn-lt"/>
              </a:rPr>
              <a:t>, Eirin </a:t>
            </a:r>
            <a:r>
              <a:rPr lang="nb-NO" altLang="nb-NO" sz="4400" b="1" dirty="0" err="1">
                <a:solidFill>
                  <a:schemeClr val="bg1"/>
                </a:solidFill>
                <a:latin typeface="+mn-lt"/>
              </a:rPr>
              <a:t>Bogstrand</a:t>
            </a:r>
            <a:r>
              <a:rPr lang="nb-NO" altLang="nb-NO" sz="4400" b="1" dirty="0">
                <a:solidFill>
                  <a:schemeClr val="bg1"/>
                </a:solidFill>
                <a:latin typeface="+mn-lt"/>
              </a:rPr>
              <a:t> Mogen</a:t>
            </a:r>
            <a:r>
              <a:rPr lang="nb-NO" altLang="nb-NO" sz="4400" b="1" baseline="30000" dirty="0">
                <a:solidFill>
                  <a:schemeClr val="bg1"/>
                </a:solidFill>
                <a:latin typeface="+mn-lt"/>
              </a:rPr>
              <a:t>1</a:t>
            </a:r>
            <a:r>
              <a:rPr lang="nb-NO" altLang="nb-NO" sz="4400" b="1" dirty="0">
                <a:solidFill>
                  <a:schemeClr val="bg1"/>
                </a:solidFill>
                <a:latin typeface="+mn-lt"/>
              </a:rPr>
              <a:t>, Anne Veddeng</a:t>
            </a:r>
            <a:r>
              <a:rPr lang="nb-NO" altLang="nb-NO" sz="4400" b="1" baseline="30000" dirty="0">
                <a:solidFill>
                  <a:schemeClr val="bg1"/>
                </a:solidFill>
                <a:latin typeface="+mn-lt"/>
              </a:rPr>
              <a:t>2</a:t>
            </a:r>
            <a:r>
              <a:rPr lang="nb-NO" altLang="nb-NO" sz="4400" b="1" dirty="0">
                <a:solidFill>
                  <a:schemeClr val="bg1"/>
                </a:solidFill>
                <a:latin typeface="+mn-lt"/>
              </a:rPr>
              <a:t>, Jone Trovik</a:t>
            </a:r>
            <a:r>
              <a:rPr lang="nb-NO" altLang="nb-NO" sz="4400" b="1" baseline="30000" dirty="0">
                <a:solidFill>
                  <a:schemeClr val="bg1"/>
                </a:solidFill>
                <a:latin typeface="+mn-lt"/>
              </a:rPr>
              <a:t>1-2</a:t>
            </a:r>
            <a:br>
              <a:rPr lang="nb-NO" altLang="nb-NO" sz="3600" dirty="0">
                <a:solidFill>
                  <a:schemeClr val="bg1"/>
                </a:solidFill>
                <a:latin typeface="+mn-lt"/>
              </a:rPr>
            </a:br>
            <a:r>
              <a:rPr lang="nb-NO" altLang="nb-NO" sz="3600" baseline="30000" dirty="0">
                <a:solidFill>
                  <a:schemeClr val="bg1"/>
                </a:solidFill>
                <a:latin typeface="+mn-lt"/>
              </a:rPr>
              <a:t>1</a:t>
            </a:r>
            <a:r>
              <a:rPr lang="nb-NO" altLang="nb-NO" sz="3600" dirty="0">
                <a:solidFill>
                  <a:schemeClr val="bg1"/>
                </a:solidFill>
                <a:latin typeface="+mn-lt"/>
              </a:rPr>
              <a:t>Department </a:t>
            </a:r>
            <a:r>
              <a:rPr lang="nb-NO" altLang="nb-NO" sz="3600" dirty="0" err="1">
                <a:solidFill>
                  <a:schemeClr val="bg1"/>
                </a:solidFill>
                <a:latin typeface="+mn-lt"/>
              </a:rPr>
              <a:t>of</a:t>
            </a:r>
            <a:r>
              <a:rPr lang="nb-NO" altLang="nb-NO" sz="3600" dirty="0">
                <a:solidFill>
                  <a:schemeClr val="bg1"/>
                </a:solidFill>
                <a:latin typeface="+mn-lt"/>
              </a:rPr>
              <a:t> </a:t>
            </a:r>
            <a:r>
              <a:rPr lang="nb-NO" altLang="nb-NO" sz="3600">
                <a:solidFill>
                  <a:schemeClr val="bg1"/>
                </a:solidFill>
                <a:latin typeface="+mn-lt"/>
              </a:rPr>
              <a:t>Clinical</a:t>
            </a:r>
            <a:r>
              <a:rPr lang="nb-NO" altLang="nb-NO" sz="3600" dirty="0">
                <a:solidFill>
                  <a:schemeClr val="bg1"/>
                </a:solidFill>
                <a:latin typeface="+mn-lt"/>
              </a:rPr>
              <a:t> Science, </a:t>
            </a:r>
            <a:r>
              <a:rPr lang="nb-NO" altLang="nb-NO" sz="3600" dirty="0" err="1">
                <a:solidFill>
                  <a:schemeClr val="bg1"/>
                </a:solidFill>
                <a:latin typeface="+mn-lt"/>
              </a:rPr>
              <a:t>University</a:t>
            </a:r>
            <a:r>
              <a:rPr lang="nb-NO" altLang="nb-NO" sz="3600" dirty="0">
                <a:solidFill>
                  <a:schemeClr val="bg1"/>
                </a:solidFill>
                <a:latin typeface="+mn-lt"/>
              </a:rPr>
              <a:t> </a:t>
            </a:r>
            <a:r>
              <a:rPr lang="nb-NO" altLang="nb-NO" sz="3600" dirty="0" err="1">
                <a:solidFill>
                  <a:schemeClr val="bg1"/>
                </a:solidFill>
                <a:latin typeface="+mn-lt"/>
              </a:rPr>
              <a:t>of</a:t>
            </a:r>
            <a:r>
              <a:rPr lang="nb-NO" altLang="nb-NO" sz="3600" dirty="0">
                <a:solidFill>
                  <a:schemeClr val="bg1"/>
                </a:solidFill>
                <a:latin typeface="+mn-lt"/>
              </a:rPr>
              <a:t> Bergen </a:t>
            </a:r>
            <a:r>
              <a:rPr lang="nb-NO" altLang="nb-NO" sz="3600" baseline="30000" dirty="0">
                <a:solidFill>
                  <a:schemeClr val="bg1"/>
                </a:solidFill>
                <a:latin typeface="+mn-lt"/>
              </a:rPr>
              <a:t>2</a:t>
            </a:r>
            <a:r>
              <a:rPr lang="nb-NO" altLang="nb-NO" sz="3600" dirty="0">
                <a:solidFill>
                  <a:schemeClr val="bg1"/>
                </a:solidFill>
                <a:latin typeface="+mn-lt"/>
              </a:rPr>
              <a:t>Department </a:t>
            </a:r>
            <a:r>
              <a:rPr lang="nb-NO" altLang="nb-NO" sz="3600" dirty="0" err="1">
                <a:solidFill>
                  <a:schemeClr val="bg1"/>
                </a:solidFill>
                <a:latin typeface="+mn-lt"/>
              </a:rPr>
              <a:t>of</a:t>
            </a:r>
            <a:r>
              <a:rPr lang="nb-NO" altLang="nb-NO" sz="3600" dirty="0">
                <a:solidFill>
                  <a:schemeClr val="bg1"/>
                </a:solidFill>
                <a:latin typeface="+mn-lt"/>
              </a:rPr>
              <a:t> </a:t>
            </a:r>
            <a:r>
              <a:rPr lang="nb-NO" altLang="nb-NO" sz="3600" dirty="0" err="1">
                <a:solidFill>
                  <a:schemeClr val="bg1"/>
                </a:solidFill>
                <a:latin typeface="+mn-lt"/>
              </a:rPr>
              <a:t>Obstetrics</a:t>
            </a:r>
            <a:r>
              <a:rPr lang="nb-NO" altLang="nb-NO" sz="3600" dirty="0">
                <a:solidFill>
                  <a:schemeClr val="bg1"/>
                </a:solidFill>
                <a:latin typeface="+mn-lt"/>
              </a:rPr>
              <a:t> and </a:t>
            </a:r>
            <a:r>
              <a:rPr lang="nb-NO" altLang="nb-NO" sz="3600" dirty="0" err="1">
                <a:solidFill>
                  <a:schemeClr val="bg1"/>
                </a:solidFill>
                <a:latin typeface="+mn-lt"/>
              </a:rPr>
              <a:t>Gynecology</a:t>
            </a:r>
            <a:r>
              <a:rPr lang="nb-NO" altLang="nb-NO" sz="3600" dirty="0">
                <a:solidFill>
                  <a:schemeClr val="bg1"/>
                </a:solidFill>
                <a:latin typeface="+mn-lt"/>
              </a:rPr>
              <a:t>, Haukeland </a:t>
            </a:r>
            <a:r>
              <a:rPr lang="nb-NO" altLang="nb-NO" sz="3600" dirty="0" err="1">
                <a:solidFill>
                  <a:schemeClr val="bg1"/>
                </a:solidFill>
                <a:latin typeface="+mn-lt"/>
              </a:rPr>
              <a:t>University</a:t>
            </a:r>
            <a:r>
              <a:rPr lang="nb-NO" altLang="nb-NO" sz="3600" dirty="0">
                <a:solidFill>
                  <a:schemeClr val="bg1"/>
                </a:solidFill>
                <a:latin typeface="+mn-lt"/>
              </a:rPr>
              <a:t> Hospital</a:t>
            </a:r>
          </a:p>
          <a:p>
            <a:pPr eaLnBrk="1" hangingPunct="1"/>
            <a:r>
              <a:rPr lang="nb-NO" altLang="nb-NO" sz="3600" dirty="0">
                <a:solidFill>
                  <a:schemeClr val="bg1"/>
                </a:solidFill>
                <a:latin typeface="+mn-lt"/>
              </a:rPr>
              <a:t>Tiq005@uib.no, rux007@uib.no</a:t>
            </a:r>
            <a:endParaRPr lang="nb-NO" altLang="nb-NO" sz="4000" dirty="0">
              <a:solidFill>
                <a:schemeClr val="bg1"/>
              </a:solidFill>
              <a:latin typeface="+mn-lt"/>
            </a:endParaRPr>
          </a:p>
        </p:txBody>
      </p:sp>
      <p:sp>
        <p:nvSpPr>
          <p:cNvPr id="2055" name="Text box 1" descr="Text field "/>
          <p:cNvSpPr txBox="1">
            <a:spLocks noChangeArrowheads="1"/>
          </p:cNvSpPr>
          <p:nvPr/>
        </p:nvSpPr>
        <p:spPr bwMode="auto">
          <a:xfrm>
            <a:off x="1211592" y="6799684"/>
            <a:ext cx="20221575" cy="591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US" altLang="nb-NO" sz="4400" b="1">
                <a:solidFill>
                  <a:schemeClr val="tx1">
                    <a:lumMod val="85000"/>
                    <a:lumOff val="15000"/>
                  </a:schemeClr>
                </a:solidFill>
                <a:latin typeface="+mn-lt"/>
              </a:rPr>
              <a:t>Background: </a:t>
            </a:r>
            <a:r>
              <a:rPr lang="en-US" altLang="nb-NO" sz="4400">
                <a:solidFill>
                  <a:schemeClr val="tx1">
                    <a:lumMod val="85000"/>
                    <a:lumOff val="15000"/>
                  </a:schemeClr>
                </a:solidFill>
                <a:latin typeface="+mn-lt"/>
              </a:rPr>
              <a:t>Haukeland University Hospital (HUS) began performing robotic assisted laparoscopic hysterectomies (RALH) on 01.09.19. </a:t>
            </a:r>
          </a:p>
          <a:p>
            <a:pPr eaLnBrk="1" hangingPunct="1">
              <a:spcAft>
                <a:spcPct val="20000"/>
              </a:spcAft>
            </a:pPr>
            <a:r>
              <a:rPr lang="en-US" altLang="nb-NO" sz="4400" b="1">
                <a:solidFill>
                  <a:schemeClr val="tx1">
                    <a:lumMod val="85000"/>
                    <a:lumOff val="15000"/>
                  </a:schemeClr>
                </a:solidFill>
                <a:latin typeface="+mn-lt"/>
              </a:rPr>
              <a:t>Aim: </a:t>
            </a:r>
            <a:r>
              <a:rPr lang="en-US" altLang="nb-NO" sz="4400">
                <a:solidFill>
                  <a:schemeClr val="tx1">
                    <a:lumMod val="85000"/>
                    <a:lumOff val="15000"/>
                  </a:schemeClr>
                </a:solidFill>
                <a:latin typeface="+mn-lt"/>
              </a:rPr>
              <a:t>We wanted to evaluate the use of this technique and compare it to the other surgery modes of hysterectomy regarding indications, perioperative and postoperative characteristics.</a:t>
            </a:r>
            <a:endParaRPr lang="en-US" altLang="nb-NO" sz="4400">
              <a:solidFill>
                <a:schemeClr val="tx1">
                  <a:lumMod val="85000"/>
                  <a:lumOff val="15000"/>
                </a:schemeClr>
              </a:solidFill>
              <a:latin typeface="+mn-lt"/>
              <a:cs typeface="Arial"/>
            </a:endParaRPr>
          </a:p>
          <a:p>
            <a:pPr eaLnBrk="1" hangingPunct="1">
              <a:spcAft>
                <a:spcPct val="20000"/>
              </a:spcAft>
            </a:pPr>
            <a:r>
              <a:rPr lang="en-US" altLang="nb-NO" sz="4400" b="1">
                <a:solidFill>
                  <a:schemeClr val="tx1">
                    <a:lumMod val="85000"/>
                    <a:lumOff val="15000"/>
                  </a:schemeClr>
                </a:solidFill>
                <a:latin typeface="+mn-lt"/>
              </a:rPr>
              <a:t>Materials and methods: </a:t>
            </a:r>
            <a:r>
              <a:rPr lang="en-US" altLang="nb-NO" sz="4400">
                <a:solidFill>
                  <a:schemeClr val="tx1">
                    <a:lumMod val="85000"/>
                    <a:lumOff val="15000"/>
                  </a:schemeClr>
                </a:solidFill>
                <a:latin typeface="+mn-lt"/>
              </a:rPr>
              <a:t>A retrospective cohort study of women who were hysterectomized at HUS and Voss Hospital between 01.09.19 and 29.04.21.</a:t>
            </a:r>
          </a:p>
          <a:p>
            <a:pPr eaLnBrk="1" hangingPunct="1">
              <a:spcAft>
                <a:spcPct val="20000"/>
              </a:spcAft>
            </a:pPr>
            <a:endParaRPr lang="en-GB" altLang="nb-NO" sz="440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1962408" y="27460575"/>
            <a:ext cx="9740900" cy="130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a:solidFill>
                  <a:schemeClr val="tx1">
                    <a:lumMod val="85000"/>
                    <a:lumOff val="15000"/>
                  </a:schemeClr>
                </a:solidFill>
                <a:latin typeface="+mn-lt"/>
              </a:rPr>
              <a:t>ACKNOWLEDGEMENTS</a:t>
            </a:r>
          </a:p>
          <a:p>
            <a:pPr>
              <a:lnSpc>
                <a:spcPct val="150000"/>
              </a:lnSpc>
              <a:spcAft>
                <a:spcPts val="800"/>
              </a:spcAft>
            </a:pPr>
            <a:r>
              <a:rPr lang="en-US" sz="1800">
                <a:solidFill>
                  <a:srgbClr val="000000"/>
                </a:solidFill>
                <a:effectLst/>
                <a:latin typeface="+mn-lt"/>
                <a:ea typeface="Times New Roman" panose="02020603050405020304" pitchFamily="18" charset="0"/>
                <a:cs typeface="Arial" panose="020B0604020202020204" pitchFamily="34" charset="0"/>
              </a:rPr>
              <a:t>Mark Lewis </a:t>
            </a:r>
            <a:r>
              <a:rPr lang="en-US" sz="1800" err="1">
                <a:solidFill>
                  <a:srgbClr val="000000"/>
                </a:solidFill>
                <a:effectLst/>
                <a:latin typeface="+mn-lt"/>
                <a:ea typeface="Times New Roman" panose="02020603050405020304" pitchFamily="18" charset="0"/>
                <a:cs typeface="Arial" panose="020B0604020202020204" pitchFamily="34" charset="0"/>
              </a:rPr>
              <a:t>Barbero</a:t>
            </a:r>
            <a:r>
              <a:rPr lang="en-US" sz="1800">
                <a:solidFill>
                  <a:srgbClr val="000000"/>
                </a:solidFill>
                <a:effectLst/>
                <a:latin typeface="+mn-lt"/>
                <a:ea typeface="Times New Roman" panose="02020603050405020304" pitchFamily="18" charset="0"/>
                <a:cs typeface="Arial" panose="020B0604020202020204" pitchFamily="34" charset="0"/>
              </a:rPr>
              <a:t>, Senior Physician, </a:t>
            </a:r>
            <a:r>
              <a:rPr lang="en-US" sz="1800" err="1">
                <a:solidFill>
                  <a:srgbClr val="000000"/>
                </a:solidFill>
                <a:effectLst/>
                <a:latin typeface="+mn-lt"/>
                <a:ea typeface="Times New Roman" panose="02020603050405020304" pitchFamily="18" charset="0"/>
                <a:cs typeface="Arial" panose="020B0604020202020204" pitchFamily="34" charset="0"/>
              </a:rPr>
              <a:t>Kvinneklinikken</a:t>
            </a:r>
            <a:r>
              <a:rPr lang="en-US" sz="1800">
                <a:solidFill>
                  <a:srgbClr val="000000"/>
                </a:solidFill>
                <a:effectLst/>
                <a:latin typeface="+mn-lt"/>
                <a:ea typeface="Times New Roman" panose="02020603050405020304" pitchFamily="18" charset="0"/>
                <a:cs typeface="Arial" panose="020B0604020202020204" pitchFamily="34" charset="0"/>
              </a:rPr>
              <a:t> </a:t>
            </a:r>
            <a:r>
              <a:rPr lang="en-US" sz="1800" err="1">
                <a:solidFill>
                  <a:srgbClr val="000000"/>
                </a:solidFill>
                <a:effectLst/>
                <a:latin typeface="+mn-lt"/>
                <a:ea typeface="Times New Roman" panose="02020603050405020304" pitchFamily="18" charset="0"/>
                <a:cs typeface="Arial" panose="020B0604020202020204" pitchFamily="34" charset="0"/>
              </a:rPr>
              <a:t>Haukeland</a:t>
            </a:r>
            <a:r>
              <a:rPr lang="en-US" sz="1800">
                <a:solidFill>
                  <a:srgbClr val="000000"/>
                </a:solidFill>
                <a:effectLst/>
                <a:latin typeface="+mn-lt"/>
                <a:ea typeface="Times New Roman" panose="02020603050405020304" pitchFamily="18" charset="0"/>
                <a:cs typeface="Arial" panose="020B0604020202020204" pitchFamily="34" charset="0"/>
              </a:rPr>
              <a:t> University Hospital (HUS) for help with </a:t>
            </a:r>
            <a:r>
              <a:rPr lang="en-US" sz="1800" err="1">
                <a:solidFill>
                  <a:srgbClr val="000000"/>
                </a:solidFill>
                <a:effectLst/>
                <a:latin typeface="+mn-lt"/>
                <a:ea typeface="Times New Roman" panose="02020603050405020304" pitchFamily="18" charset="0"/>
                <a:cs typeface="Arial" panose="020B0604020202020204" pitchFamily="34" charset="0"/>
              </a:rPr>
              <a:t>datacollection</a:t>
            </a:r>
            <a:r>
              <a:rPr lang="en-US" sz="1800">
                <a:solidFill>
                  <a:srgbClr val="000000"/>
                </a:solidFill>
                <a:effectLst/>
                <a:latin typeface="+mn-lt"/>
                <a:ea typeface="Times New Roman" panose="02020603050405020304" pitchFamily="18" charset="0"/>
                <a:cs typeface="Arial" panose="020B0604020202020204" pitchFamily="34" charset="0"/>
              </a:rPr>
              <a:t>. </a:t>
            </a:r>
            <a:endParaRPr lang="nb-NO" sz="1800">
              <a:effectLst/>
              <a:latin typeface="+mn-lt"/>
              <a:ea typeface="Calibri" panose="020F0502020204030204" pitchFamily="34" charset="0"/>
              <a:cs typeface="Arial" panose="020B0604020202020204" pitchFamily="34" charset="0"/>
            </a:endParaRPr>
          </a:p>
        </p:txBody>
      </p:sp>
      <p:graphicFrame>
        <p:nvGraphicFramePr>
          <p:cNvPr id="2" name="Tabell 2">
            <a:extLst>
              <a:ext uri="{FF2B5EF4-FFF2-40B4-BE49-F238E27FC236}">
                <a16:creationId xmlns:a16="http://schemas.microsoft.com/office/drawing/2014/main" id="{B19B9145-A026-BA9D-DA11-24125E84A836}"/>
              </a:ext>
            </a:extLst>
          </p:cNvPr>
          <p:cNvGraphicFramePr>
            <a:graphicFrameLocks noGrp="1"/>
          </p:cNvGraphicFramePr>
          <p:nvPr/>
        </p:nvGraphicFramePr>
        <p:xfrm>
          <a:off x="1413929" y="16385257"/>
          <a:ext cx="10704513" cy="7255721"/>
        </p:xfrm>
        <a:graphic>
          <a:graphicData uri="http://schemas.openxmlformats.org/drawingml/2006/table">
            <a:tbl>
              <a:tblPr firstRow="1" bandRow="1">
                <a:tableStyleId>{5C22544A-7EE6-4342-B048-85BDC9FD1C3A}</a:tableStyleId>
              </a:tblPr>
              <a:tblGrid>
                <a:gridCol w="5452240">
                  <a:extLst>
                    <a:ext uri="{9D8B030D-6E8A-4147-A177-3AD203B41FA5}">
                      <a16:colId xmlns:a16="http://schemas.microsoft.com/office/drawing/2014/main" val="2285354623"/>
                    </a:ext>
                  </a:extLst>
                </a:gridCol>
                <a:gridCol w="5252273">
                  <a:extLst>
                    <a:ext uri="{9D8B030D-6E8A-4147-A177-3AD203B41FA5}">
                      <a16:colId xmlns:a16="http://schemas.microsoft.com/office/drawing/2014/main" val="1488906994"/>
                    </a:ext>
                  </a:extLst>
                </a:gridCol>
              </a:tblGrid>
              <a:tr h="900641">
                <a:tc>
                  <a:txBody>
                    <a:bodyPr/>
                    <a:lstStyle/>
                    <a:p>
                      <a:endParaRPr lang="nb-NO" sz="3600"/>
                    </a:p>
                  </a:txBody>
                  <a:tcPr/>
                </a:tc>
                <a:tc>
                  <a:txBody>
                    <a:bodyPr/>
                    <a:lstStyle/>
                    <a:p>
                      <a:r>
                        <a:rPr lang="nb-NO" sz="3600"/>
                        <a:t>N = 309 </a:t>
                      </a:r>
                    </a:p>
                  </a:txBody>
                  <a:tcPr/>
                </a:tc>
                <a:extLst>
                  <a:ext uri="{0D108BD9-81ED-4DB2-BD59-A6C34878D82A}">
                    <a16:rowId xmlns:a16="http://schemas.microsoft.com/office/drawing/2014/main" val="3119584105"/>
                  </a:ext>
                </a:extLst>
              </a:tr>
              <a:tr h="900641">
                <a:tc>
                  <a:txBody>
                    <a:bodyPr/>
                    <a:lstStyle/>
                    <a:p>
                      <a:endParaRPr lang="nb-NO" sz="3600" dirty="0"/>
                    </a:p>
                    <a:p>
                      <a:r>
                        <a:rPr lang="nb-NO" sz="3600" dirty="0"/>
                        <a:t>Age (</a:t>
                      </a:r>
                      <a:r>
                        <a:rPr lang="nb-NO" sz="3600" dirty="0" err="1"/>
                        <a:t>years</a:t>
                      </a:r>
                      <a:r>
                        <a:rPr lang="nb-NO" sz="3600" dirty="0"/>
                        <a:t>)</a:t>
                      </a:r>
                    </a:p>
                  </a:txBody>
                  <a:tcPr/>
                </a:tc>
                <a:tc>
                  <a:txBody>
                    <a:bodyPr/>
                    <a:lstStyle/>
                    <a:p>
                      <a:r>
                        <a:rPr lang="nb-NO" sz="3600" b="0" i="0" u="none" strike="noStrike" kern="1200">
                          <a:solidFill>
                            <a:schemeClr val="dk1"/>
                          </a:solidFill>
                          <a:effectLst/>
                          <a:latin typeface="+mn-lt"/>
                          <a:ea typeface="+mn-ea"/>
                          <a:cs typeface="+mn-cs"/>
                        </a:rPr>
                        <a:t>Median (95%CI)</a:t>
                      </a:r>
                    </a:p>
                    <a:p>
                      <a:r>
                        <a:rPr lang="nb-NO" sz="3600" b="0" i="0" u="none" strike="noStrike" kern="1200">
                          <a:solidFill>
                            <a:schemeClr val="dk1"/>
                          </a:solidFill>
                          <a:effectLst/>
                          <a:latin typeface="+mn-lt"/>
                          <a:ea typeface="+mn-ea"/>
                          <a:cs typeface="+mn-cs"/>
                        </a:rPr>
                        <a:t>47.0* (46.0-48.0)**</a:t>
                      </a:r>
                      <a:endParaRPr lang="nb-NO" sz="3600"/>
                    </a:p>
                  </a:txBody>
                  <a:tcPr/>
                </a:tc>
                <a:extLst>
                  <a:ext uri="{0D108BD9-81ED-4DB2-BD59-A6C34878D82A}">
                    <a16:rowId xmlns:a16="http://schemas.microsoft.com/office/drawing/2014/main" val="3619029501"/>
                  </a:ext>
                </a:extLst>
              </a:tr>
              <a:tr h="1143000">
                <a:tc>
                  <a:txBody>
                    <a:bodyPr/>
                    <a:lstStyle/>
                    <a:p>
                      <a:pPr rtl="0" fontAlgn="base"/>
                      <a:endParaRPr lang="nb-NO" sz="3600" b="0" i="0" u="none" strike="noStrike" kern="1200">
                        <a:solidFill>
                          <a:schemeClr val="dk1"/>
                        </a:solidFill>
                        <a:effectLst/>
                        <a:latin typeface="+mn-lt"/>
                        <a:ea typeface="+mn-ea"/>
                        <a:cs typeface="+mn-cs"/>
                      </a:endParaRPr>
                    </a:p>
                  </a:txBody>
                  <a:tcPr/>
                </a:tc>
                <a:tc>
                  <a:txBody>
                    <a:bodyPr/>
                    <a:lstStyle/>
                    <a:p>
                      <a:pPr rtl="0" fontAlgn="base"/>
                      <a:r>
                        <a:rPr lang="nb-NO" sz="3600" b="0" i="0" u="none" strike="noStrike" kern="1200">
                          <a:solidFill>
                            <a:schemeClr val="dk1"/>
                          </a:solidFill>
                          <a:effectLst/>
                          <a:latin typeface="+mn-lt"/>
                          <a:ea typeface="+mn-ea"/>
                          <a:cs typeface="+mn-cs"/>
                        </a:rPr>
                        <a:t>n (%)</a:t>
                      </a:r>
                    </a:p>
                  </a:txBody>
                  <a:tcPr/>
                </a:tc>
                <a:extLst>
                  <a:ext uri="{0D108BD9-81ED-4DB2-BD59-A6C34878D82A}">
                    <a16:rowId xmlns:a16="http://schemas.microsoft.com/office/drawing/2014/main" val="1041973243"/>
                  </a:ext>
                </a:extLst>
              </a:tr>
              <a:tr h="1143000">
                <a:tc>
                  <a:txBody>
                    <a:bodyPr/>
                    <a:lstStyle/>
                    <a:p>
                      <a:pPr rtl="0" fontAlgn="base"/>
                      <a:r>
                        <a:rPr lang="nb-NO" sz="3600" b="0" i="0" u="none" strike="noStrike" kern="1200" err="1">
                          <a:solidFill>
                            <a:schemeClr val="dk1"/>
                          </a:solidFill>
                          <a:effectLst/>
                          <a:latin typeface="+mn-lt"/>
                          <a:ea typeface="+mn-ea"/>
                          <a:cs typeface="+mn-cs"/>
                        </a:rPr>
                        <a:t>Parity</a:t>
                      </a:r>
                      <a:r>
                        <a:rPr lang="nb-NO" sz="3600" b="0" i="0" u="none" strike="noStrike" kern="1200">
                          <a:solidFill>
                            <a:schemeClr val="dk1"/>
                          </a:solidFill>
                          <a:effectLst/>
                          <a:latin typeface="+mn-lt"/>
                          <a:ea typeface="+mn-ea"/>
                          <a:cs typeface="+mn-cs"/>
                        </a:rPr>
                        <a:t> </a:t>
                      </a:r>
                    </a:p>
                    <a:p>
                      <a:pPr rtl="0" fontAlgn="base"/>
                      <a:r>
                        <a:rPr lang="nb-NO" sz="3600" b="0" i="0" u="none" strike="noStrike" kern="1200">
                          <a:solidFill>
                            <a:schemeClr val="dk1"/>
                          </a:solidFill>
                          <a:effectLst/>
                          <a:latin typeface="+mn-lt"/>
                          <a:ea typeface="+mn-ea"/>
                          <a:cs typeface="+mn-cs"/>
                        </a:rPr>
                        <a:t>  Para 0 </a:t>
                      </a:r>
                    </a:p>
                    <a:p>
                      <a:pPr rtl="0" fontAlgn="base"/>
                      <a:r>
                        <a:rPr lang="nb-NO" sz="3600" b="0" i="0" u="none" strike="noStrike" kern="1200">
                          <a:solidFill>
                            <a:schemeClr val="dk1"/>
                          </a:solidFill>
                          <a:effectLst/>
                          <a:latin typeface="+mn-lt"/>
                          <a:ea typeface="+mn-ea"/>
                          <a:cs typeface="+mn-cs"/>
                        </a:rPr>
                        <a:t>  Para ≥1 </a:t>
                      </a:r>
                    </a:p>
                  </a:txBody>
                  <a:tcPr/>
                </a:tc>
                <a:tc>
                  <a:txBody>
                    <a:bodyPr/>
                    <a:lstStyle/>
                    <a:p>
                      <a:pPr rtl="0" fontAlgn="base"/>
                      <a:endParaRPr lang="nb-NO" sz="3600" b="0" i="0" u="none" strike="noStrike" kern="1200">
                        <a:solidFill>
                          <a:schemeClr val="dk1"/>
                        </a:solidFill>
                        <a:effectLst/>
                        <a:latin typeface="+mn-lt"/>
                        <a:ea typeface="+mn-ea"/>
                        <a:cs typeface="+mn-cs"/>
                      </a:endParaRPr>
                    </a:p>
                    <a:p>
                      <a:pPr rtl="0" fontAlgn="base"/>
                      <a:r>
                        <a:rPr lang="nb-NO" sz="3600" b="0" i="0" u="none" strike="noStrike" kern="1200">
                          <a:solidFill>
                            <a:schemeClr val="dk1"/>
                          </a:solidFill>
                          <a:effectLst/>
                          <a:latin typeface="+mn-lt"/>
                          <a:ea typeface="+mn-ea"/>
                          <a:cs typeface="+mn-cs"/>
                        </a:rPr>
                        <a:t>59  (19.1)</a:t>
                      </a:r>
                    </a:p>
                    <a:p>
                      <a:pPr rtl="0" fontAlgn="base"/>
                      <a:r>
                        <a:rPr lang="nb-NO" sz="3600" b="0" i="0" u="none" strike="noStrike" kern="1200">
                          <a:solidFill>
                            <a:schemeClr val="dk1"/>
                          </a:solidFill>
                          <a:effectLst/>
                          <a:latin typeface="+mn-lt"/>
                          <a:ea typeface="+mn-ea"/>
                          <a:cs typeface="+mn-cs"/>
                        </a:rPr>
                        <a:t>250  (80.9)</a:t>
                      </a:r>
                    </a:p>
                  </a:txBody>
                  <a:tcPr/>
                </a:tc>
                <a:extLst>
                  <a:ext uri="{0D108BD9-81ED-4DB2-BD59-A6C34878D82A}">
                    <a16:rowId xmlns:a16="http://schemas.microsoft.com/office/drawing/2014/main" val="2209329126"/>
                  </a:ext>
                </a:extLst>
              </a:tr>
              <a:tr h="1349556">
                <a:tc>
                  <a:txBody>
                    <a:bodyPr/>
                    <a:lstStyle/>
                    <a:p>
                      <a:pPr rtl="0" fontAlgn="base"/>
                      <a:r>
                        <a:rPr lang="en-US" sz="3600" b="0" i="0" u="none" strike="noStrike" kern="1200">
                          <a:solidFill>
                            <a:schemeClr val="dk1"/>
                          </a:solidFill>
                          <a:effectLst/>
                          <a:latin typeface="+mn-lt"/>
                          <a:ea typeface="+mn-ea"/>
                          <a:cs typeface="+mn-cs"/>
                        </a:rPr>
                        <a:t>Former abdominal surgery </a:t>
                      </a:r>
                    </a:p>
                    <a:p>
                      <a:pPr rtl="0" fontAlgn="base"/>
                      <a:r>
                        <a:rPr lang="en-US" sz="3600" b="0" i="0" u="none" strike="noStrike" kern="1200">
                          <a:solidFill>
                            <a:schemeClr val="dk1"/>
                          </a:solidFill>
                          <a:effectLst/>
                          <a:latin typeface="+mn-lt"/>
                          <a:ea typeface="+mn-ea"/>
                          <a:cs typeface="+mn-cs"/>
                        </a:rPr>
                        <a:t>  Yes </a:t>
                      </a:r>
                    </a:p>
                    <a:p>
                      <a:pPr rtl="0" fontAlgn="base"/>
                      <a:r>
                        <a:rPr lang="en-US" sz="3600" b="0" i="0" u="none" strike="noStrike" kern="1200">
                          <a:solidFill>
                            <a:schemeClr val="dk1"/>
                          </a:solidFill>
                          <a:effectLst/>
                          <a:latin typeface="+mn-lt"/>
                          <a:ea typeface="+mn-ea"/>
                          <a:cs typeface="+mn-cs"/>
                        </a:rPr>
                        <a:t>  No </a:t>
                      </a:r>
                    </a:p>
                  </a:txBody>
                  <a:tcPr/>
                </a:tc>
                <a:tc>
                  <a:txBody>
                    <a:bodyPr/>
                    <a:lstStyle/>
                    <a:p>
                      <a:pPr rtl="0" fontAlgn="base"/>
                      <a:endParaRPr lang="nb-NO" sz="3600" b="0" i="0" u="none" strike="noStrike" kern="1200" dirty="0">
                        <a:solidFill>
                          <a:schemeClr val="dk1"/>
                        </a:solidFill>
                        <a:effectLst/>
                        <a:latin typeface="+mn-lt"/>
                        <a:ea typeface="+mn-ea"/>
                        <a:cs typeface="+mn-cs"/>
                      </a:endParaRPr>
                    </a:p>
                    <a:p>
                      <a:pPr rtl="0" fontAlgn="base"/>
                      <a:endParaRPr lang="nb-NO" sz="3600" b="0" i="0" u="none" strike="noStrike" kern="1200" dirty="0">
                        <a:solidFill>
                          <a:schemeClr val="dk1"/>
                        </a:solidFill>
                        <a:effectLst/>
                        <a:latin typeface="+mn-lt"/>
                        <a:ea typeface="+mn-ea"/>
                        <a:cs typeface="+mn-cs"/>
                      </a:endParaRPr>
                    </a:p>
                    <a:p>
                      <a:pPr rtl="0" fontAlgn="base"/>
                      <a:r>
                        <a:rPr lang="nb-NO" sz="3600" b="0" i="0" u="none" strike="noStrike" kern="1200" dirty="0">
                          <a:solidFill>
                            <a:schemeClr val="dk1"/>
                          </a:solidFill>
                          <a:effectLst/>
                          <a:latin typeface="+mn-lt"/>
                          <a:ea typeface="+mn-ea"/>
                          <a:cs typeface="+mn-cs"/>
                        </a:rPr>
                        <a:t>156 (50.5)</a:t>
                      </a:r>
                    </a:p>
                    <a:p>
                      <a:pPr rtl="0" fontAlgn="base"/>
                      <a:r>
                        <a:rPr lang="nb-NO" sz="3600" b="0" i="0" u="none" strike="noStrike" kern="1200" dirty="0">
                          <a:solidFill>
                            <a:schemeClr val="dk1"/>
                          </a:solidFill>
                          <a:effectLst/>
                          <a:latin typeface="+mn-lt"/>
                          <a:ea typeface="+mn-ea"/>
                          <a:cs typeface="+mn-cs"/>
                        </a:rPr>
                        <a:t>153 (49.5)</a:t>
                      </a:r>
                    </a:p>
                  </a:txBody>
                  <a:tcPr/>
                </a:tc>
                <a:extLst>
                  <a:ext uri="{0D108BD9-81ED-4DB2-BD59-A6C34878D82A}">
                    <a16:rowId xmlns:a16="http://schemas.microsoft.com/office/drawing/2014/main" val="3574521089"/>
                  </a:ext>
                </a:extLst>
              </a:tr>
            </a:tbl>
          </a:graphicData>
        </a:graphic>
      </p:graphicFrame>
      <p:sp>
        <p:nvSpPr>
          <p:cNvPr id="3" name="TekstSylinder 2">
            <a:extLst>
              <a:ext uri="{FF2B5EF4-FFF2-40B4-BE49-F238E27FC236}">
                <a16:creationId xmlns:a16="http://schemas.microsoft.com/office/drawing/2014/main" id="{AD356D95-9E3B-0DB8-2E2A-40B9932C5FBE}"/>
              </a:ext>
            </a:extLst>
          </p:cNvPr>
          <p:cNvSpPr txBox="1"/>
          <p:nvPr/>
        </p:nvSpPr>
        <p:spPr>
          <a:xfrm>
            <a:off x="1413928" y="14192342"/>
            <a:ext cx="9692726" cy="1323439"/>
          </a:xfrm>
          <a:prstGeom prst="rect">
            <a:avLst/>
          </a:prstGeom>
          <a:noFill/>
        </p:spPr>
        <p:txBody>
          <a:bodyPr wrap="square" rtlCol="0">
            <a:spAutoFit/>
          </a:bodyPr>
          <a:lstStyle/>
          <a:p>
            <a:r>
              <a:rPr lang="nb-NO" sz="4000" b="1" err="1"/>
              <a:t>Table</a:t>
            </a:r>
            <a:r>
              <a:rPr lang="nb-NO" sz="4000" b="1"/>
              <a:t> 1:Baseline </a:t>
            </a:r>
            <a:r>
              <a:rPr lang="nb-NO" sz="4000" b="1" err="1"/>
              <a:t>characteristics</a:t>
            </a:r>
            <a:r>
              <a:rPr lang="nb-NO" sz="4000" b="1"/>
              <a:t> </a:t>
            </a:r>
            <a:r>
              <a:rPr lang="nb-NO" sz="4000" b="1" err="1"/>
              <a:t>of</a:t>
            </a:r>
            <a:r>
              <a:rPr lang="nb-NO" sz="4000" b="1"/>
              <a:t> </a:t>
            </a:r>
            <a:r>
              <a:rPr lang="nb-NO" sz="4000" b="1" err="1"/>
              <a:t>the</a:t>
            </a:r>
            <a:r>
              <a:rPr lang="nb-NO" sz="4000" b="1"/>
              <a:t> </a:t>
            </a:r>
            <a:r>
              <a:rPr lang="nb-NO" sz="4000" b="1" err="1"/>
              <a:t>study</a:t>
            </a:r>
            <a:r>
              <a:rPr lang="nb-NO" sz="4000" b="1"/>
              <a:t> </a:t>
            </a:r>
            <a:r>
              <a:rPr lang="nb-NO" sz="4000" b="1" err="1"/>
              <a:t>population</a:t>
            </a:r>
            <a:endParaRPr lang="nb-NO" sz="4000" b="1"/>
          </a:p>
        </p:txBody>
      </p:sp>
      <p:sp>
        <p:nvSpPr>
          <p:cNvPr id="4" name="TekstSylinder 3">
            <a:extLst>
              <a:ext uri="{FF2B5EF4-FFF2-40B4-BE49-F238E27FC236}">
                <a16:creationId xmlns:a16="http://schemas.microsoft.com/office/drawing/2014/main" id="{9210E32F-B91D-CF2C-FB7F-696FC1BC1018}"/>
              </a:ext>
            </a:extLst>
          </p:cNvPr>
          <p:cNvSpPr txBox="1"/>
          <p:nvPr/>
        </p:nvSpPr>
        <p:spPr>
          <a:xfrm>
            <a:off x="21449982" y="6229350"/>
            <a:ext cx="19824446" cy="769441"/>
          </a:xfrm>
          <a:prstGeom prst="rect">
            <a:avLst/>
          </a:prstGeom>
          <a:noFill/>
        </p:spPr>
        <p:txBody>
          <a:bodyPr wrap="square" rtlCol="0">
            <a:spAutoFit/>
          </a:bodyPr>
          <a:lstStyle/>
          <a:p>
            <a:pPr>
              <a:spcAft>
                <a:spcPct val="20000"/>
              </a:spcAft>
            </a:pPr>
            <a:r>
              <a:rPr lang="en-US" altLang="nb-NO" sz="4400" b="1">
                <a:solidFill>
                  <a:schemeClr val="tx1">
                    <a:lumMod val="85000"/>
                    <a:lumOff val="15000"/>
                  </a:schemeClr>
                </a:solidFill>
                <a:latin typeface="+mn-lt"/>
              </a:rPr>
              <a:t>Table 2: Peri- and postoperative findings divided into surgery plan </a:t>
            </a:r>
          </a:p>
        </p:txBody>
      </p:sp>
      <p:graphicFrame>
        <p:nvGraphicFramePr>
          <p:cNvPr id="10" name="Tabell 10">
            <a:extLst>
              <a:ext uri="{FF2B5EF4-FFF2-40B4-BE49-F238E27FC236}">
                <a16:creationId xmlns:a16="http://schemas.microsoft.com/office/drawing/2014/main" id="{1D0A6E53-0102-0F02-D43F-5F7A25424DD4}"/>
              </a:ext>
            </a:extLst>
          </p:cNvPr>
          <p:cNvGraphicFramePr>
            <a:graphicFrameLocks noGrp="1"/>
          </p:cNvGraphicFramePr>
          <p:nvPr/>
        </p:nvGraphicFramePr>
        <p:xfrm>
          <a:off x="21121008" y="7306039"/>
          <a:ext cx="21194538" cy="15254840"/>
        </p:xfrm>
        <a:graphic>
          <a:graphicData uri="http://schemas.openxmlformats.org/drawingml/2006/table">
            <a:tbl>
              <a:tblPr firstRow="1" bandRow="1">
                <a:tableStyleId>{5C22544A-7EE6-4342-B048-85BDC9FD1C3A}</a:tableStyleId>
              </a:tblPr>
              <a:tblGrid>
                <a:gridCol w="3532423">
                  <a:extLst>
                    <a:ext uri="{9D8B030D-6E8A-4147-A177-3AD203B41FA5}">
                      <a16:colId xmlns:a16="http://schemas.microsoft.com/office/drawing/2014/main" val="2659384985"/>
                    </a:ext>
                  </a:extLst>
                </a:gridCol>
                <a:gridCol w="3532423">
                  <a:extLst>
                    <a:ext uri="{9D8B030D-6E8A-4147-A177-3AD203B41FA5}">
                      <a16:colId xmlns:a16="http://schemas.microsoft.com/office/drawing/2014/main" val="1260769340"/>
                    </a:ext>
                  </a:extLst>
                </a:gridCol>
                <a:gridCol w="3532423">
                  <a:extLst>
                    <a:ext uri="{9D8B030D-6E8A-4147-A177-3AD203B41FA5}">
                      <a16:colId xmlns:a16="http://schemas.microsoft.com/office/drawing/2014/main" val="2724976938"/>
                    </a:ext>
                  </a:extLst>
                </a:gridCol>
                <a:gridCol w="3532423">
                  <a:extLst>
                    <a:ext uri="{9D8B030D-6E8A-4147-A177-3AD203B41FA5}">
                      <a16:colId xmlns:a16="http://schemas.microsoft.com/office/drawing/2014/main" val="613585484"/>
                    </a:ext>
                  </a:extLst>
                </a:gridCol>
                <a:gridCol w="3532423">
                  <a:extLst>
                    <a:ext uri="{9D8B030D-6E8A-4147-A177-3AD203B41FA5}">
                      <a16:colId xmlns:a16="http://schemas.microsoft.com/office/drawing/2014/main" val="3580533662"/>
                    </a:ext>
                  </a:extLst>
                </a:gridCol>
                <a:gridCol w="3532423">
                  <a:extLst>
                    <a:ext uri="{9D8B030D-6E8A-4147-A177-3AD203B41FA5}">
                      <a16:colId xmlns:a16="http://schemas.microsoft.com/office/drawing/2014/main" val="676555715"/>
                    </a:ext>
                  </a:extLst>
                </a:gridCol>
              </a:tblGrid>
              <a:tr h="1611089">
                <a:tc>
                  <a:txBody>
                    <a:bodyPr/>
                    <a:lstStyle/>
                    <a:p>
                      <a:endParaRPr lang="nb-NO" sz="3000">
                        <a:latin typeface="+mn-lt"/>
                      </a:endParaRPr>
                    </a:p>
                  </a:txBody>
                  <a:tcPr/>
                </a:tc>
                <a:tc>
                  <a:txBody>
                    <a:bodyPr/>
                    <a:lstStyle/>
                    <a:p>
                      <a:pPr rtl="0" fontAlgn="base"/>
                      <a:r>
                        <a:rPr lang="nb-NO" sz="3000" b="1" i="0" u="none" strike="noStrike" kern="1200" dirty="0" err="1">
                          <a:solidFill>
                            <a:schemeClr val="lt1"/>
                          </a:solidFill>
                          <a:effectLst/>
                          <a:latin typeface="+mn-lt"/>
                          <a:ea typeface="+mn-ea"/>
                          <a:cs typeface="+mn-cs"/>
                        </a:rPr>
                        <a:t>Robotic</a:t>
                      </a:r>
                      <a:r>
                        <a:rPr lang="nb-NO" sz="3000" b="1" i="0" u="none" strike="noStrike" kern="1200" dirty="0">
                          <a:solidFill>
                            <a:schemeClr val="lt1"/>
                          </a:solidFill>
                          <a:effectLst/>
                          <a:latin typeface="+mn-lt"/>
                          <a:ea typeface="+mn-ea"/>
                          <a:cs typeface="+mn-cs"/>
                        </a:rPr>
                        <a:t> </a:t>
                      </a:r>
                      <a:r>
                        <a:rPr lang="nb-NO" sz="3000" b="1" i="0" u="none" strike="noStrike" kern="1200" dirty="0" err="1">
                          <a:solidFill>
                            <a:schemeClr val="lt1"/>
                          </a:solidFill>
                          <a:effectLst/>
                          <a:latin typeface="+mn-lt"/>
                          <a:ea typeface="+mn-ea"/>
                          <a:cs typeface="+mn-cs"/>
                        </a:rPr>
                        <a:t>assisted</a:t>
                      </a:r>
                      <a:r>
                        <a:rPr lang="nb-NO" sz="3000" b="1" i="0" u="none" strike="noStrike" kern="1200" dirty="0">
                          <a:solidFill>
                            <a:schemeClr val="lt1"/>
                          </a:solidFill>
                          <a:effectLst/>
                          <a:latin typeface="+mn-lt"/>
                          <a:ea typeface="+mn-ea"/>
                          <a:cs typeface="+mn-cs"/>
                        </a:rPr>
                        <a:t>  </a:t>
                      </a:r>
                    </a:p>
                    <a:p>
                      <a:pPr rtl="0" fontAlgn="base"/>
                      <a:r>
                        <a:rPr lang="nb-NO" sz="3000" b="1" i="0" u="none" strike="noStrike" kern="1200" dirty="0">
                          <a:solidFill>
                            <a:schemeClr val="lt1"/>
                          </a:solidFill>
                          <a:effectLst/>
                          <a:latin typeface="+mn-lt"/>
                          <a:ea typeface="+mn-ea"/>
                          <a:cs typeface="+mn-cs"/>
                        </a:rPr>
                        <a:t>n = 113 </a:t>
                      </a:r>
                    </a:p>
                    <a:p>
                      <a:endParaRPr lang="nb-NO" sz="3000" b="1" dirty="0">
                        <a:latin typeface="+mn-lt"/>
                      </a:endParaRPr>
                    </a:p>
                  </a:txBody>
                  <a:tcPr/>
                </a:tc>
                <a:tc>
                  <a:txBody>
                    <a:bodyPr/>
                    <a:lstStyle/>
                    <a:p>
                      <a:pPr rtl="0" fontAlgn="base"/>
                      <a:r>
                        <a:rPr lang="en-US" sz="3000" b="1" i="0" u="none" strike="noStrike" kern="1200">
                          <a:solidFill>
                            <a:schemeClr val="lt1"/>
                          </a:solidFill>
                          <a:effectLst/>
                          <a:latin typeface="+mn-lt"/>
                          <a:ea typeface="+mn-ea"/>
                          <a:cs typeface="+mn-cs"/>
                        </a:rPr>
                        <a:t>Laparoscopy </a:t>
                      </a:r>
                    </a:p>
                    <a:p>
                      <a:pPr rtl="0" fontAlgn="base"/>
                      <a:r>
                        <a:rPr lang="en-US" sz="3000" b="1" i="0" u="none" strike="noStrike" kern="1200">
                          <a:solidFill>
                            <a:schemeClr val="lt1"/>
                          </a:solidFill>
                          <a:effectLst/>
                          <a:latin typeface="+mn-lt"/>
                          <a:ea typeface="+mn-ea"/>
                          <a:cs typeface="+mn-cs"/>
                        </a:rPr>
                        <a:t>n =167 </a:t>
                      </a:r>
                    </a:p>
                    <a:p>
                      <a:endParaRPr lang="nb-NO" sz="3000" b="1">
                        <a:latin typeface="+mn-lt"/>
                      </a:endParaRPr>
                    </a:p>
                  </a:txBody>
                  <a:tcPr/>
                </a:tc>
                <a:tc>
                  <a:txBody>
                    <a:bodyPr/>
                    <a:lstStyle/>
                    <a:p>
                      <a:pPr rtl="0" fontAlgn="base"/>
                      <a:r>
                        <a:rPr lang="en-US" sz="3000" b="1" i="0" u="none" strike="noStrike" kern="1200">
                          <a:solidFill>
                            <a:schemeClr val="lt1"/>
                          </a:solidFill>
                          <a:effectLst/>
                          <a:latin typeface="+mn-lt"/>
                          <a:ea typeface="+mn-ea"/>
                          <a:cs typeface="+mn-cs"/>
                        </a:rPr>
                        <a:t>Laparotomy </a:t>
                      </a:r>
                    </a:p>
                    <a:p>
                      <a:pPr rtl="0" fontAlgn="base"/>
                      <a:r>
                        <a:rPr lang="en-US" sz="3000" b="1" i="0" u="none" strike="noStrike" kern="1200">
                          <a:solidFill>
                            <a:schemeClr val="lt1"/>
                          </a:solidFill>
                          <a:effectLst/>
                          <a:latin typeface="+mn-lt"/>
                          <a:ea typeface="+mn-ea"/>
                          <a:cs typeface="+mn-cs"/>
                        </a:rPr>
                        <a:t>n = 20 </a:t>
                      </a:r>
                    </a:p>
                    <a:p>
                      <a:endParaRPr lang="nb-NO" sz="3000" b="1">
                        <a:latin typeface="+mn-lt"/>
                      </a:endParaRPr>
                    </a:p>
                  </a:txBody>
                  <a:tcPr/>
                </a:tc>
                <a:tc>
                  <a:txBody>
                    <a:bodyPr/>
                    <a:lstStyle/>
                    <a:p>
                      <a:pPr rtl="0" fontAlgn="base"/>
                      <a:r>
                        <a:rPr lang="en-US" sz="3000" b="1" i="0" u="none" strike="noStrike" kern="1200">
                          <a:solidFill>
                            <a:schemeClr val="lt1"/>
                          </a:solidFill>
                          <a:effectLst/>
                          <a:latin typeface="+mn-lt"/>
                          <a:ea typeface="+mn-ea"/>
                          <a:cs typeface="+mn-cs"/>
                        </a:rPr>
                        <a:t>Vaginal </a:t>
                      </a:r>
                    </a:p>
                    <a:p>
                      <a:pPr rtl="0" fontAlgn="base"/>
                      <a:r>
                        <a:rPr lang="en-US" sz="3000" b="1" i="0" u="none" strike="noStrike" kern="1200">
                          <a:solidFill>
                            <a:schemeClr val="lt1"/>
                          </a:solidFill>
                          <a:effectLst/>
                          <a:latin typeface="+mn-lt"/>
                          <a:ea typeface="+mn-ea"/>
                          <a:cs typeface="+mn-cs"/>
                        </a:rPr>
                        <a:t>n = 9 </a:t>
                      </a:r>
                    </a:p>
                    <a:p>
                      <a:endParaRPr lang="nb-NO" sz="3000" b="1">
                        <a:latin typeface="+mn-lt"/>
                      </a:endParaRPr>
                    </a:p>
                  </a:txBody>
                  <a:tcPr/>
                </a:tc>
                <a:tc>
                  <a:txBody>
                    <a:bodyPr/>
                    <a:lstStyle/>
                    <a:p>
                      <a:r>
                        <a:rPr lang="nb-NO" sz="3000" b="1">
                          <a:latin typeface="+mn-lt"/>
                        </a:rPr>
                        <a:t>p- </a:t>
                      </a:r>
                      <a:r>
                        <a:rPr lang="nb-NO" sz="3000" b="1" err="1">
                          <a:latin typeface="+mn-lt"/>
                        </a:rPr>
                        <a:t>value</a:t>
                      </a:r>
                      <a:endParaRPr lang="nb-NO" sz="3000" b="1">
                        <a:latin typeface="+mn-lt"/>
                      </a:endParaRPr>
                    </a:p>
                  </a:txBody>
                  <a:tcPr/>
                </a:tc>
                <a:extLst>
                  <a:ext uri="{0D108BD9-81ED-4DB2-BD59-A6C34878D82A}">
                    <a16:rowId xmlns:a16="http://schemas.microsoft.com/office/drawing/2014/main" val="4235241454"/>
                  </a:ext>
                </a:extLst>
              </a:tr>
              <a:tr h="1611089">
                <a:tc>
                  <a:txBody>
                    <a:bodyPr/>
                    <a:lstStyle/>
                    <a:p>
                      <a:r>
                        <a:rPr lang="nb-NO" sz="3000" b="1" err="1">
                          <a:latin typeface="+mn-lt"/>
                        </a:rPr>
                        <a:t>Surgery</a:t>
                      </a:r>
                      <a:r>
                        <a:rPr lang="nb-NO" sz="3000" b="1">
                          <a:latin typeface="+mn-lt"/>
                        </a:rPr>
                        <a:t> time (</a:t>
                      </a:r>
                      <a:r>
                        <a:rPr lang="nb-NO" sz="3000" b="1" err="1">
                          <a:latin typeface="+mn-lt"/>
                        </a:rPr>
                        <a:t>minutes</a:t>
                      </a:r>
                      <a:r>
                        <a:rPr lang="nb-NO" sz="3000" b="1">
                          <a:latin typeface="+mn-lt"/>
                        </a:rPr>
                        <a:t>)</a:t>
                      </a:r>
                    </a:p>
                    <a:p>
                      <a:r>
                        <a:rPr lang="nb-NO" sz="3000" b="1">
                          <a:latin typeface="+mn-lt"/>
                        </a:rPr>
                        <a:t>n=308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Median (95%CI)</a:t>
                      </a:r>
                    </a:p>
                    <a:p>
                      <a:pPr marL="0" marR="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104 (97-111)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Median (95%CI)</a:t>
                      </a:r>
                    </a:p>
                    <a:p>
                      <a:pPr marL="0" marR="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120 (112-127)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Median (95%CI)</a:t>
                      </a:r>
                    </a:p>
                    <a:p>
                      <a:pPr marL="0" marR="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102 (92-176)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Median (95%CI)</a:t>
                      </a:r>
                    </a:p>
                    <a:p>
                      <a:pPr marL="0" marR="0" indent="0" algn="l" defTabSz="914400" rtl="0" eaLnBrk="1" fontAlgn="auto" latinLnBrk="0" hangingPunct="1">
                        <a:lnSpc>
                          <a:spcPct val="100000"/>
                        </a:lnSpc>
                        <a:spcBef>
                          <a:spcPts val="0"/>
                        </a:spcBef>
                        <a:spcAft>
                          <a:spcPts val="0"/>
                        </a:spcAft>
                        <a:buClrTx/>
                        <a:buSzTx/>
                        <a:buFontTx/>
                        <a:buNone/>
                        <a:tabLst/>
                        <a:defRPr/>
                      </a:pPr>
                      <a:r>
                        <a:rPr lang="nb-NO" sz="3000">
                          <a:latin typeface="+mn-lt"/>
                        </a:rPr>
                        <a:t>145 (98-191)</a:t>
                      </a:r>
                    </a:p>
                  </a:txBody>
                  <a:tcPr/>
                </a:tc>
                <a:tc>
                  <a:txBody>
                    <a:bodyPr/>
                    <a:lstStyle/>
                    <a:p>
                      <a:r>
                        <a:rPr lang="nb-NO" sz="3000">
                          <a:latin typeface="+mn-lt"/>
                        </a:rPr>
                        <a:t>&lt;0.001</a:t>
                      </a:r>
                    </a:p>
                  </a:txBody>
                  <a:tcPr/>
                </a:tc>
                <a:extLst>
                  <a:ext uri="{0D108BD9-81ED-4DB2-BD59-A6C34878D82A}">
                    <a16:rowId xmlns:a16="http://schemas.microsoft.com/office/drawing/2014/main" val="4017096329"/>
                  </a:ext>
                </a:extLst>
              </a:tr>
              <a:tr h="1611089">
                <a:tc>
                  <a:txBody>
                    <a:bodyPr/>
                    <a:lstStyle/>
                    <a:p>
                      <a:pPr algn="l"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Sick leave (weeks)  </a:t>
                      </a:r>
                      <a:endParaRPr lang="nb-NO" sz="3000" b="1">
                        <a:solidFill>
                          <a:schemeClr val="tx1"/>
                        </a:solidFill>
                        <a:effectLst/>
                        <a:latin typeface="+mn-lt"/>
                        <a:ea typeface="Calibri" panose="020F0502020204030204" pitchFamily="34" charset="0"/>
                        <a:cs typeface="Arial" panose="020B0604020202020204" pitchFamily="34" charset="0"/>
                      </a:endParaRPr>
                    </a:p>
                  </a:txBody>
                  <a:tcPr marL="89535" marR="89535" marT="0" marB="0"/>
                </a:tc>
                <a:tc>
                  <a:txBody>
                    <a:bodyPr/>
                    <a:lstStyle/>
                    <a:p>
                      <a:r>
                        <a:rPr lang="nb-NO" sz="3000">
                          <a:latin typeface="+mn-lt"/>
                        </a:rPr>
                        <a:t>2 (2.0-2.0)</a:t>
                      </a:r>
                    </a:p>
                  </a:txBody>
                  <a:tcPr/>
                </a:tc>
                <a:tc>
                  <a:txBody>
                    <a:bodyPr/>
                    <a:lstStyle/>
                    <a:p>
                      <a:r>
                        <a:rPr lang="nb-NO" sz="3000">
                          <a:latin typeface="+mn-lt"/>
                        </a:rPr>
                        <a:t>2 (2.0-2.5)</a:t>
                      </a:r>
                    </a:p>
                  </a:txBody>
                  <a:tcPr/>
                </a:tc>
                <a:tc>
                  <a:txBody>
                    <a:bodyPr/>
                    <a:lstStyle/>
                    <a:p>
                      <a:r>
                        <a:rPr lang="nb-NO" sz="3000">
                          <a:latin typeface="+mn-lt"/>
                        </a:rPr>
                        <a:t>5 (4.0-6.0)</a:t>
                      </a:r>
                    </a:p>
                  </a:txBody>
                  <a:tcPr/>
                </a:tc>
                <a:tc>
                  <a:txBody>
                    <a:bodyPr/>
                    <a:lstStyle/>
                    <a:p>
                      <a:r>
                        <a:rPr lang="nb-NO" sz="3000">
                          <a:latin typeface="+mn-lt"/>
                        </a:rPr>
                        <a:t>4 (4.0-4.0)</a:t>
                      </a:r>
                    </a:p>
                  </a:txBody>
                  <a:tcPr/>
                </a:tc>
                <a:tc>
                  <a:txBody>
                    <a:bodyPr/>
                    <a:lstStyle/>
                    <a:p>
                      <a:r>
                        <a:rPr lang="nb-NO" sz="3000">
                          <a:latin typeface="+mn-lt"/>
                        </a:rPr>
                        <a:t>&lt;0.001</a:t>
                      </a:r>
                      <a:endParaRPr lang="nb-NO" sz="3000" dirty="0">
                        <a:latin typeface="+mn-lt"/>
                      </a:endParaRPr>
                    </a:p>
                  </a:txBody>
                  <a:tcPr/>
                </a:tc>
                <a:extLst>
                  <a:ext uri="{0D108BD9-81ED-4DB2-BD59-A6C34878D82A}">
                    <a16:rowId xmlns:a16="http://schemas.microsoft.com/office/drawing/2014/main" val="2940559203"/>
                  </a:ext>
                </a:extLst>
              </a:tr>
              <a:tr h="1611089">
                <a:tc>
                  <a:txBody>
                    <a:bodyPr/>
                    <a:lstStyle/>
                    <a:p>
                      <a:pPr marL="0" marR="0" indent="0" algn="l" defTabSz="914400" rtl="0" eaLnBrk="1" fontAlgn="base" latinLnBrk="0" hangingPunct="1">
                        <a:lnSpc>
                          <a:spcPct val="107000"/>
                        </a:lnSpc>
                        <a:spcBef>
                          <a:spcPts val="0"/>
                        </a:spcBef>
                        <a:spcAft>
                          <a:spcPts val="800"/>
                        </a:spcAft>
                        <a:buClrTx/>
                        <a:buSzTx/>
                        <a:buFontTx/>
                        <a:buNone/>
                        <a:tabLst/>
                        <a:defRPr/>
                      </a:pPr>
                      <a:r>
                        <a:rPr lang="nb-NO" sz="3000" b="1">
                          <a:solidFill>
                            <a:schemeClr val="tx1"/>
                          </a:solidFill>
                          <a:effectLst/>
                          <a:latin typeface="+mn-lt"/>
                          <a:ea typeface="Calibri" panose="020F0502020204030204" pitchFamily="34" charset="0"/>
                          <a:cs typeface="Arial" panose="020B0604020202020204" pitchFamily="34" charset="0"/>
                        </a:rPr>
                        <a:t>Perioperative </a:t>
                      </a:r>
                      <a:r>
                        <a:rPr lang="nb-NO" sz="3000" b="1" err="1">
                          <a:solidFill>
                            <a:schemeClr val="tx1"/>
                          </a:solidFill>
                          <a:effectLst/>
                          <a:latin typeface="+mn-lt"/>
                          <a:ea typeface="Calibri" panose="020F0502020204030204" pitchFamily="34" charset="0"/>
                          <a:cs typeface="Arial" panose="020B0604020202020204" pitchFamily="34" charset="0"/>
                        </a:rPr>
                        <a:t>bleeding</a:t>
                      </a:r>
                      <a:r>
                        <a:rPr lang="nb-NO" sz="3000" b="1">
                          <a:solidFill>
                            <a:schemeClr val="tx1"/>
                          </a:solidFill>
                          <a:effectLst/>
                          <a:latin typeface="+mn-lt"/>
                          <a:ea typeface="Calibri" panose="020F0502020204030204" pitchFamily="34" charset="0"/>
                          <a:cs typeface="Arial" panose="020B0604020202020204" pitchFamily="34" charset="0"/>
                        </a:rPr>
                        <a:t> (ml) </a:t>
                      </a:r>
                    </a:p>
                    <a:p>
                      <a:pPr marL="0" marR="0" indent="0" algn="l" defTabSz="914400" rtl="0" eaLnBrk="1" fontAlgn="base" latinLnBrk="0" hangingPunct="1">
                        <a:lnSpc>
                          <a:spcPct val="107000"/>
                        </a:lnSpc>
                        <a:spcBef>
                          <a:spcPts val="0"/>
                        </a:spcBef>
                        <a:spcAft>
                          <a:spcPts val="800"/>
                        </a:spcAft>
                        <a:buClrTx/>
                        <a:buSzTx/>
                        <a:buFontTx/>
                        <a:buNone/>
                        <a:tabLst/>
                        <a:defRPr/>
                      </a:pPr>
                      <a:r>
                        <a:rPr lang="nb-NO" sz="3000" b="1">
                          <a:solidFill>
                            <a:schemeClr val="tx1"/>
                          </a:solidFill>
                          <a:effectLst/>
                          <a:latin typeface="+mn-lt"/>
                          <a:ea typeface="Calibri" panose="020F0502020204030204" pitchFamily="34" charset="0"/>
                          <a:cs typeface="Arial" panose="020B0604020202020204" pitchFamily="34" charset="0"/>
                        </a:rPr>
                        <a:t>n= 305  </a:t>
                      </a:r>
                    </a:p>
                  </a:txBody>
                  <a:tcPr marL="89535" marR="89535" marT="0" marB="0"/>
                </a:tc>
                <a:tc>
                  <a:txBody>
                    <a:bodyPr/>
                    <a:lstStyle/>
                    <a:p>
                      <a:r>
                        <a:rPr lang="nb-NO" sz="3000">
                          <a:latin typeface="+mn-lt"/>
                        </a:rPr>
                        <a:t>55 (50-100)</a:t>
                      </a:r>
                    </a:p>
                  </a:txBody>
                  <a:tcPr/>
                </a:tc>
                <a:tc>
                  <a:txBody>
                    <a:bodyPr/>
                    <a:lstStyle/>
                    <a:p>
                      <a:r>
                        <a:rPr lang="nb-NO" sz="3000">
                          <a:latin typeface="+mn-lt"/>
                        </a:rPr>
                        <a:t>50 (50-100)</a:t>
                      </a:r>
                    </a:p>
                  </a:txBody>
                  <a:tcPr/>
                </a:tc>
                <a:tc>
                  <a:txBody>
                    <a:bodyPr/>
                    <a:lstStyle/>
                    <a:p>
                      <a:r>
                        <a:rPr lang="nb-NO" sz="3000">
                          <a:latin typeface="+mn-lt"/>
                        </a:rPr>
                        <a:t>350 (200-600)</a:t>
                      </a:r>
                    </a:p>
                  </a:txBody>
                  <a:tcPr/>
                </a:tc>
                <a:tc>
                  <a:txBody>
                    <a:bodyPr/>
                    <a:lstStyle/>
                    <a:p>
                      <a:r>
                        <a:rPr lang="nb-NO" sz="3000">
                          <a:latin typeface="+mn-lt"/>
                        </a:rPr>
                        <a:t>200 (100-400)</a:t>
                      </a:r>
                    </a:p>
                  </a:txBody>
                  <a:tcPr/>
                </a:tc>
                <a:tc>
                  <a:txBody>
                    <a:bodyPr/>
                    <a:lstStyle/>
                    <a:p>
                      <a:r>
                        <a:rPr lang="nb-NO" sz="3000">
                          <a:latin typeface="+mn-lt"/>
                        </a:rPr>
                        <a:t>&lt;0.001</a:t>
                      </a:r>
                    </a:p>
                  </a:txBody>
                  <a:tcPr/>
                </a:tc>
                <a:extLst>
                  <a:ext uri="{0D108BD9-81ED-4DB2-BD59-A6C34878D82A}">
                    <a16:rowId xmlns:a16="http://schemas.microsoft.com/office/drawing/2014/main" val="3938162060"/>
                  </a:ext>
                </a:extLst>
              </a:tr>
              <a:tr h="1611089">
                <a:tc>
                  <a:txBody>
                    <a:bodyPr/>
                    <a:lstStyle/>
                    <a:p>
                      <a:pPr algn="l"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Opiates &gt; 24 hours after surgery  </a:t>
                      </a:r>
                    </a:p>
                    <a:p>
                      <a:pPr algn="l" fontAlgn="base">
                        <a:lnSpc>
                          <a:spcPct val="107000"/>
                        </a:lnSpc>
                        <a:spcAft>
                          <a:spcPts val="800"/>
                        </a:spcAft>
                      </a:pPr>
                      <a:endParaRPr lang="nb-NO" sz="3000" b="1">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Yes  </a:t>
                      </a:r>
                      <a:endParaRPr lang="nb-NO" sz="3000" b="1">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 No  </a:t>
                      </a:r>
                      <a:endParaRPr lang="nb-NO" sz="3000" b="1">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 </a:t>
                      </a:r>
                      <a:r>
                        <a:rPr lang="nb-NO" sz="3000" b="0" dirty="0">
                          <a:solidFill>
                            <a:schemeClr val="tx1"/>
                          </a:solidFill>
                          <a:effectLst/>
                          <a:latin typeface="+mn-lt"/>
                          <a:ea typeface="Times New Roman" panose="02020603050405020304" pitchFamily="18" charset="0"/>
                          <a:cs typeface="Arial" panose="020B0604020202020204" pitchFamily="34" charset="0"/>
                        </a:rPr>
                        <a:t>n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 </a:t>
                      </a:r>
                    </a:p>
                    <a:p>
                      <a:pPr algn="l" fontAlgn="base">
                        <a:lnSpc>
                          <a:spcPct val="107000"/>
                        </a:lnSpc>
                        <a:spcAft>
                          <a:spcPts val="800"/>
                        </a:spcAft>
                      </a:pPr>
                      <a:endParaRPr lang="en-US"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26 (23.0%)</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87 (77.0%)</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nb-NO" sz="3000" b="0" dirty="0">
                          <a:solidFill>
                            <a:schemeClr val="tx1"/>
                          </a:solidFill>
                          <a:effectLst/>
                          <a:latin typeface="+mn-lt"/>
                          <a:ea typeface="Times New Roman" panose="02020603050405020304" pitchFamily="18" charset="0"/>
                          <a:cs typeface="Arial" panose="020B0604020202020204" pitchFamily="34" charset="0"/>
                        </a:rPr>
                        <a:t> n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nb-NO" sz="3000" b="0" dirty="0">
                          <a:solidFill>
                            <a:schemeClr val="tx1"/>
                          </a:solidFill>
                          <a:effectLst/>
                          <a:latin typeface="+mn-lt"/>
                          <a:ea typeface="Times New Roman" panose="02020603050405020304" pitchFamily="18" charset="0"/>
                          <a:cs typeface="Arial" panose="020B0604020202020204" pitchFamily="34" charset="0"/>
                        </a:rPr>
                        <a:t> </a:t>
                      </a:r>
                    </a:p>
                    <a:p>
                      <a:pPr algn="l" fontAlgn="base">
                        <a:lnSpc>
                          <a:spcPct val="107000"/>
                        </a:lnSpc>
                        <a:spcAft>
                          <a:spcPts val="800"/>
                        </a:spcAft>
                      </a:pP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50 (29.9%)</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117(70.1%)</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nb-NO" sz="3000" b="0" dirty="0">
                          <a:solidFill>
                            <a:schemeClr val="tx1"/>
                          </a:solidFill>
                          <a:effectLst/>
                          <a:latin typeface="+mn-lt"/>
                          <a:ea typeface="Times New Roman" panose="02020603050405020304" pitchFamily="18" charset="0"/>
                          <a:cs typeface="Arial" panose="020B0604020202020204" pitchFamily="34" charset="0"/>
                        </a:rPr>
                        <a:t> n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nb-NO" sz="3000" b="0" dirty="0">
                          <a:solidFill>
                            <a:schemeClr val="tx1"/>
                          </a:solidFill>
                          <a:effectLst/>
                          <a:latin typeface="+mn-lt"/>
                          <a:ea typeface="Times New Roman" panose="02020603050405020304" pitchFamily="18" charset="0"/>
                          <a:cs typeface="Arial" panose="020B0604020202020204" pitchFamily="34" charset="0"/>
                        </a:rPr>
                        <a:t> </a:t>
                      </a:r>
                    </a:p>
                    <a:p>
                      <a:pPr algn="l" fontAlgn="base">
                        <a:lnSpc>
                          <a:spcPct val="107000"/>
                        </a:lnSpc>
                        <a:spcAft>
                          <a:spcPts val="800"/>
                        </a:spcAft>
                      </a:pPr>
                      <a:endParaRPr lang="nb-NO" sz="3000" b="0" dirty="0">
                        <a:solidFill>
                          <a:schemeClr val="tx1"/>
                        </a:solidFill>
                        <a:effectLst/>
                        <a:latin typeface="+mn-lt"/>
                        <a:ea typeface="Times New Roman" panose="02020603050405020304" pitchFamily="18" charset="0"/>
                        <a:cs typeface="Arial" panose="020B0604020202020204" pitchFamily="34" charset="0"/>
                      </a:endParaRPr>
                    </a:p>
                    <a:p>
                      <a:pPr algn="l" fontAlgn="base">
                        <a:lnSpc>
                          <a:spcPct val="107000"/>
                        </a:lnSpc>
                        <a:spcAft>
                          <a:spcPts val="800"/>
                        </a:spcAft>
                      </a:pPr>
                      <a:endParaRPr lang="nb-NO" sz="3000" b="0" dirty="0">
                        <a:solidFill>
                          <a:schemeClr val="tx1"/>
                        </a:solidFill>
                        <a:effectLst/>
                        <a:latin typeface="+mn-lt"/>
                        <a:ea typeface="Times New Roman" panose="02020603050405020304" pitchFamily="18"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17 (85.0%)</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3 (15.0%)</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nb-NO" sz="3000" b="0" dirty="0">
                          <a:solidFill>
                            <a:schemeClr val="tx1"/>
                          </a:solidFill>
                          <a:effectLst/>
                          <a:latin typeface="+mn-lt"/>
                          <a:ea typeface="Times New Roman" panose="02020603050405020304" pitchFamily="18" charset="0"/>
                          <a:cs typeface="Arial" panose="020B0604020202020204" pitchFamily="34" charset="0"/>
                        </a:rPr>
                        <a:t> n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endParaRPr lang="en-US" sz="3000" b="0" dirty="0">
                        <a:solidFill>
                          <a:schemeClr val="tx1"/>
                        </a:solidFill>
                        <a:effectLst/>
                        <a:latin typeface="+mn-lt"/>
                        <a:ea typeface="Times New Roman" panose="02020603050405020304" pitchFamily="18" charset="0"/>
                        <a:cs typeface="Arial" panose="020B0604020202020204" pitchFamily="34" charset="0"/>
                      </a:endParaRPr>
                    </a:p>
                    <a:p>
                      <a:pPr algn="l" fontAlgn="base">
                        <a:lnSpc>
                          <a:spcPct val="107000"/>
                        </a:lnSpc>
                        <a:spcAft>
                          <a:spcPts val="800"/>
                        </a:spcAft>
                      </a:pPr>
                      <a:endParaRPr lang="en-US" sz="3000" b="0" dirty="0">
                        <a:solidFill>
                          <a:schemeClr val="tx1"/>
                        </a:solidFill>
                        <a:effectLst/>
                        <a:latin typeface="+mn-lt"/>
                        <a:ea typeface="Times New Roman" panose="02020603050405020304" pitchFamily="18" charset="0"/>
                        <a:cs typeface="Arial" panose="020B0604020202020204" pitchFamily="34" charset="0"/>
                      </a:endParaRPr>
                    </a:p>
                    <a:p>
                      <a:pPr algn="l" fontAlgn="base">
                        <a:lnSpc>
                          <a:spcPct val="107000"/>
                        </a:lnSpc>
                        <a:spcAft>
                          <a:spcPts val="800"/>
                        </a:spcAft>
                      </a:pPr>
                      <a:endParaRPr lang="en-US" sz="3000" b="0" dirty="0">
                        <a:solidFill>
                          <a:schemeClr val="tx1"/>
                        </a:solidFill>
                        <a:effectLst/>
                        <a:latin typeface="+mn-lt"/>
                        <a:ea typeface="Times New Roman" panose="02020603050405020304" pitchFamily="18"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4 (44.4%)</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p>
                      <a:pPr algn="l" fontAlgn="base">
                        <a:lnSpc>
                          <a:spcPct val="107000"/>
                        </a:lnSpc>
                        <a:spcAft>
                          <a:spcPts val="800"/>
                        </a:spcAft>
                      </a:pPr>
                      <a:r>
                        <a:rPr lang="en-US" sz="3000" b="0" dirty="0">
                          <a:solidFill>
                            <a:schemeClr val="tx1"/>
                          </a:solidFill>
                          <a:effectLst/>
                          <a:latin typeface="+mn-lt"/>
                          <a:ea typeface="Times New Roman" panose="02020603050405020304" pitchFamily="18" charset="0"/>
                          <a:cs typeface="Arial" panose="020B0604020202020204" pitchFamily="34" charset="0"/>
                        </a:rPr>
                        <a:t>5 (55.6%)</a:t>
                      </a:r>
                      <a:r>
                        <a:rPr lang="nb-NO" sz="3000" b="0" dirty="0">
                          <a:solidFill>
                            <a:schemeClr val="tx1"/>
                          </a:solidFill>
                          <a:effectLst/>
                          <a:latin typeface="+mn-lt"/>
                          <a:ea typeface="Times New Roman" panose="02020603050405020304" pitchFamily="18" charset="0"/>
                          <a:cs typeface="Arial" panose="020B0604020202020204" pitchFamily="34" charset="0"/>
                        </a:rPr>
                        <a:t>  </a:t>
                      </a:r>
                      <a:endParaRPr lang="nb-NO" sz="30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l" fontAlgn="base">
                        <a:lnSpc>
                          <a:spcPct val="107000"/>
                        </a:lnSpc>
                        <a:spcAft>
                          <a:spcPts val="800"/>
                        </a:spcAft>
                      </a:pPr>
                      <a:r>
                        <a:rPr lang="en-US" sz="3000" b="0">
                          <a:solidFill>
                            <a:schemeClr val="tx1"/>
                          </a:solidFill>
                          <a:effectLst/>
                          <a:latin typeface="+mn-lt"/>
                          <a:ea typeface="Times New Roman" panose="02020603050405020304" pitchFamily="18" charset="0"/>
                          <a:cs typeface="Arial" panose="020B0604020202020204" pitchFamily="34" charset="0"/>
                        </a:rPr>
                        <a:t>&lt;0.001</a:t>
                      </a:r>
                      <a:r>
                        <a:rPr lang="en-US" sz="3000" b="0" baseline="30000">
                          <a:solidFill>
                            <a:schemeClr val="tx1"/>
                          </a:solidFill>
                          <a:effectLst/>
                          <a:latin typeface="+mn-lt"/>
                          <a:ea typeface="Times New Roman" panose="02020603050405020304" pitchFamily="18" charset="0"/>
                          <a:cs typeface="Arial" panose="020B0604020202020204" pitchFamily="34" charset="0"/>
                        </a:rPr>
                        <a:t>*</a:t>
                      </a:r>
                      <a:endParaRPr lang="nb-NO" sz="3000" b="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33011480"/>
                  </a:ext>
                </a:extLst>
              </a:tr>
              <a:tr h="1611089">
                <a:tc>
                  <a:txBody>
                    <a:bodyPr/>
                    <a:lstStyle/>
                    <a:p>
                      <a:pPr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Surgeon experience </a:t>
                      </a:r>
                    </a:p>
                    <a:p>
                      <a:pPr fontAlgn="base">
                        <a:lnSpc>
                          <a:spcPct val="107000"/>
                        </a:lnSpc>
                        <a:spcAft>
                          <a:spcPts val="800"/>
                        </a:spcAft>
                      </a:pPr>
                      <a:endParaRPr lang="nb-NO" sz="3000" b="1">
                        <a:solidFill>
                          <a:schemeClr val="tx1"/>
                        </a:solidFill>
                        <a:effectLst/>
                        <a:latin typeface="+mn-lt"/>
                        <a:ea typeface="Calibri" panose="020F0502020204030204" pitchFamily="34" charset="0"/>
                        <a:cs typeface="Arial" panose="020B0604020202020204" pitchFamily="34" charset="0"/>
                      </a:endParaRPr>
                    </a:p>
                    <a:p>
                      <a:pPr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Experienced </a:t>
                      </a:r>
                      <a:endParaRPr lang="nb-NO" sz="3000" b="1">
                        <a:solidFill>
                          <a:schemeClr val="tx1"/>
                        </a:solidFill>
                        <a:effectLst/>
                        <a:latin typeface="+mn-lt"/>
                        <a:ea typeface="Calibri" panose="020F0502020204030204" pitchFamily="34" charset="0"/>
                        <a:cs typeface="Arial" panose="020B0604020202020204" pitchFamily="34" charset="0"/>
                      </a:endParaRPr>
                    </a:p>
                    <a:p>
                      <a:pPr fontAlgn="base">
                        <a:lnSpc>
                          <a:spcPct val="107000"/>
                        </a:lnSpc>
                        <a:spcAft>
                          <a:spcPts val="800"/>
                        </a:spcAft>
                      </a:pPr>
                      <a:r>
                        <a:rPr lang="en-US" sz="3000" b="1">
                          <a:solidFill>
                            <a:schemeClr val="tx1"/>
                          </a:solidFill>
                          <a:effectLst/>
                          <a:latin typeface="+mn-lt"/>
                          <a:ea typeface="Times New Roman" panose="02020603050405020304" pitchFamily="18" charset="0"/>
                          <a:cs typeface="Arial" panose="020B0604020202020204" pitchFamily="34" charset="0"/>
                        </a:rPr>
                        <a:t>Less experienced </a:t>
                      </a:r>
                      <a:endParaRPr lang="nb-NO" sz="3000" b="1">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fontAlgn="base">
                        <a:lnSpc>
                          <a:spcPct val="107000"/>
                        </a:lnSpc>
                        <a:spcAft>
                          <a:spcPts val="800"/>
                        </a:spcAft>
                      </a:pPr>
                      <a:r>
                        <a:rPr lang="en-US" sz="3000" b="0">
                          <a:solidFill>
                            <a:srgbClr val="000000"/>
                          </a:solidFill>
                          <a:effectLst/>
                          <a:latin typeface="+mn-lt"/>
                          <a:ea typeface="Times New Roman" panose="02020603050405020304" pitchFamily="18" charset="0"/>
                          <a:cs typeface="Arial" panose="020B0604020202020204" pitchFamily="34" charset="0"/>
                        </a:rPr>
                        <a:t>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endParaRPr lang="en-US"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113 (100%)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0 (0%) </a:t>
                      </a:r>
                      <a:endParaRPr lang="nb-NO" sz="3000" b="0">
                        <a:effectLst/>
                        <a:latin typeface="+mn-lt"/>
                        <a:ea typeface="Calibri" panose="020F0502020204030204" pitchFamily="34" charset="0"/>
                        <a:cs typeface="Arial" panose="020B0604020202020204" pitchFamily="34" charset="0"/>
                      </a:endParaRPr>
                    </a:p>
                  </a:txBody>
                  <a:tcPr marL="68580" marR="68580" marT="0" marB="0"/>
                </a:tc>
                <a:tc>
                  <a:txBody>
                    <a:bodyPr/>
                    <a:lstStyle/>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108 (64,7%)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59 (35,3%) </a:t>
                      </a:r>
                      <a:endParaRPr lang="nb-NO" sz="3000" b="0">
                        <a:effectLst/>
                        <a:latin typeface="+mn-lt"/>
                        <a:ea typeface="Calibri" panose="020F0502020204030204" pitchFamily="34" charset="0"/>
                        <a:cs typeface="Arial" panose="020B0604020202020204" pitchFamily="34" charset="0"/>
                      </a:endParaRPr>
                    </a:p>
                  </a:txBody>
                  <a:tcPr marL="68580" marR="68580" marT="0" marB="0"/>
                </a:tc>
                <a:tc>
                  <a:txBody>
                    <a:bodyPr/>
                    <a:lstStyle/>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14 (70.0%)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6 (30.0% </a:t>
                      </a:r>
                      <a:endParaRPr lang="nb-NO" sz="3000" b="0">
                        <a:effectLst/>
                        <a:latin typeface="+mn-lt"/>
                        <a:ea typeface="Calibri" panose="020F0502020204030204" pitchFamily="34" charset="0"/>
                        <a:cs typeface="Arial" panose="020B0604020202020204" pitchFamily="34" charset="0"/>
                      </a:endParaRPr>
                    </a:p>
                  </a:txBody>
                  <a:tcPr marL="68580" marR="68580" marT="0" marB="0"/>
                </a:tc>
                <a:tc>
                  <a:txBody>
                    <a:bodyPr/>
                    <a:lstStyle/>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endParaRPr lang="nb-NO" sz="3000" b="0">
                        <a:solidFill>
                          <a:srgbClr val="000000"/>
                        </a:solidFill>
                        <a:effectLst/>
                        <a:latin typeface="+mn-lt"/>
                        <a:ea typeface="Times New Roman" panose="02020603050405020304" pitchFamily="18"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9 (100%) </a:t>
                      </a:r>
                      <a:endParaRPr lang="nb-NO" sz="3000" b="0">
                        <a:effectLst/>
                        <a:latin typeface="+mn-lt"/>
                        <a:ea typeface="Calibri" panose="020F0502020204030204" pitchFamily="34" charset="0"/>
                        <a:cs typeface="Arial" panose="020B0604020202020204" pitchFamily="34" charset="0"/>
                      </a:endParaRPr>
                    </a:p>
                    <a:p>
                      <a:pPr fontAlgn="base">
                        <a:lnSpc>
                          <a:spcPct val="107000"/>
                        </a:lnSpc>
                        <a:spcAft>
                          <a:spcPts val="800"/>
                        </a:spcAft>
                      </a:pPr>
                      <a:r>
                        <a:rPr lang="nb-NO" sz="3000" b="0">
                          <a:solidFill>
                            <a:srgbClr val="000000"/>
                          </a:solidFill>
                          <a:effectLst/>
                          <a:latin typeface="+mn-lt"/>
                          <a:ea typeface="Times New Roman" panose="02020603050405020304" pitchFamily="18" charset="0"/>
                          <a:cs typeface="Arial" panose="020B0604020202020204" pitchFamily="34" charset="0"/>
                        </a:rPr>
                        <a:t>0 (0%) </a:t>
                      </a:r>
                      <a:endParaRPr lang="nb-NO" sz="3000" b="0">
                        <a:effectLst/>
                        <a:latin typeface="+mn-lt"/>
                        <a:ea typeface="Calibri" panose="020F0502020204030204" pitchFamily="34" charset="0"/>
                        <a:cs typeface="Arial" panose="020B0604020202020204" pitchFamily="34" charset="0"/>
                      </a:endParaRPr>
                    </a:p>
                  </a:txBody>
                  <a:tcPr marL="68580" marR="68580" marT="0" marB="0"/>
                </a:tc>
                <a:tc>
                  <a:txBody>
                    <a:bodyPr/>
                    <a:lstStyle/>
                    <a:p>
                      <a:pPr fontAlgn="base">
                        <a:lnSpc>
                          <a:spcPct val="107000"/>
                        </a:lnSpc>
                        <a:spcAft>
                          <a:spcPts val="800"/>
                        </a:spcAft>
                      </a:pPr>
                      <a:r>
                        <a:rPr lang="en-US" sz="3000" b="0">
                          <a:solidFill>
                            <a:srgbClr val="000000"/>
                          </a:solidFill>
                          <a:effectLst/>
                          <a:latin typeface="+mn-lt"/>
                          <a:ea typeface="Times New Roman" panose="02020603050405020304" pitchFamily="18" charset="0"/>
                          <a:cs typeface="Arial" panose="020B0604020202020204" pitchFamily="34" charset="0"/>
                        </a:rPr>
                        <a:t>&lt;0.001*</a:t>
                      </a:r>
                      <a:r>
                        <a:rPr lang="nb-NO" sz="3000" b="0">
                          <a:solidFill>
                            <a:srgbClr val="000000"/>
                          </a:solidFill>
                          <a:effectLst/>
                          <a:latin typeface="+mn-lt"/>
                          <a:ea typeface="Times New Roman" panose="02020603050405020304" pitchFamily="18" charset="0"/>
                          <a:cs typeface="Arial" panose="020B0604020202020204" pitchFamily="34" charset="0"/>
                        </a:rPr>
                        <a:t> </a:t>
                      </a:r>
                      <a:endParaRPr lang="nb-NO" sz="3000" b="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72940434"/>
                  </a:ext>
                </a:extLst>
              </a:tr>
              <a:tr h="2586086">
                <a:tc>
                  <a:txBody>
                    <a:bodyPr/>
                    <a:lstStyle/>
                    <a:p>
                      <a:pPr algn="l" rtl="0" fontAlgn="base"/>
                      <a:r>
                        <a:rPr lang="nb-NO" sz="3000" b="1" i="0">
                          <a:effectLst/>
                          <a:latin typeface="+mn-lt"/>
                        </a:rPr>
                        <a:t>Overall </a:t>
                      </a:r>
                      <a:r>
                        <a:rPr lang="nb-NO" sz="3000" b="1" i="0" err="1">
                          <a:effectLst/>
                          <a:latin typeface="+mn-lt"/>
                        </a:rPr>
                        <a:t>complications</a:t>
                      </a:r>
                      <a:r>
                        <a:rPr lang="nb-NO" sz="3000" b="1" i="0">
                          <a:effectLst/>
                          <a:latin typeface="+mn-lt"/>
                        </a:rPr>
                        <a:t> </a:t>
                      </a:r>
                    </a:p>
                    <a:p>
                      <a:pPr algn="l" rtl="0" fontAlgn="base"/>
                      <a:r>
                        <a:rPr lang="nb-NO" sz="3000" b="1" i="0">
                          <a:effectLst/>
                          <a:latin typeface="+mn-lt"/>
                        </a:rPr>
                        <a:t> </a:t>
                      </a:r>
                    </a:p>
                    <a:p>
                      <a:pPr algn="l" rtl="0" fontAlgn="base"/>
                      <a:r>
                        <a:rPr lang="nb-NO" sz="3000" b="1" i="0" err="1">
                          <a:effectLst/>
                          <a:latin typeface="+mn-lt"/>
                        </a:rPr>
                        <a:t>Yes</a:t>
                      </a:r>
                      <a:r>
                        <a:rPr lang="nb-NO" sz="3000" b="1" i="0">
                          <a:effectLst/>
                          <a:latin typeface="+mn-lt"/>
                        </a:rPr>
                        <a:t> </a:t>
                      </a:r>
                    </a:p>
                    <a:p>
                      <a:pPr algn="l" rtl="0" fontAlgn="base"/>
                      <a:r>
                        <a:rPr lang="nb-NO" sz="3000" b="1" i="0">
                          <a:effectLst/>
                          <a:latin typeface="+mn-lt"/>
                        </a:rPr>
                        <a:t>No </a:t>
                      </a:r>
                    </a:p>
                  </a:txBody>
                  <a:tcPr/>
                </a:tc>
                <a:tc>
                  <a:txBody>
                    <a:bodyPr/>
                    <a:lstStyle/>
                    <a:p>
                      <a:pPr algn="ctr" fontAlgn="t"/>
                      <a:endParaRPr lang="nb-NO" sz="3000">
                        <a:effectLst/>
                        <a:latin typeface="+mn-lt"/>
                      </a:endParaRPr>
                    </a:p>
                    <a:p>
                      <a:pPr algn="l" rtl="0" fontAlgn="base"/>
                      <a:r>
                        <a:rPr lang="nb-NO" sz="3000" b="0" i="0">
                          <a:effectLst/>
                          <a:latin typeface="+mn-lt"/>
                        </a:rPr>
                        <a:t> </a:t>
                      </a:r>
                    </a:p>
                    <a:p>
                      <a:pPr algn="l" rtl="0" fontAlgn="base"/>
                      <a:endParaRPr lang="nb-NO" sz="3000" b="0" i="0">
                        <a:effectLst/>
                        <a:latin typeface="+mn-lt"/>
                      </a:endParaRPr>
                    </a:p>
                    <a:p>
                      <a:pPr algn="l" rtl="0" fontAlgn="base"/>
                      <a:r>
                        <a:rPr lang="nb-NO" sz="3000" b="0" i="0">
                          <a:effectLst/>
                          <a:latin typeface="+mn-lt"/>
                        </a:rPr>
                        <a:t>27 (23.9%) </a:t>
                      </a:r>
                    </a:p>
                    <a:p>
                      <a:pPr algn="l" rtl="0" fontAlgn="base"/>
                      <a:r>
                        <a:rPr lang="nb-NO" sz="3000" b="0" i="0">
                          <a:effectLst/>
                          <a:latin typeface="+mn-lt"/>
                        </a:rPr>
                        <a:t>86 (76.1%) </a:t>
                      </a:r>
                    </a:p>
                  </a:txBody>
                  <a:tcPr/>
                </a:tc>
                <a:tc>
                  <a:txBody>
                    <a:bodyPr/>
                    <a:lstStyle/>
                    <a:p>
                      <a:pPr algn="ctr" fontAlgn="t"/>
                      <a:endParaRPr lang="nb-NO" sz="3000">
                        <a:effectLst/>
                        <a:latin typeface="+mn-lt"/>
                      </a:endParaRPr>
                    </a:p>
                    <a:p>
                      <a:pPr algn="l" rtl="0" fontAlgn="base"/>
                      <a:r>
                        <a:rPr lang="nb-NO" sz="3000" b="0" i="0">
                          <a:effectLst/>
                          <a:latin typeface="+mn-lt"/>
                        </a:rPr>
                        <a:t>  </a:t>
                      </a:r>
                    </a:p>
                    <a:p>
                      <a:pPr algn="l" rtl="0" fontAlgn="base"/>
                      <a:endParaRPr lang="nb-NO" sz="3000" b="0" i="0">
                        <a:effectLst/>
                        <a:latin typeface="+mn-lt"/>
                      </a:endParaRPr>
                    </a:p>
                    <a:p>
                      <a:pPr algn="l" rtl="0" fontAlgn="base"/>
                      <a:r>
                        <a:rPr lang="nb-NO" sz="3000" b="0" i="0">
                          <a:effectLst/>
                          <a:latin typeface="+mn-lt"/>
                        </a:rPr>
                        <a:t>49 (29.3%) </a:t>
                      </a:r>
                    </a:p>
                    <a:p>
                      <a:pPr algn="l" rtl="0" fontAlgn="base"/>
                      <a:r>
                        <a:rPr lang="nb-NO" sz="3000" b="0" i="0">
                          <a:effectLst/>
                          <a:latin typeface="+mn-lt"/>
                        </a:rPr>
                        <a:t>118 (70.7%) </a:t>
                      </a:r>
                    </a:p>
                  </a:txBody>
                  <a:tcPr/>
                </a:tc>
                <a:tc>
                  <a:txBody>
                    <a:bodyPr/>
                    <a:lstStyle/>
                    <a:p>
                      <a:pPr algn="ctr" fontAlgn="t"/>
                      <a:endParaRPr lang="nb-NO" sz="3000">
                        <a:effectLst/>
                        <a:latin typeface="+mn-lt"/>
                      </a:endParaRPr>
                    </a:p>
                    <a:p>
                      <a:pPr algn="l" rtl="0" fontAlgn="base"/>
                      <a:r>
                        <a:rPr lang="nb-NO" sz="3000" b="0" i="0">
                          <a:effectLst/>
                          <a:latin typeface="+mn-lt"/>
                        </a:rPr>
                        <a:t> </a:t>
                      </a:r>
                    </a:p>
                    <a:p>
                      <a:pPr algn="l" rtl="0" fontAlgn="base"/>
                      <a:endParaRPr lang="nb-NO" sz="3000" b="0" i="0">
                        <a:effectLst/>
                        <a:latin typeface="+mn-lt"/>
                      </a:endParaRPr>
                    </a:p>
                    <a:p>
                      <a:pPr algn="l" rtl="0" fontAlgn="base"/>
                      <a:r>
                        <a:rPr lang="nb-NO" sz="3000" b="0" i="0">
                          <a:effectLst/>
                          <a:latin typeface="+mn-lt"/>
                        </a:rPr>
                        <a:t>11 (55.0%) </a:t>
                      </a:r>
                    </a:p>
                    <a:p>
                      <a:pPr algn="l" rtl="0" fontAlgn="base"/>
                      <a:r>
                        <a:rPr lang="nb-NO" sz="3000" b="0" i="0">
                          <a:effectLst/>
                          <a:latin typeface="+mn-lt"/>
                        </a:rPr>
                        <a:t>9 (45.0%) </a:t>
                      </a:r>
                    </a:p>
                  </a:txBody>
                  <a:tcPr/>
                </a:tc>
                <a:tc>
                  <a:txBody>
                    <a:bodyPr/>
                    <a:lstStyle/>
                    <a:p>
                      <a:pPr algn="ctr" fontAlgn="t"/>
                      <a:endParaRPr lang="nb-NO" sz="3000">
                        <a:effectLst/>
                        <a:latin typeface="+mn-lt"/>
                      </a:endParaRPr>
                    </a:p>
                    <a:p>
                      <a:pPr algn="l" rtl="0" fontAlgn="base"/>
                      <a:r>
                        <a:rPr lang="nb-NO" sz="3000" b="0" i="0">
                          <a:effectLst/>
                          <a:latin typeface="+mn-lt"/>
                        </a:rPr>
                        <a:t> </a:t>
                      </a:r>
                    </a:p>
                    <a:p>
                      <a:pPr algn="l" rtl="0" fontAlgn="base"/>
                      <a:endParaRPr lang="nb-NO" sz="3000" b="0" i="0">
                        <a:effectLst/>
                        <a:latin typeface="+mn-lt"/>
                      </a:endParaRPr>
                    </a:p>
                    <a:p>
                      <a:pPr algn="l" rtl="0" fontAlgn="base"/>
                      <a:r>
                        <a:rPr lang="nb-NO" sz="3000" b="0" i="0">
                          <a:effectLst/>
                          <a:latin typeface="+mn-lt"/>
                        </a:rPr>
                        <a:t>4 (44.4%) </a:t>
                      </a:r>
                    </a:p>
                    <a:p>
                      <a:pPr algn="l" rtl="0" fontAlgn="base"/>
                      <a:r>
                        <a:rPr lang="nb-NO" sz="3000" b="0" i="0">
                          <a:effectLst/>
                          <a:latin typeface="+mn-lt"/>
                        </a:rPr>
                        <a:t>5 (55.6%) </a:t>
                      </a:r>
                    </a:p>
                  </a:txBody>
                  <a:tcPr/>
                </a:tc>
                <a:tc>
                  <a:txBody>
                    <a:bodyPr/>
                    <a:lstStyle/>
                    <a:p>
                      <a:pPr algn="l" rtl="0" fontAlgn="base"/>
                      <a:r>
                        <a:rPr lang="nb-NO" sz="3000" b="0" i="0" dirty="0">
                          <a:effectLst/>
                          <a:latin typeface="+mn-lt"/>
                        </a:rPr>
                        <a:t>0.03* </a:t>
                      </a:r>
                    </a:p>
                  </a:txBody>
                  <a:tcPr/>
                </a:tc>
                <a:extLst>
                  <a:ext uri="{0D108BD9-81ED-4DB2-BD59-A6C34878D82A}">
                    <a16:rowId xmlns:a16="http://schemas.microsoft.com/office/drawing/2014/main" val="1514063765"/>
                  </a:ext>
                </a:extLst>
              </a:tr>
            </a:tbl>
          </a:graphicData>
        </a:graphic>
      </p:graphicFrame>
      <p:sp>
        <p:nvSpPr>
          <p:cNvPr id="11" name="TekstSylinder 10">
            <a:extLst>
              <a:ext uri="{FF2B5EF4-FFF2-40B4-BE49-F238E27FC236}">
                <a16:creationId xmlns:a16="http://schemas.microsoft.com/office/drawing/2014/main" id="{158D5B2C-2262-7DC9-C99D-25F77C835D30}"/>
              </a:ext>
            </a:extLst>
          </p:cNvPr>
          <p:cNvSpPr txBox="1"/>
          <p:nvPr/>
        </p:nvSpPr>
        <p:spPr>
          <a:xfrm>
            <a:off x="21121008" y="23204140"/>
            <a:ext cx="19901916" cy="3785652"/>
          </a:xfrm>
          <a:prstGeom prst="rect">
            <a:avLst/>
          </a:prstGeom>
          <a:noFill/>
        </p:spPr>
        <p:txBody>
          <a:bodyPr wrap="square" lIns="91440" tIns="45720" rIns="91440" bIns="45720" rtlCol="0" anchor="t">
            <a:spAutoFit/>
          </a:bodyPr>
          <a:lstStyle/>
          <a:p>
            <a:r>
              <a:rPr lang="en-US" sz="4800" b="1" dirty="0">
                <a:latin typeface="Arial"/>
                <a:cs typeface="Arial"/>
              </a:rPr>
              <a:t>Conclusion: </a:t>
            </a:r>
            <a:r>
              <a:rPr lang="en-US" sz="4800" dirty="0">
                <a:latin typeface="Arial"/>
                <a:cs typeface="Arial"/>
              </a:rPr>
              <a:t>Robotic hysterectomy has been successfully introduced with non-inferior outcomes for patients in comparison to conventional laparoscopic hysterectomy. The general high cost and no gained theatre time will impact cost-benefit considerations. </a:t>
            </a:r>
          </a:p>
          <a:p>
            <a:endParaRPr lang="nb-NO" sz="4800" b="1" dirty="0"/>
          </a:p>
        </p:txBody>
      </p:sp>
      <p:graphicFrame>
        <p:nvGraphicFramePr>
          <p:cNvPr id="6" name="Diagram 5">
            <a:extLst>
              <a:ext uri="{FF2B5EF4-FFF2-40B4-BE49-F238E27FC236}">
                <a16:creationId xmlns:a16="http://schemas.microsoft.com/office/drawing/2014/main" id="{16D3F615-09EF-190A-7D61-749A040B371B}"/>
              </a:ext>
            </a:extLst>
          </p:cNvPr>
          <p:cNvGraphicFramePr/>
          <p:nvPr/>
        </p:nvGraphicFramePr>
        <p:xfrm>
          <a:off x="11106655" y="19400362"/>
          <a:ext cx="10343328" cy="75894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 12">
            <a:extLst>
              <a:ext uri="{FF2B5EF4-FFF2-40B4-BE49-F238E27FC236}">
                <a16:creationId xmlns:a16="http://schemas.microsoft.com/office/drawing/2014/main" id="{D9CC1E2F-7EBF-B6B4-764B-BF6BCAADDF45}"/>
              </a:ext>
            </a:extLst>
          </p:cNvPr>
          <p:cNvGraphicFramePr/>
          <p:nvPr/>
        </p:nvGraphicFramePr>
        <p:xfrm>
          <a:off x="11222415" y="11801476"/>
          <a:ext cx="9881779" cy="7589430"/>
        </p:xfrm>
        <a:graphic>
          <a:graphicData uri="http://schemas.openxmlformats.org/drawingml/2006/chart">
            <c:chart xmlns:c="http://schemas.openxmlformats.org/drawingml/2006/chart" xmlns:r="http://schemas.openxmlformats.org/officeDocument/2006/relationships" r:id="rId4"/>
          </a:graphicData>
        </a:graphic>
      </p:graphicFrame>
      <p:sp>
        <p:nvSpPr>
          <p:cNvPr id="5" name="TekstSylinder 4">
            <a:extLst>
              <a:ext uri="{FF2B5EF4-FFF2-40B4-BE49-F238E27FC236}">
                <a16:creationId xmlns:a16="http://schemas.microsoft.com/office/drawing/2014/main" id="{83FC6533-A304-B0E4-49E0-80550B4D0CB2}"/>
              </a:ext>
            </a:extLst>
          </p:cNvPr>
          <p:cNvSpPr txBox="1"/>
          <p:nvPr/>
        </p:nvSpPr>
        <p:spPr>
          <a:xfrm>
            <a:off x="21104194" y="22529573"/>
            <a:ext cx="10558146" cy="369332"/>
          </a:xfrm>
          <a:prstGeom prst="rect">
            <a:avLst/>
          </a:prstGeom>
          <a:noFill/>
        </p:spPr>
        <p:txBody>
          <a:bodyPr wrap="square" rtlCol="0">
            <a:spAutoFit/>
          </a:bodyPr>
          <a:lstStyle/>
          <a:p>
            <a:r>
              <a:rPr lang="nb-NO" sz="1800" dirty="0"/>
              <a:t>*: Fishers </a:t>
            </a:r>
            <a:r>
              <a:rPr lang="nb-NO" sz="1800" dirty="0" err="1"/>
              <a:t>exact</a:t>
            </a:r>
            <a:r>
              <a:rPr lang="nb-NO" sz="1800" dirty="0"/>
              <a:t> test</a:t>
            </a:r>
          </a:p>
        </p:txBody>
      </p:sp>
    </p:spTree>
    <p:extLst>
      <p:ext uri="{BB962C8B-B14F-4D97-AF65-F5344CB8AC3E}">
        <p14:creationId xmlns:p14="http://schemas.microsoft.com/office/powerpoint/2010/main" val="2211260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mørk, natthimmel&#10;&#10;Automatisk generert beskrivelse">
            <a:extLst>
              <a:ext uri="{FF2B5EF4-FFF2-40B4-BE49-F238E27FC236}">
                <a16:creationId xmlns:a16="http://schemas.microsoft.com/office/drawing/2014/main" id="{2D5E4847-C1AE-55C9-AC67-6F2B3D1C016C}"/>
              </a:ext>
            </a:extLst>
          </p:cNvPr>
          <p:cNvPicPr>
            <a:picLocks noChangeAspect="1"/>
          </p:cNvPicPr>
          <p:nvPr/>
        </p:nvPicPr>
        <p:blipFill rotWithShape="1">
          <a:blip r:embed="rId3">
            <a:extLst>
              <a:ext uri="{28A0092B-C50C-407E-A947-70E740481C1C}">
                <a14:useLocalDpi xmlns:a14="http://schemas.microsoft.com/office/drawing/2010/main" val="0"/>
              </a:ext>
            </a:extLst>
          </a:blip>
          <a:srcRect r="1612"/>
          <a:stretch/>
        </p:blipFill>
        <p:spPr>
          <a:xfrm>
            <a:off x="194554" y="21211673"/>
            <a:ext cx="11659629" cy="6001101"/>
          </a:xfrm>
          <a:prstGeom prst="rect">
            <a:avLst/>
          </a:prstGeom>
        </p:spPr>
      </p:pic>
      <p:sp>
        <p:nvSpPr>
          <p:cNvPr id="2051" name="Title" descr="Title field"/>
          <p:cNvSpPr txBox="1">
            <a:spLocks noChangeArrowheads="1"/>
          </p:cNvSpPr>
          <p:nvPr/>
        </p:nvSpPr>
        <p:spPr bwMode="auto">
          <a:xfrm>
            <a:off x="1182688" y="1128713"/>
            <a:ext cx="41202441"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Visceral fat and survival in endometrial cancer</a:t>
            </a:r>
          </a:p>
        </p:txBody>
      </p:sp>
      <p:sp>
        <p:nvSpPr>
          <p:cNvPr id="2054" name="Subtitle" descr="Subtitle field"/>
          <p:cNvSpPr txBox="1">
            <a:spLocks noChangeArrowheads="1"/>
          </p:cNvSpPr>
          <p:nvPr/>
        </p:nvSpPr>
        <p:spPr bwMode="auto">
          <a:xfrm>
            <a:off x="1182689" y="3076575"/>
            <a:ext cx="2749622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a:solidFill>
                  <a:schemeClr val="bg1"/>
                </a:solidFill>
                <a:latin typeface="+mj-lt"/>
              </a:rPr>
              <a:t>High visceral fat percentage is associated with high-risk disease, reduced disease-specific and progression-free survival in EC patients. At CT follow-up, most patients had reduced total abdominal fat volumes while visceral fat percentage was unaffected.</a:t>
            </a:r>
            <a:endParaRPr lang="en-US"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29098288" y="3092596"/>
            <a:ext cx="1289712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en-US" altLang="nb-NO" sz="4800" b="1" dirty="0">
                <a:solidFill>
                  <a:schemeClr val="bg1"/>
                </a:solidFill>
                <a:latin typeface="+mn-lt"/>
              </a:rPr>
              <a:t>Astrid M. K. Brun </a:t>
            </a:r>
            <a:r>
              <a:rPr lang="en-US" altLang="nb-NO" sz="4800" dirty="0">
                <a:solidFill>
                  <a:schemeClr val="bg1"/>
                </a:solidFill>
                <a:latin typeface="+mn-lt"/>
              </a:rPr>
              <a:t>and</a:t>
            </a:r>
            <a:r>
              <a:rPr lang="en-US" altLang="nb-NO" sz="4800" b="1" dirty="0">
                <a:solidFill>
                  <a:schemeClr val="bg1"/>
                </a:solidFill>
                <a:latin typeface="+mn-lt"/>
              </a:rPr>
              <a:t> Maria B. S. </a:t>
            </a:r>
            <a:r>
              <a:rPr lang="en-US" altLang="nb-NO" sz="4800" b="1" dirty="0" err="1">
                <a:solidFill>
                  <a:schemeClr val="bg1"/>
                </a:solidFill>
                <a:latin typeface="+mn-lt"/>
              </a:rPr>
              <a:t>Ljunggren</a:t>
            </a:r>
            <a:br>
              <a:rPr lang="en-US" altLang="nb-NO" sz="4000" dirty="0">
                <a:solidFill>
                  <a:schemeClr val="bg1"/>
                </a:solidFill>
                <a:latin typeface="+mn-lt"/>
              </a:rPr>
            </a:br>
            <a:r>
              <a:rPr lang="en-US" altLang="nb-NO" sz="4000" dirty="0">
                <a:solidFill>
                  <a:schemeClr val="bg1"/>
                </a:solidFill>
                <a:latin typeface="+mn-lt"/>
              </a:rPr>
              <a:t>University of Bergen</a:t>
            </a:r>
          </a:p>
          <a:p>
            <a:pPr algn="r" eaLnBrk="1" hangingPunct="1"/>
            <a:r>
              <a:rPr lang="en-US" altLang="nb-NO" sz="4000" dirty="0">
                <a:solidFill>
                  <a:schemeClr val="bg1"/>
                </a:solidFill>
                <a:latin typeface="+mn-lt"/>
              </a:rPr>
              <a:t>qif008@uib.no, mlj001@uib.no</a:t>
            </a:r>
          </a:p>
        </p:txBody>
      </p:sp>
      <p:sp>
        <p:nvSpPr>
          <p:cNvPr id="2055" name="Text box 1" descr="Text field "/>
          <p:cNvSpPr txBox="1">
            <a:spLocks noChangeArrowheads="1"/>
          </p:cNvSpPr>
          <p:nvPr/>
        </p:nvSpPr>
        <p:spPr bwMode="auto">
          <a:xfrm>
            <a:off x="750599" y="5997208"/>
            <a:ext cx="10407273" cy="1535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US" altLang="nb-NO" sz="4000" b="1" dirty="0">
                <a:solidFill>
                  <a:schemeClr val="tx1">
                    <a:lumMod val="85000"/>
                    <a:lumOff val="15000"/>
                  </a:schemeClr>
                </a:solidFill>
                <a:latin typeface="+mn-lt"/>
              </a:rPr>
              <a:t>ABSTRACT</a:t>
            </a:r>
          </a:p>
          <a:p>
            <a:pPr eaLnBrk="1" hangingPunct="1">
              <a:spcAft>
                <a:spcPct val="20000"/>
              </a:spcAft>
            </a:pPr>
            <a:r>
              <a:rPr lang="en-US" altLang="nb-NO" sz="4000" i="1" dirty="0">
                <a:solidFill>
                  <a:schemeClr val="tx1">
                    <a:lumMod val="85000"/>
                    <a:lumOff val="15000"/>
                  </a:schemeClr>
                </a:solidFill>
                <a:latin typeface="+mn-lt"/>
              </a:rPr>
              <a:t>     Background: </a:t>
            </a:r>
            <a:r>
              <a:rPr lang="en-US" altLang="nb-NO" sz="4000" dirty="0">
                <a:solidFill>
                  <a:schemeClr val="tx1">
                    <a:lumMod val="85000"/>
                    <a:lumOff val="15000"/>
                  </a:schemeClr>
                </a:solidFill>
                <a:latin typeface="+mn-lt"/>
              </a:rPr>
              <a:t>Endometrial cancer (EC) is a common cancer worldwide, with a strong link to obesity</a:t>
            </a:r>
            <a:r>
              <a:rPr lang="en-US" altLang="nb-NO" sz="4000" baseline="30000" dirty="0">
                <a:solidFill>
                  <a:schemeClr val="tx1">
                    <a:lumMod val="85000"/>
                    <a:lumOff val="15000"/>
                  </a:schemeClr>
                </a:solidFill>
                <a:latin typeface="+mn-lt"/>
              </a:rPr>
              <a:t>1,2</a:t>
            </a:r>
            <a:r>
              <a:rPr lang="en-US" altLang="nb-NO" sz="4000" dirty="0">
                <a:solidFill>
                  <a:schemeClr val="tx1">
                    <a:lumMod val="85000"/>
                    <a:lumOff val="15000"/>
                  </a:schemeClr>
                </a:solidFill>
                <a:latin typeface="+mn-lt"/>
              </a:rPr>
              <a:t>. Our aim was to explore the prognostic impact of fat distribution and possible changes in fat at CT follow-up. </a:t>
            </a:r>
          </a:p>
          <a:p>
            <a:pPr eaLnBrk="1" hangingPunct="1">
              <a:spcAft>
                <a:spcPct val="20000"/>
              </a:spcAft>
            </a:pPr>
            <a:r>
              <a:rPr lang="en-US" altLang="nb-NO" sz="4000" i="1" dirty="0">
                <a:solidFill>
                  <a:schemeClr val="tx1">
                    <a:lumMod val="85000"/>
                    <a:lumOff val="15000"/>
                  </a:schemeClr>
                </a:solidFill>
                <a:latin typeface="+mn-lt"/>
              </a:rPr>
              <a:t>     Method: </a:t>
            </a:r>
            <a:r>
              <a:rPr lang="en-US" altLang="nb-NO" sz="4000" dirty="0">
                <a:solidFill>
                  <a:schemeClr val="tx1">
                    <a:lumMod val="85000"/>
                    <a:lumOff val="15000"/>
                  </a:schemeClr>
                </a:solidFill>
                <a:latin typeface="+mn-lt"/>
              </a:rPr>
              <a:t>Abdominal fat volumes were quantified on CT scans for 293 EC patients. Subcutaneous (SAV), visceral (VAV), total (TAV) and visceral fat percentage (VAV/TAV) were measured and analyzed in relation to clinicopathological features. </a:t>
            </a:r>
          </a:p>
          <a:p>
            <a:pPr eaLnBrk="1" hangingPunct="1">
              <a:spcAft>
                <a:spcPct val="20000"/>
              </a:spcAft>
            </a:pPr>
            <a:r>
              <a:rPr lang="en-US" altLang="nb-NO" sz="4000" i="1" dirty="0">
                <a:solidFill>
                  <a:schemeClr val="tx1">
                    <a:lumMod val="85000"/>
                    <a:lumOff val="15000"/>
                  </a:schemeClr>
                </a:solidFill>
                <a:latin typeface="+mn-lt"/>
              </a:rPr>
              <a:t>     Results: </a:t>
            </a:r>
            <a:r>
              <a:rPr lang="en-US" altLang="nb-NO" sz="4000" dirty="0">
                <a:solidFill>
                  <a:schemeClr val="tx1">
                    <a:lumMod val="85000"/>
                    <a:lumOff val="15000"/>
                  </a:schemeClr>
                </a:solidFill>
                <a:latin typeface="+mn-lt"/>
              </a:rPr>
              <a:t>Higher VAV/TAV was associated with histologically high-risk disease. No association was seen between FIGO stage and the morphometric obesity markers. High VAV/TAV was significantly associated with reduced disease-specific and progression-free survival (Figure 1). At CT follow-up most patients had reduced SAV, VAV and TAV, while unaffected VAV/TAV. </a:t>
            </a:r>
          </a:p>
          <a:p>
            <a:pPr eaLnBrk="1" hangingPunct="1">
              <a:spcAft>
                <a:spcPct val="20000"/>
              </a:spcAft>
            </a:pPr>
            <a:r>
              <a:rPr lang="en-US" altLang="nb-NO" sz="4000" i="1" dirty="0">
                <a:solidFill>
                  <a:schemeClr val="tx1">
                    <a:lumMod val="85000"/>
                    <a:lumOff val="15000"/>
                  </a:schemeClr>
                </a:solidFill>
                <a:latin typeface="+mn-lt"/>
              </a:rPr>
              <a:t>     Conclusion: </a:t>
            </a:r>
            <a:r>
              <a:rPr lang="en-US" altLang="nb-NO" sz="4000" dirty="0">
                <a:solidFill>
                  <a:schemeClr val="tx1">
                    <a:lumMod val="85000"/>
                    <a:lumOff val="15000"/>
                  </a:schemeClr>
                </a:solidFill>
                <a:latin typeface="+mn-lt"/>
              </a:rPr>
              <a:t>Our findings suggest that VAV/TAV could be implemented as a novel prognostic factor in EC diagnostic.</a:t>
            </a:r>
          </a:p>
        </p:txBody>
      </p:sp>
      <p:sp>
        <p:nvSpPr>
          <p:cNvPr id="2052" name="Text box 2" descr="Text field "/>
          <p:cNvSpPr txBox="1">
            <a:spLocks noChangeArrowheads="1"/>
          </p:cNvSpPr>
          <p:nvPr/>
        </p:nvSpPr>
        <p:spPr bwMode="auto">
          <a:xfrm>
            <a:off x="11873639" y="6229350"/>
            <a:ext cx="10033000" cy="1067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Endometrial cancer</a:t>
            </a:r>
            <a:br>
              <a:rPr lang="en-US" altLang="nb-NO" sz="40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EC is </a:t>
            </a:r>
            <a:r>
              <a:rPr lang="en-US" altLang="nb-NO" sz="3600" dirty="0" err="1">
                <a:solidFill>
                  <a:schemeClr val="tx1">
                    <a:lumMod val="85000"/>
                    <a:lumOff val="15000"/>
                  </a:schemeClr>
                </a:solidFill>
                <a:latin typeface="+mn-lt"/>
              </a:rPr>
              <a:t>histopathologically</a:t>
            </a:r>
            <a:r>
              <a:rPr lang="en-US" altLang="nb-NO" sz="3600" dirty="0">
                <a:solidFill>
                  <a:schemeClr val="tx1">
                    <a:lumMod val="85000"/>
                    <a:lumOff val="15000"/>
                  </a:schemeClr>
                </a:solidFill>
                <a:latin typeface="+mn-lt"/>
              </a:rPr>
              <a:t> subdivided into type 1 or low-risk tumors, and type 2 or high-risk tumors by biopsy sampling. Staging is done surgically by FIGO, stages I-IV. Most patients present with early symptoms of abnormal bleeding, low-risk histology and FIGO stage I-II, giving them good prognosis</a:t>
            </a:r>
            <a:r>
              <a:rPr lang="en-US" altLang="nb-NO" sz="3600" baseline="30000" dirty="0">
                <a:solidFill>
                  <a:schemeClr val="tx1">
                    <a:lumMod val="85000"/>
                    <a:lumOff val="15000"/>
                  </a:schemeClr>
                </a:solidFill>
                <a:latin typeface="+mn-lt"/>
              </a:rPr>
              <a:t>1</a:t>
            </a:r>
            <a:r>
              <a:rPr lang="en-US" altLang="nb-NO" sz="3600" dirty="0">
                <a:solidFill>
                  <a:schemeClr val="tx1">
                    <a:lumMod val="85000"/>
                    <a:lumOff val="15000"/>
                  </a:schemeClr>
                </a:solidFill>
                <a:latin typeface="+mn-lt"/>
              </a:rPr>
              <a:t>. Overall prognosis is ca. 80%</a:t>
            </a:r>
            <a:r>
              <a:rPr lang="en-US" altLang="nb-NO" sz="3600" baseline="30000" dirty="0">
                <a:solidFill>
                  <a:schemeClr val="tx1">
                    <a:lumMod val="85000"/>
                    <a:lumOff val="15000"/>
                  </a:schemeClr>
                </a:solidFill>
                <a:latin typeface="+mn-lt"/>
              </a:rPr>
              <a:t>3</a:t>
            </a:r>
            <a:r>
              <a:rPr lang="en-US" altLang="nb-NO" sz="3600" dirty="0">
                <a:solidFill>
                  <a:schemeClr val="tx1">
                    <a:lumMod val="85000"/>
                    <a:lumOff val="15000"/>
                  </a:schemeClr>
                </a:solidFill>
                <a:latin typeface="+mn-lt"/>
              </a:rPr>
              <a:t>.</a:t>
            </a:r>
            <a:endParaRPr lang="en-US" altLang="nb-NO" sz="3600" baseline="30000" dirty="0">
              <a:solidFill>
                <a:schemeClr val="tx1">
                  <a:lumMod val="85000"/>
                  <a:lumOff val="15000"/>
                </a:schemeClr>
              </a:solidFill>
              <a:latin typeface="+mn-lt"/>
            </a:endParaRPr>
          </a:p>
          <a:p>
            <a:pPr eaLnBrk="1" hangingPunct="1">
              <a:spcBef>
                <a:spcPct val="50000"/>
              </a:spcBef>
            </a:pPr>
            <a:r>
              <a:rPr lang="en-US" altLang="nb-NO" sz="4000" b="1" dirty="0">
                <a:solidFill>
                  <a:schemeClr val="tx1">
                    <a:lumMod val="85000"/>
                    <a:lumOff val="15000"/>
                  </a:schemeClr>
                </a:solidFill>
                <a:latin typeface="+mn-lt"/>
              </a:rPr>
              <a:t>Subcutaneous and visceral fat</a:t>
            </a:r>
            <a:br>
              <a:rPr lang="en-US" altLang="nb-NO" sz="36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Obesity is a well-known risk factor for developing EC</a:t>
            </a:r>
            <a:r>
              <a:rPr lang="en-US" altLang="nb-NO" sz="3600" baseline="30000" dirty="0">
                <a:solidFill>
                  <a:schemeClr val="tx1">
                    <a:lumMod val="85000"/>
                    <a:lumOff val="15000"/>
                  </a:schemeClr>
                </a:solidFill>
                <a:latin typeface="+mn-lt"/>
              </a:rPr>
              <a:t>1</a:t>
            </a:r>
            <a:r>
              <a:rPr lang="en-US" altLang="nb-NO" sz="3600" dirty="0">
                <a:solidFill>
                  <a:schemeClr val="tx1">
                    <a:lumMod val="85000"/>
                    <a:lumOff val="15000"/>
                  </a:schemeClr>
                </a:solidFill>
                <a:latin typeface="+mn-lt"/>
              </a:rPr>
              <a:t>. Obesity is usually defined by BMI, although this parameter does not distinguish between different tissues. Subcutaneous and visceral fat differ in metabolic activity, insulin resistance, inflammatory potential and more, and visceral fat is often referred to as the “unhealthy fat” and believed to have a more carcinogenic profile</a:t>
            </a:r>
            <a:r>
              <a:rPr lang="en-US" altLang="nb-NO" sz="3600" baseline="30000" dirty="0">
                <a:solidFill>
                  <a:schemeClr val="tx1">
                    <a:lumMod val="85000"/>
                    <a:lumOff val="15000"/>
                  </a:schemeClr>
                </a:solidFill>
                <a:latin typeface="+mn-lt"/>
              </a:rPr>
              <a:t>4-7</a:t>
            </a:r>
            <a:r>
              <a:rPr lang="en-US" altLang="nb-NO" sz="3600" dirty="0">
                <a:solidFill>
                  <a:schemeClr val="tx1">
                    <a:lumMod val="85000"/>
                    <a:lumOff val="15000"/>
                  </a:schemeClr>
                </a:solidFill>
                <a:latin typeface="+mn-lt"/>
              </a:rPr>
              <a:t>.</a:t>
            </a:r>
          </a:p>
          <a:p>
            <a:pPr eaLnBrk="1" hangingPunct="1">
              <a:spcBef>
                <a:spcPct val="50000"/>
              </a:spcBef>
            </a:pPr>
            <a:endParaRPr lang="en-US" altLang="nb-NO" dirty="0">
              <a:solidFill>
                <a:schemeClr val="tx1">
                  <a:lumMod val="85000"/>
                  <a:lumOff val="15000"/>
                </a:schemeClr>
              </a:solidFill>
              <a:latin typeface="+mn-lt"/>
            </a:endParaRPr>
          </a:p>
        </p:txBody>
      </p:sp>
      <p:sp>
        <p:nvSpPr>
          <p:cNvPr id="2059" name="Text Box 3" descr="Text field "/>
          <p:cNvSpPr txBox="1">
            <a:spLocks noChangeArrowheads="1"/>
          </p:cNvSpPr>
          <p:nvPr/>
        </p:nvSpPr>
        <p:spPr bwMode="auto">
          <a:xfrm>
            <a:off x="11873639" y="22068352"/>
            <a:ext cx="10033000"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Fatty tissue quantification </a:t>
            </a:r>
            <a:r>
              <a:rPr lang="en-US" altLang="nb-NO" sz="3600" dirty="0">
                <a:solidFill>
                  <a:schemeClr val="tx1">
                    <a:lumMod val="85000"/>
                    <a:lumOff val="15000"/>
                  </a:schemeClr>
                </a:solidFill>
                <a:latin typeface="+mn-lt"/>
              </a:rPr>
              <a:t>(Figure 2)</a:t>
            </a:r>
            <a:br>
              <a:rPr lang="en-US" altLang="nb-NO" sz="4000" dirty="0">
                <a:solidFill>
                  <a:schemeClr val="tx1">
                    <a:lumMod val="85000"/>
                    <a:lumOff val="15000"/>
                  </a:schemeClr>
                </a:solidFill>
                <a:latin typeface="+mn-lt"/>
              </a:rPr>
            </a:br>
            <a:r>
              <a:rPr lang="en-US" altLang="nb-NO" sz="3600" dirty="0">
                <a:solidFill>
                  <a:schemeClr val="tx1">
                    <a:lumMod val="85000"/>
                    <a:lumOff val="15000"/>
                  </a:schemeClr>
                </a:solidFill>
                <a:latin typeface="+mn-lt"/>
              </a:rPr>
              <a:t>293 patients with primary EC and preoperative CT scans were included. SAV (blue) and VAV (green) were quantified, TAV and VAV/TAV calculated. 153 patients had follow-up scans and comprise the follow-up group. </a:t>
            </a:r>
            <a:br>
              <a:rPr lang="en-US" altLang="nb-NO" sz="3600" dirty="0">
                <a:solidFill>
                  <a:schemeClr val="tx1">
                    <a:lumMod val="85000"/>
                    <a:lumOff val="15000"/>
                  </a:schemeClr>
                </a:solidFill>
                <a:latin typeface="+mn-lt"/>
              </a:rPr>
            </a:br>
            <a:r>
              <a:rPr lang="en-US" altLang="nb-NO" sz="3600" dirty="0">
                <a:solidFill>
                  <a:schemeClr val="tx1">
                    <a:lumMod val="85000"/>
                    <a:lumOff val="15000"/>
                  </a:schemeClr>
                </a:solidFill>
                <a:latin typeface="+mn-lt"/>
              </a:rPr>
              <a:t>Figure 2 illustrates that two persons with comparable BMI (27,2 and 27) can have vastly different fat distributions.</a:t>
            </a:r>
            <a:endParaRPr lang="en-US" altLang="nb-NO" dirty="0">
              <a:solidFill>
                <a:schemeClr val="tx1">
                  <a:lumMod val="85000"/>
                  <a:lumOff val="15000"/>
                </a:schemeClr>
              </a:solidFill>
              <a:latin typeface="+mn-lt"/>
            </a:endParaRPr>
          </a:p>
        </p:txBody>
      </p:sp>
      <p:sp>
        <p:nvSpPr>
          <p:cNvPr id="2065" name="References" descr="Field for references"/>
          <p:cNvSpPr txBox="1">
            <a:spLocks noChangeArrowheads="1"/>
          </p:cNvSpPr>
          <p:nvPr/>
        </p:nvSpPr>
        <p:spPr bwMode="auto">
          <a:xfrm>
            <a:off x="11873640" y="27459118"/>
            <a:ext cx="19919346"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numCol="2">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US" altLang="nb-NO" sz="2800" b="1" dirty="0">
                <a:solidFill>
                  <a:schemeClr val="tx1">
                    <a:lumMod val="85000"/>
                    <a:lumOff val="15000"/>
                  </a:schemeClr>
                </a:solidFill>
                <a:latin typeface="+mn-lt"/>
              </a:rPr>
              <a:t>REFERENCES</a:t>
            </a:r>
          </a:p>
          <a:p>
            <a:pPr marL="342900" indent="-342900" eaLnBrk="1" hangingPunct="1">
              <a:buAutoNum type="arabicPeriod"/>
            </a:pPr>
            <a:r>
              <a:rPr lang="en-US" sz="1800" dirty="0" err="1">
                <a:effectLst/>
                <a:latin typeface="Arial" panose="020B0604020202020204" pitchFamily="34" charset="0"/>
                <a:ea typeface="Calibri" panose="020F0502020204030204" pitchFamily="34" charset="0"/>
                <a:cs typeface="Arial" panose="020B0604020202020204" pitchFamily="34" charset="0"/>
              </a:rPr>
              <a:t>Morice</a:t>
            </a:r>
            <a:r>
              <a:rPr lang="en-US" sz="1800" dirty="0">
                <a:effectLst/>
                <a:latin typeface="Arial" panose="020B0604020202020204" pitchFamily="34" charset="0"/>
                <a:ea typeface="Calibri" panose="020F0502020204030204" pitchFamily="34" charset="0"/>
                <a:cs typeface="Arial" panose="020B0604020202020204" pitchFamily="34" charset="0"/>
              </a:rPr>
              <a:t> PDP, Leary AMD, </a:t>
            </a:r>
            <a:r>
              <a:rPr lang="en-US" sz="1800" dirty="0" err="1">
                <a:effectLst/>
                <a:latin typeface="Arial" panose="020B0604020202020204" pitchFamily="34" charset="0"/>
                <a:ea typeface="Calibri" panose="020F0502020204030204" pitchFamily="34" charset="0"/>
                <a:cs typeface="Arial" panose="020B0604020202020204" pitchFamily="34" charset="0"/>
              </a:rPr>
              <a:t>Creutzberg</a:t>
            </a:r>
            <a:r>
              <a:rPr lang="en-US" sz="1800" dirty="0">
                <a:effectLst/>
                <a:latin typeface="Arial" panose="020B0604020202020204" pitchFamily="34" charset="0"/>
                <a:ea typeface="Calibri" panose="020F0502020204030204" pitchFamily="34" charset="0"/>
                <a:cs typeface="Arial" panose="020B0604020202020204" pitchFamily="34" charset="0"/>
              </a:rPr>
              <a:t> CP, Abu-</a:t>
            </a:r>
            <a:r>
              <a:rPr lang="en-US" sz="1800" dirty="0" err="1">
                <a:effectLst/>
                <a:latin typeface="Arial" panose="020B0604020202020204" pitchFamily="34" charset="0"/>
                <a:ea typeface="Calibri" panose="020F0502020204030204" pitchFamily="34" charset="0"/>
                <a:cs typeface="Arial" panose="020B0604020202020204" pitchFamily="34" charset="0"/>
              </a:rPr>
              <a:t>Rustum</a:t>
            </a:r>
            <a:r>
              <a:rPr lang="en-US" sz="1800" dirty="0">
                <a:effectLst/>
                <a:latin typeface="Arial" panose="020B0604020202020204" pitchFamily="34" charset="0"/>
                <a:ea typeface="Calibri" panose="020F0502020204030204" pitchFamily="34" charset="0"/>
                <a:cs typeface="Arial" panose="020B0604020202020204" pitchFamily="34" charset="0"/>
              </a:rPr>
              <a:t> NP, </a:t>
            </a:r>
            <a:r>
              <a:rPr lang="en-US" sz="1800" dirty="0" err="1">
                <a:effectLst/>
                <a:latin typeface="Arial" panose="020B0604020202020204" pitchFamily="34" charset="0"/>
                <a:ea typeface="Calibri" panose="020F0502020204030204" pitchFamily="34" charset="0"/>
                <a:cs typeface="Arial" panose="020B0604020202020204" pitchFamily="34" charset="0"/>
              </a:rPr>
              <a:t>Darai</a:t>
            </a:r>
            <a:r>
              <a:rPr lang="en-US" sz="1800" dirty="0">
                <a:effectLst/>
                <a:latin typeface="Arial" panose="020B0604020202020204" pitchFamily="34" charset="0"/>
                <a:ea typeface="Calibri" panose="020F0502020204030204" pitchFamily="34" charset="0"/>
                <a:cs typeface="Arial" panose="020B0604020202020204" pitchFamily="34" charset="0"/>
              </a:rPr>
              <a:t> EP. Endometrial cancer. Lancet. 2015;387(10023):1094-108.</a:t>
            </a:r>
            <a:endParaRPr lang="en-US" sz="2800" dirty="0">
              <a:solidFill>
                <a:schemeClr val="tx1">
                  <a:lumMod val="85000"/>
                  <a:lumOff val="1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eaLnBrk="1" hangingPunct="1">
              <a:buAutoNum type="arabicPeriod"/>
            </a:pPr>
            <a:r>
              <a:rPr lang="nb-NO" sz="1800" dirty="0">
                <a:effectLst/>
                <a:latin typeface="Arial" panose="020B0604020202020204" pitchFamily="34" charset="0"/>
                <a:ea typeface="Times New Roman" panose="02020603050405020304" pitchFamily="18" charset="0"/>
                <a:cs typeface="Arial" panose="020B0604020202020204" pitchFamily="34" charset="0"/>
              </a:rPr>
              <a:t>Shaw E, Farris M, </a:t>
            </a:r>
            <a:r>
              <a:rPr lang="nb-NO" sz="1800" dirty="0" err="1">
                <a:effectLst/>
                <a:latin typeface="Arial" panose="020B0604020202020204" pitchFamily="34" charset="0"/>
                <a:ea typeface="Times New Roman" panose="02020603050405020304" pitchFamily="18" charset="0"/>
                <a:cs typeface="Arial" panose="020B0604020202020204" pitchFamily="34" charset="0"/>
              </a:rPr>
              <a:t>McNeil</a:t>
            </a:r>
            <a:r>
              <a:rPr lang="nb-NO" sz="1800" dirty="0">
                <a:effectLst/>
                <a:latin typeface="Arial" panose="020B0604020202020204" pitchFamily="34" charset="0"/>
                <a:ea typeface="Times New Roman" panose="02020603050405020304" pitchFamily="18" charset="0"/>
                <a:cs typeface="Arial" panose="020B0604020202020204" pitchFamily="34" charset="0"/>
              </a:rPr>
              <a:t> J, </a:t>
            </a:r>
            <a:r>
              <a:rPr lang="nb-NO" sz="1800" dirty="0" err="1">
                <a:effectLst/>
                <a:latin typeface="Arial" panose="020B0604020202020204" pitchFamily="34" charset="0"/>
                <a:ea typeface="Times New Roman" panose="02020603050405020304" pitchFamily="18" charset="0"/>
                <a:cs typeface="Arial" panose="020B0604020202020204" pitchFamily="34" charset="0"/>
              </a:rPr>
              <a:t>Friedenreich</a:t>
            </a:r>
            <a:r>
              <a:rPr lang="nb-NO" sz="1800" dirty="0">
                <a:effectLst/>
                <a:latin typeface="Arial" panose="020B0604020202020204" pitchFamily="34" charset="0"/>
                <a:ea typeface="Times New Roman" panose="02020603050405020304" pitchFamily="18" charset="0"/>
                <a:cs typeface="Arial" panose="020B0604020202020204" pitchFamily="34" charset="0"/>
              </a:rPr>
              <a:t> C. </a:t>
            </a:r>
            <a:r>
              <a:rPr lang="nb-NO" sz="1800" dirty="0" err="1">
                <a:effectLst/>
                <a:latin typeface="Arial" panose="020B0604020202020204" pitchFamily="34" charset="0"/>
                <a:ea typeface="Times New Roman" panose="02020603050405020304" pitchFamily="18" charset="0"/>
                <a:cs typeface="Arial" panose="020B0604020202020204" pitchFamily="34" charset="0"/>
              </a:rPr>
              <a:t>Obesity</a:t>
            </a:r>
            <a:r>
              <a:rPr lang="nb-NO" sz="1800" dirty="0">
                <a:effectLst/>
                <a:latin typeface="Arial" panose="020B0604020202020204" pitchFamily="34" charset="0"/>
                <a:ea typeface="Times New Roman" panose="02020603050405020304" pitchFamily="18" charset="0"/>
                <a:cs typeface="Arial" panose="020B0604020202020204" pitchFamily="34" charset="0"/>
              </a:rPr>
              <a:t> and </a:t>
            </a:r>
            <a:r>
              <a:rPr lang="nb-NO" sz="1800" dirty="0" err="1">
                <a:effectLst/>
                <a:latin typeface="Arial" panose="020B0604020202020204" pitchFamily="34" charset="0"/>
                <a:ea typeface="Times New Roman" panose="02020603050405020304" pitchFamily="18" charset="0"/>
                <a:cs typeface="Arial" panose="020B0604020202020204" pitchFamily="34" charset="0"/>
              </a:rPr>
              <a:t>Endometrial</a:t>
            </a:r>
            <a:r>
              <a:rPr lang="nb-NO" sz="1800" dirty="0">
                <a:effectLst/>
                <a:latin typeface="Arial" panose="020B0604020202020204" pitchFamily="34" charset="0"/>
                <a:ea typeface="Times New Roman" panose="02020603050405020304" pitchFamily="18" charset="0"/>
                <a:cs typeface="Arial" panose="020B0604020202020204" pitchFamily="34" charset="0"/>
              </a:rPr>
              <a:t> Cancer. </a:t>
            </a:r>
            <a:r>
              <a:rPr lang="nb-NO" sz="1800" dirty="0" err="1">
                <a:effectLst/>
                <a:latin typeface="Arial" panose="020B0604020202020204" pitchFamily="34" charset="0"/>
                <a:ea typeface="Times New Roman" panose="02020603050405020304" pitchFamily="18" charset="0"/>
                <a:cs typeface="Arial" panose="020B0604020202020204" pitchFamily="34" charset="0"/>
              </a:rPr>
              <a:t>Obesity</a:t>
            </a:r>
            <a:r>
              <a:rPr lang="nb-NO" sz="1800" dirty="0">
                <a:effectLst/>
                <a:latin typeface="Arial" panose="020B0604020202020204" pitchFamily="34" charset="0"/>
                <a:ea typeface="Times New Roman" panose="02020603050405020304" pitchFamily="18" charset="0"/>
                <a:cs typeface="Arial" panose="020B0604020202020204" pitchFamily="34" charset="0"/>
              </a:rPr>
              <a:t> and Cancer. 2016:107-36.</a:t>
            </a:r>
            <a:r>
              <a:rPr lang="nb-NO" sz="1100" dirty="0">
                <a:effectLst/>
                <a:latin typeface="Arial" panose="020B0604020202020204" pitchFamily="34" charset="0"/>
                <a:cs typeface="Arial" panose="020B0604020202020204" pitchFamily="34" charset="0"/>
              </a:rPr>
              <a:t> </a:t>
            </a:r>
          </a:p>
          <a:p>
            <a:pPr marL="342900" indent="-342900" eaLnBrk="1" hangingPunct="1">
              <a:buFontTx/>
              <a:buAutoNum type="arabicPeriod"/>
            </a:pPr>
            <a:r>
              <a:rPr lang="en-US" sz="1800" dirty="0" err="1">
                <a:effectLst/>
                <a:latin typeface="Arial" panose="020B0604020202020204" pitchFamily="34" charset="0"/>
                <a:ea typeface="Calibri" panose="020F0502020204030204" pitchFamily="34" charset="0"/>
                <a:cs typeface="Arial" panose="020B0604020202020204" pitchFamily="34" charset="0"/>
              </a:rPr>
              <a:t>Creasman</a:t>
            </a:r>
            <a:r>
              <a:rPr lang="en-US" sz="1800" dirty="0">
                <a:effectLst/>
                <a:latin typeface="Arial" panose="020B0604020202020204" pitchFamily="34" charset="0"/>
                <a:ea typeface="Calibri" panose="020F0502020204030204" pitchFamily="34" charset="0"/>
                <a:cs typeface="Arial" panose="020B0604020202020204" pitchFamily="34" charset="0"/>
              </a:rPr>
              <a:t> WT, </a:t>
            </a:r>
            <a:r>
              <a:rPr lang="en-US" sz="1800" dirty="0" err="1">
                <a:effectLst/>
                <a:latin typeface="Arial" panose="020B0604020202020204" pitchFamily="34" charset="0"/>
                <a:ea typeface="Calibri" panose="020F0502020204030204" pitchFamily="34" charset="0"/>
                <a:cs typeface="Arial" panose="020B0604020202020204" pitchFamily="34" charset="0"/>
              </a:rPr>
              <a:t>Odicino</a:t>
            </a:r>
            <a:r>
              <a:rPr lang="en-US" sz="1800" dirty="0">
                <a:effectLst/>
                <a:latin typeface="Arial" panose="020B0604020202020204" pitchFamily="34" charset="0"/>
                <a:ea typeface="Calibri" panose="020F0502020204030204" pitchFamily="34" charset="0"/>
                <a:cs typeface="Arial" panose="020B0604020202020204" pitchFamily="34" charset="0"/>
              </a:rPr>
              <a:t> F, Maisonneuve P, Quinn MA, </a:t>
            </a:r>
            <a:r>
              <a:rPr lang="en-US" sz="1800" dirty="0" err="1">
                <a:effectLst/>
                <a:latin typeface="Arial" panose="020B0604020202020204" pitchFamily="34" charset="0"/>
                <a:ea typeface="Calibri" panose="020F0502020204030204" pitchFamily="34" charset="0"/>
                <a:cs typeface="Arial" panose="020B0604020202020204" pitchFamily="34" charset="0"/>
              </a:rPr>
              <a:t>Beller</a:t>
            </a:r>
            <a:r>
              <a:rPr lang="en-US" sz="1800" dirty="0">
                <a:effectLst/>
                <a:latin typeface="Arial" panose="020B0604020202020204" pitchFamily="34" charset="0"/>
                <a:ea typeface="Calibri" panose="020F0502020204030204" pitchFamily="34" charset="0"/>
                <a:cs typeface="Arial" panose="020B0604020202020204" pitchFamily="34" charset="0"/>
              </a:rPr>
              <a:t> U, </a:t>
            </a:r>
            <a:r>
              <a:rPr lang="en-US" sz="1800" dirty="0" err="1">
                <a:effectLst/>
                <a:latin typeface="Arial" panose="020B0604020202020204" pitchFamily="34" charset="0"/>
                <a:ea typeface="Calibri" panose="020F0502020204030204" pitchFamily="34" charset="0"/>
                <a:cs typeface="Arial" panose="020B0604020202020204" pitchFamily="34" charset="0"/>
              </a:rPr>
              <a:t>Benedet</a:t>
            </a:r>
            <a:r>
              <a:rPr lang="en-US" sz="1800" dirty="0">
                <a:effectLst/>
                <a:latin typeface="Arial" panose="020B0604020202020204" pitchFamily="34" charset="0"/>
                <a:ea typeface="Calibri" panose="020F0502020204030204" pitchFamily="34" charset="0"/>
                <a:cs typeface="Arial" panose="020B0604020202020204" pitchFamily="34" charset="0"/>
              </a:rPr>
              <a:t> JL, et al. Carcinoma of the Corpus Uteri. Int J </a:t>
            </a:r>
            <a:r>
              <a:rPr lang="en-US" sz="1800" dirty="0" err="1">
                <a:effectLst/>
                <a:latin typeface="Arial" panose="020B0604020202020204" pitchFamily="34" charset="0"/>
                <a:ea typeface="Calibri" panose="020F0502020204030204" pitchFamily="34" charset="0"/>
                <a:cs typeface="Arial" panose="020B0604020202020204" pitchFamily="34" charset="0"/>
              </a:rPr>
              <a:t>Gynaecol</a:t>
            </a:r>
            <a:r>
              <a:rPr lang="en-US" sz="1800" dirty="0">
                <a:effectLst/>
                <a:latin typeface="Arial" panose="020B0604020202020204" pitchFamily="34" charset="0"/>
                <a:ea typeface="Calibri" panose="020F0502020204030204" pitchFamily="34" charset="0"/>
                <a:cs typeface="Arial" panose="020B0604020202020204" pitchFamily="34" charset="0"/>
              </a:rPr>
              <a:t> Obstet. 2006;95:S105-S43.</a:t>
            </a:r>
            <a:endParaRPr lang="nb-NO" sz="1800" dirty="0">
              <a:effectLst/>
              <a:latin typeface="Arial" panose="020B0604020202020204" pitchFamily="34" charset="0"/>
              <a:ea typeface="Calibri" panose="020F0502020204030204" pitchFamily="34" charset="0"/>
              <a:cs typeface="Arial" panose="020B0604020202020204" pitchFamily="34" charset="0"/>
            </a:endParaRPr>
          </a:p>
          <a:p>
            <a:pPr marL="342900" indent="-342900" eaLnBrk="1" hangingPunct="1">
              <a:buAutoNum type="arabicPeriod"/>
            </a:pPr>
            <a:r>
              <a:rPr lang="nb-NO" sz="1800" dirty="0">
                <a:effectLst/>
                <a:latin typeface="Arial" panose="020B0604020202020204" pitchFamily="34" charset="0"/>
                <a:ea typeface="Times New Roman" panose="02020603050405020304" pitchFamily="18" charset="0"/>
                <a:cs typeface="Arial" panose="020B0604020202020204" pitchFamily="34" charset="0"/>
              </a:rPr>
              <a:t>Ibrahim MM. </a:t>
            </a:r>
            <a:r>
              <a:rPr lang="nb-NO" sz="1800" dirty="0" err="1">
                <a:effectLst/>
                <a:latin typeface="Arial" panose="020B0604020202020204" pitchFamily="34" charset="0"/>
                <a:ea typeface="Times New Roman" panose="02020603050405020304" pitchFamily="18" charset="0"/>
                <a:cs typeface="Arial" panose="020B0604020202020204" pitchFamily="34" charset="0"/>
              </a:rPr>
              <a:t>Subcutaneous</a:t>
            </a:r>
            <a:r>
              <a:rPr lang="nb-NO" sz="1800" dirty="0">
                <a:effectLst/>
                <a:latin typeface="Arial" panose="020B0604020202020204" pitchFamily="34" charset="0"/>
                <a:ea typeface="Times New Roman" panose="02020603050405020304" pitchFamily="18" charset="0"/>
                <a:cs typeface="Arial" panose="020B0604020202020204" pitchFamily="34" charset="0"/>
              </a:rPr>
              <a:t> and visceral </a:t>
            </a:r>
            <a:r>
              <a:rPr lang="nb-NO" sz="1800" dirty="0" err="1">
                <a:effectLst/>
                <a:latin typeface="Arial" panose="020B0604020202020204" pitchFamily="34" charset="0"/>
                <a:ea typeface="Times New Roman" panose="02020603050405020304" pitchFamily="18" charset="0"/>
                <a:cs typeface="Arial" panose="020B0604020202020204" pitchFamily="34" charset="0"/>
              </a:rPr>
              <a:t>adipose</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tissue</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structural</a:t>
            </a:r>
            <a:r>
              <a:rPr lang="nb-NO" sz="1800" dirty="0">
                <a:effectLst/>
                <a:latin typeface="Arial" panose="020B0604020202020204" pitchFamily="34" charset="0"/>
                <a:ea typeface="Times New Roman" panose="02020603050405020304" pitchFamily="18" charset="0"/>
                <a:cs typeface="Arial" panose="020B0604020202020204" pitchFamily="34" charset="0"/>
              </a:rPr>
              <a:t> and </a:t>
            </a:r>
            <a:r>
              <a:rPr lang="nb-NO" sz="1800" dirty="0" err="1">
                <a:effectLst/>
                <a:latin typeface="Arial" panose="020B0604020202020204" pitchFamily="34" charset="0"/>
                <a:ea typeface="Times New Roman" panose="02020603050405020304" pitchFamily="18" charset="0"/>
                <a:cs typeface="Arial" panose="020B0604020202020204" pitchFamily="34" charset="0"/>
              </a:rPr>
              <a:t>functional</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differences</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Obes</a:t>
            </a:r>
            <a:r>
              <a:rPr lang="nb-NO" sz="1800" dirty="0">
                <a:effectLst/>
                <a:latin typeface="Arial" panose="020B0604020202020204" pitchFamily="34" charset="0"/>
                <a:ea typeface="Times New Roman" panose="02020603050405020304" pitchFamily="18" charset="0"/>
                <a:cs typeface="Arial" panose="020B0604020202020204" pitchFamily="34" charset="0"/>
              </a:rPr>
              <a:t> Rev. 2010;11(1):11-8.</a:t>
            </a:r>
            <a:r>
              <a:rPr lang="nb-NO" sz="1100" dirty="0">
                <a:effectLst/>
                <a:latin typeface="Arial" panose="020B0604020202020204" pitchFamily="34" charset="0"/>
                <a:cs typeface="Arial" panose="020B0604020202020204" pitchFamily="34" charset="0"/>
              </a:rPr>
              <a:t> </a:t>
            </a:r>
            <a:br>
              <a:rPr lang="nb-NO" sz="1100" dirty="0">
                <a:effectLst/>
                <a:latin typeface="Arial" panose="020B0604020202020204" pitchFamily="34" charset="0"/>
                <a:cs typeface="Arial" panose="020B0604020202020204" pitchFamily="34" charset="0"/>
              </a:rPr>
            </a:br>
            <a:br>
              <a:rPr lang="nb-NO" sz="1100" dirty="0">
                <a:effectLst/>
                <a:latin typeface="Arial" panose="020B0604020202020204" pitchFamily="34" charset="0"/>
                <a:cs typeface="Arial" panose="020B0604020202020204" pitchFamily="34" charset="0"/>
              </a:rPr>
            </a:br>
            <a:br>
              <a:rPr lang="nb-NO" sz="1100" dirty="0">
                <a:effectLst/>
                <a:latin typeface="Arial" panose="020B0604020202020204" pitchFamily="34" charset="0"/>
                <a:cs typeface="Arial" panose="020B0604020202020204" pitchFamily="34" charset="0"/>
              </a:rPr>
            </a:br>
            <a:endParaRPr lang="nb-NO" sz="1100" dirty="0">
              <a:effectLst/>
              <a:latin typeface="Arial" panose="020B0604020202020204" pitchFamily="34" charset="0"/>
              <a:cs typeface="Arial" panose="020B0604020202020204" pitchFamily="34" charset="0"/>
            </a:endParaRPr>
          </a:p>
          <a:p>
            <a:pPr marL="342900" indent="-342900" eaLnBrk="1" hangingPunct="1">
              <a:buAutoNum type="arabicPeriod"/>
            </a:pPr>
            <a:r>
              <a:rPr lang="nb-NO" sz="1800" dirty="0">
                <a:effectLst/>
                <a:latin typeface="Arial" panose="020B0604020202020204" pitchFamily="34" charset="0"/>
                <a:ea typeface="Times New Roman" panose="02020603050405020304" pitchFamily="18" charset="0"/>
                <a:cs typeface="Arial" panose="020B0604020202020204" pitchFamily="34" charset="0"/>
              </a:rPr>
              <a:t>van </a:t>
            </a:r>
            <a:r>
              <a:rPr lang="nb-NO" sz="1800" dirty="0" err="1">
                <a:effectLst/>
                <a:latin typeface="Arial" panose="020B0604020202020204" pitchFamily="34" charset="0"/>
                <a:ea typeface="Times New Roman" panose="02020603050405020304" pitchFamily="18" charset="0"/>
                <a:cs typeface="Arial" panose="020B0604020202020204" pitchFamily="34" charset="0"/>
              </a:rPr>
              <a:t>Weelden</a:t>
            </a:r>
            <a:r>
              <a:rPr lang="nb-NO" sz="1800" dirty="0">
                <a:effectLst/>
                <a:latin typeface="Arial" panose="020B0604020202020204" pitchFamily="34" charset="0"/>
                <a:ea typeface="Times New Roman" panose="02020603050405020304" pitchFamily="18" charset="0"/>
                <a:cs typeface="Arial" panose="020B0604020202020204" pitchFamily="34" charset="0"/>
              </a:rPr>
              <a:t> WJ, Fasmer KE, Tangen IL, </a:t>
            </a:r>
            <a:r>
              <a:rPr lang="nb-NO" sz="1800" dirty="0" err="1">
                <a:effectLst/>
                <a:latin typeface="Arial" panose="020B0604020202020204" pitchFamily="34" charset="0"/>
                <a:ea typeface="Times New Roman" panose="02020603050405020304" pitchFamily="18" charset="0"/>
                <a:cs typeface="Arial" panose="020B0604020202020204" pitchFamily="34" charset="0"/>
              </a:rPr>
              <a:t>IntHout</a:t>
            </a:r>
            <a:r>
              <a:rPr lang="nb-NO" sz="1800" dirty="0">
                <a:effectLst/>
                <a:latin typeface="Arial" panose="020B0604020202020204" pitchFamily="34" charset="0"/>
                <a:ea typeface="Times New Roman" panose="02020603050405020304" pitchFamily="18" charset="0"/>
                <a:cs typeface="Arial" panose="020B0604020202020204" pitchFamily="34" charset="0"/>
              </a:rPr>
              <a:t> J, </a:t>
            </a:r>
            <a:r>
              <a:rPr lang="nb-NO" sz="1800" dirty="0" err="1">
                <a:effectLst/>
                <a:latin typeface="Arial" panose="020B0604020202020204" pitchFamily="34" charset="0"/>
                <a:ea typeface="Times New Roman" panose="02020603050405020304" pitchFamily="18" charset="0"/>
                <a:cs typeface="Arial" panose="020B0604020202020204" pitchFamily="34" charset="0"/>
              </a:rPr>
              <a:t>Abbink</a:t>
            </a:r>
            <a:r>
              <a:rPr lang="nb-NO" sz="1800" dirty="0">
                <a:effectLst/>
                <a:latin typeface="Arial" panose="020B0604020202020204" pitchFamily="34" charset="0"/>
                <a:ea typeface="Times New Roman" panose="02020603050405020304" pitchFamily="18" charset="0"/>
                <a:cs typeface="Arial" panose="020B0604020202020204" pitchFamily="34" charset="0"/>
              </a:rPr>
              <a:t> K, van </a:t>
            </a:r>
            <a:r>
              <a:rPr lang="nb-NO" sz="1800" dirty="0" err="1">
                <a:effectLst/>
                <a:latin typeface="Arial" panose="020B0604020202020204" pitchFamily="34" charset="0"/>
                <a:ea typeface="Times New Roman" panose="02020603050405020304" pitchFamily="18" charset="0"/>
                <a:cs typeface="Arial" panose="020B0604020202020204" pitchFamily="34" charset="0"/>
              </a:rPr>
              <a:t>Herwaarden</a:t>
            </a:r>
            <a:r>
              <a:rPr lang="nb-NO" sz="1800" dirty="0">
                <a:effectLst/>
                <a:latin typeface="Arial" panose="020B0604020202020204" pitchFamily="34" charset="0"/>
                <a:ea typeface="Times New Roman" panose="02020603050405020304" pitchFamily="18" charset="0"/>
                <a:cs typeface="Arial" panose="020B0604020202020204" pitchFamily="34" charset="0"/>
              </a:rPr>
              <a:t> AE, et al. </a:t>
            </a:r>
            <a:r>
              <a:rPr lang="nb-NO" sz="1800" dirty="0" err="1">
                <a:effectLst/>
                <a:latin typeface="Arial" panose="020B0604020202020204" pitchFamily="34" charset="0"/>
                <a:ea typeface="Times New Roman" panose="02020603050405020304" pitchFamily="18" charset="0"/>
                <a:cs typeface="Arial" panose="020B0604020202020204" pitchFamily="34" charset="0"/>
              </a:rPr>
              <a:t>Impact</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of</a:t>
            </a:r>
            <a:r>
              <a:rPr lang="nb-NO" sz="1800" dirty="0">
                <a:effectLst/>
                <a:latin typeface="Arial" panose="020B0604020202020204" pitchFamily="34" charset="0"/>
                <a:ea typeface="Times New Roman" panose="02020603050405020304" pitchFamily="18" charset="0"/>
                <a:cs typeface="Arial" panose="020B0604020202020204" pitchFamily="34" charset="0"/>
              </a:rPr>
              <a:t> body </a:t>
            </a:r>
            <a:r>
              <a:rPr lang="nb-NO" sz="1800" dirty="0" err="1">
                <a:effectLst/>
                <a:latin typeface="Arial" panose="020B0604020202020204" pitchFamily="34" charset="0"/>
                <a:ea typeface="Times New Roman" panose="02020603050405020304" pitchFamily="18" charset="0"/>
                <a:cs typeface="Arial" panose="020B0604020202020204" pitchFamily="34" charset="0"/>
              </a:rPr>
              <a:t>mass</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index</a:t>
            </a:r>
            <a:r>
              <a:rPr lang="nb-NO" sz="1800" dirty="0">
                <a:effectLst/>
                <a:latin typeface="Arial" panose="020B0604020202020204" pitchFamily="34" charset="0"/>
                <a:ea typeface="Times New Roman" panose="02020603050405020304" pitchFamily="18" charset="0"/>
                <a:cs typeface="Arial" panose="020B0604020202020204" pitchFamily="34" charset="0"/>
              </a:rPr>
              <a:t> and fat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distribution</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on</a:t>
            </a:r>
            <a:r>
              <a:rPr lang="nb-NO" sz="1800" dirty="0">
                <a:effectLst/>
                <a:latin typeface="Arial" panose="020B0604020202020204" pitchFamily="34" charset="0"/>
                <a:ea typeface="Times New Roman" panose="02020603050405020304" pitchFamily="18" charset="0"/>
                <a:cs typeface="Arial" panose="020B0604020202020204" pitchFamily="34" charset="0"/>
              </a:rPr>
              <a:t> sex steroid </a:t>
            </a:r>
            <a:r>
              <a:rPr lang="nb-NO" sz="1800" dirty="0" err="1">
                <a:effectLst/>
                <a:latin typeface="Arial" panose="020B0604020202020204" pitchFamily="34" charset="0"/>
                <a:ea typeface="Times New Roman" panose="02020603050405020304" pitchFamily="18" charset="0"/>
                <a:cs typeface="Arial" panose="020B0604020202020204" pitchFamily="34" charset="0"/>
              </a:rPr>
              <a:t>levels</a:t>
            </a:r>
            <a:r>
              <a:rPr lang="nb-NO" sz="1800" dirty="0">
                <a:effectLst/>
                <a:latin typeface="Arial" panose="020B0604020202020204" pitchFamily="34" charset="0"/>
                <a:ea typeface="Times New Roman" panose="02020603050405020304" pitchFamily="18" charset="0"/>
                <a:cs typeface="Arial" panose="020B0604020202020204" pitchFamily="34" charset="0"/>
              </a:rPr>
              <a:t> in </a:t>
            </a:r>
            <a:r>
              <a:rPr lang="nb-NO" sz="1800" dirty="0" err="1">
                <a:effectLst/>
                <a:latin typeface="Arial" panose="020B0604020202020204" pitchFamily="34" charset="0"/>
                <a:ea typeface="Times New Roman" panose="02020603050405020304" pitchFamily="18" charset="0"/>
                <a:cs typeface="Arial" panose="020B0604020202020204" pitchFamily="34" charset="0"/>
              </a:rPr>
              <a:t>endometrial</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carcinoma</a:t>
            </a:r>
            <a:r>
              <a:rPr lang="nb-NO" sz="1800" dirty="0">
                <a:effectLst/>
                <a:latin typeface="Arial" panose="020B0604020202020204" pitchFamily="34" charset="0"/>
                <a:ea typeface="Times New Roman" panose="02020603050405020304" pitchFamily="18" charset="0"/>
                <a:cs typeface="Arial" panose="020B0604020202020204" pitchFamily="34" charset="0"/>
              </a:rPr>
              <a:t>: A </a:t>
            </a:r>
            <a:r>
              <a:rPr lang="nb-NO" sz="1800" dirty="0" err="1">
                <a:effectLst/>
                <a:latin typeface="Arial" panose="020B0604020202020204" pitchFamily="34" charset="0"/>
                <a:ea typeface="Times New Roman" panose="02020603050405020304" pitchFamily="18" charset="0"/>
                <a:cs typeface="Arial" panose="020B0604020202020204" pitchFamily="34" charset="0"/>
              </a:rPr>
              <a:t>retrospective</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study</a:t>
            </a:r>
            <a:r>
              <a:rPr lang="nb-NO" sz="1800" dirty="0">
                <a:effectLst/>
                <a:latin typeface="Arial" panose="020B0604020202020204" pitchFamily="34" charset="0"/>
                <a:ea typeface="Times New Roman" panose="02020603050405020304" pitchFamily="18" charset="0"/>
                <a:cs typeface="Arial" panose="020B0604020202020204" pitchFamily="34" charset="0"/>
              </a:rPr>
              <a:t>. 2019.</a:t>
            </a:r>
            <a:r>
              <a:rPr lang="nb-NO" sz="800" dirty="0">
                <a:effectLst/>
                <a:latin typeface="Arial" panose="020B0604020202020204" pitchFamily="34" charset="0"/>
                <a:cs typeface="Arial" panose="020B0604020202020204" pitchFamily="34" charset="0"/>
              </a:rPr>
              <a:t> </a:t>
            </a:r>
            <a:endParaRPr lang="nb-NO" sz="1100" dirty="0">
              <a:latin typeface="Arial" panose="020B0604020202020204" pitchFamily="34" charset="0"/>
              <a:cs typeface="Arial" panose="020B0604020202020204" pitchFamily="34" charset="0"/>
            </a:endParaRPr>
          </a:p>
          <a:p>
            <a:pPr marL="342900" indent="-342900" eaLnBrk="1" hangingPunct="1">
              <a:buAutoNum type="arabicPeriod"/>
            </a:pPr>
            <a:r>
              <a:rPr lang="nb-NO" sz="1800" dirty="0" err="1">
                <a:effectLst/>
                <a:latin typeface="Arial" panose="020B0604020202020204" pitchFamily="34" charset="0"/>
                <a:ea typeface="Times New Roman" panose="02020603050405020304" pitchFamily="18" charset="0"/>
                <a:cs typeface="Arial" panose="020B0604020202020204" pitchFamily="34" charset="0"/>
              </a:rPr>
              <a:t>Donohoe</a:t>
            </a:r>
            <a:r>
              <a:rPr lang="nb-NO" sz="1800" dirty="0">
                <a:effectLst/>
                <a:latin typeface="Arial" panose="020B0604020202020204" pitchFamily="34" charset="0"/>
                <a:ea typeface="Times New Roman" panose="02020603050405020304" pitchFamily="18" charset="0"/>
                <a:cs typeface="Arial" panose="020B0604020202020204" pitchFamily="34" charset="0"/>
              </a:rPr>
              <a:t> CL, Doyle SL, Reynolds JV. Visceral </a:t>
            </a:r>
            <a:r>
              <a:rPr lang="nb-NO" sz="1800" dirty="0" err="1">
                <a:effectLst/>
                <a:latin typeface="Arial" panose="020B0604020202020204" pitchFamily="34" charset="0"/>
                <a:ea typeface="Times New Roman" panose="02020603050405020304" pitchFamily="18" charset="0"/>
                <a:cs typeface="Arial" panose="020B0604020202020204" pitchFamily="34" charset="0"/>
              </a:rPr>
              <a:t>adiposity</a:t>
            </a:r>
            <a:r>
              <a:rPr lang="nb-NO" sz="1800" dirty="0">
                <a:effectLst/>
                <a:latin typeface="Arial" panose="020B0604020202020204" pitchFamily="34" charset="0"/>
                <a:ea typeface="Times New Roman" panose="02020603050405020304" pitchFamily="18" charset="0"/>
                <a:cs typeface="Arial" panose="020B0604020202020204" pitchFamily="34" charset="0"/>
              </a:rPr>
              <a:t>, insulin </a:t>
            </a:r>
            <a:r>
              <a:rPr lang="nb-NO" sz="1800" dirty="0" err="1">
                <a:effectLst/>
                <a:latin typeface="Arial" panose="020B0604020202020204" pitchFamily="34" charset="0"/>
                <a:ea typeface="Times New Roman" panose="02020603050405020304" pitchFamily="18" charset="0"/>
                <a:cs typeface="Arial" panose="020B0604020202020204" pitchFamily="34" charset="0"/>
              </a:rPr>
              <a:t>resistance</a:t>
            </a:r>
            <a:r>
              <a:rPr lang="nb-NO" sz="1800" dirty="0">
                <a:effectLst/>
                <a:latin typeface="Arial" panose="020B0604020202020204" pitchFamily="34" charset="0"/>
                <a:ea typeface="Times New Roman" panose="02020603050405020304" pitchFamily="18" charset="0"/>
                <a:cs typeface="Arial" panose="020B0604020202020204" pitchFamily="34" charset="0"/>
              </a:rPr>
              <a:t> and cancer risk. </a:t>
            </a:r>
            <a:r>
              <a:rPr lang="nb-NO" sz="1800" dirty="0" err="1">
                <a:effectLst/>
                <a:latin typeface="Arial" panose="020B0604020202020204" pitchFamily="34" charset="0"/>
                <a:ea typeface="Times New Roman" panose="02020603050405020304" pitchFamily="18" charset="0"/>
                <a:cs typeface="Arial" panose="020B0604020202020204" pitchFamily="34" charset="0"/>
              </a:rPr>
              <a:t>Diabetology</a:t>
            </a:r>
            <a:r>
              <a:rPr lang="nb-NO" sz="1800" dirty="0">
                <a:effectLst/>
                <a:latin typeface="Arial" panose="020B0604020202020204" pitchFamily="34" charset="0"/>
                <a:ea typeface="Times New Roman" panose="02020603050405020304" pitchFamily="18" charset="0"/>
                <a:cs typeface="Arial" panose="020B0604020202020204" pitchFamily="34" charset="0"/>
              </a:rPr>
              <a:t> &amp; </a:t>
            </a:r>
            <a:r>
              <a:rPr lang="nb-NO" sz="1800" dirty="0" err="1">
                <a:effectLst/>
                <a:latin typeface="Arial" panose="020B0604020202020204" pitchFamily="34" charset="0"/>
                <a:ea typeface="Times New Roman" panose="02020603050405020304" pitchFamily="18" charset="0"/>
                <a:cs typeface="Arial" panose="020B0604020202020204" pitchFamily="34" charset="0"/>
              </a:rPr>
              <a:t>Metabolic</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Syndrome</a:t>
            </a:r>
            <a:r>
              <a:rPr lang="nb-NO" sz="1800" dirty="0">
                <a:effectLst/>
                <a:latin typeface="Arial" panose="020B0604020202020204" pitchFamily="34" charset="0"/>
                <a:ea typeface="Times New Roman" panose="02020603050405020304" pitchFamily="18" charset="0"/>
                <a:cs typeface="Arial" panose="020B0604020202020204" pitchFamily="34" charset="0"/>
              </a:rPr>
              <a:t>. 2011;3(1):12.</a:t>
            </a:r>
            <a:r>
              <a:rPr lang="nb-NO" sz="800" dirty="0">
                <a:effectLst/>
                <a:latin typeface="Arial" panose="020B0604020202020204" pitchFamily="34" charset="0"/>
                <a:cs typeface="Arial" panose="020B0604020202020204" pitchFamily="34" charset="0"/>
              </a:rPr>
              <a:t> </a:t>
            </a:r>
          </a:p>
          <a:p>
            <a:pPr marL="342900" indent="-342900" eaLnBrk="1" hangingPunct="1">
              <a:buAutoNum type="arabicPeriod"/>
            </a:pPr>
            <a:r>
              <a:rPr lang="nb-NO" sz="1800" dirty="0">
                <a:effectLst/>
                <a:latin typeface="Arial" panose="020B0604020202020204" pitchFamily="34" charset="0"/>
                <a:ea typeface="Times New Roman" panose="02020603050405020304" pitchFamily="18" charset="0"/>
                <a:cs typeface="Arial" panose="020B0604020202020204" pitchFamily="34" charset="0"/>
              </a:rPr>
              <a:t>Mauland KK, Eng ØAS, Ytre-Hauge S, Tangen IL, Berg A, Salvesen H, et al. High visceral fat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percentage</a:t>
            </a:r>
            <a:r>
              <a:rPr lang="nb-NO" sz="1800" dirty="0">
                <a:effectLst/>
                <a:latin typeface="Arial" panose="020B0604020202020204" pitchFamily="34" charset="0"/>
                <a:ea typeface="Times New Roman" panose="02020603050405020304" pitchFamily="18" charset="0"/>
                <a:cs typeface="Arial" panose="020B0604020202020204" pitchFamily="34" charset="0"/>
              </a:rPr>
              <a:t> is </a:t>
            </a:r>
            <a:r>
              <a:rPr lang="nb-NO" sz="1800" dirty="0" err="1">
                <a:effectLst/>
                <a:latin typeface="Arial" panose="020B0604020202020204" pitchFamily="34" charset="0"/>
                <a:ea typeface="Times New Roman" panose="02020603050405020304" pitchFamily="18" charset="0"/>
                <a:cs typeface="Arial" panose="020B0604020202020204" pitchFamily="34" charset="0"/>
              </a:rPr>
              <a:t>associated</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with</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poor</a:t>
            </a:r>
            <a:r>
              <a:rPr lang="nb-NO" sz="1800" dirty="0">
                <a:effectLst/>
                <a:latin typeface="Arial" panose="020B0604020202020204" pitchFamily="34" charset="0"/>
                <a:ea typeface="Times New Roman" panose="02020603050405020304" pitchFamily="18" charset="0"/>
                <a:cs typeface="Arial" panose="020B0604020202020204" pitchFamily="34" charset="0"/>
              </a:rPr>
              <a:t> </a:t>
            </a:r>
            <a:r>
              <a:rPr lang="nb-NO" sz="1800" dirty="0" err="1">
                <a:effectLst/>
                <a:latin typeface="Arial" panose="020B0604020202020204" pitchFamily="34" charset="0"/>
                <a:ea typeface="Times New Roman" panose="02020603050405020304" pitchFamily="18" charset="0"/>
                <a:cs typeface="Arial" panose="020B0604020202020204" pitchFamily="34" charset="0"/>
              </a:rPr>
              <a:t>outcome</a:t>
            </a:r>
            <a:r>
              <a:rPr lang="nb-NO" sz="1800" dirty="0">
                <a:effectLst/>
                <a:latin typeface="Arial" panose="020B0604020202020204" pitchFamily="34" charset="0"/>
                <a:ea typeface="Times New Roman" panose="02020603050405020304" pitchFamily="18" charset="0"/>
                <a:cs typeface="Arial" panose="020B0604020202020204" pitchFamily="34" charset="0"/>
              </a:rPr>
              <a:t> in </a:t>
            </a:r>
            <a:r>
              <a:rPr lang="nb-NO" sz="1800" dirty="0" err="1">
                <a:effectLst/>
                <a:latin typeface="Arial" panose="020B0604020202020204" pitchFamily="34" charset="0"/>
                <a:ea typeface="Times New Roman" panose="02020603050405020304" pitchFamily="18" charset="0"/>
                <a:cs typeface="Arial" panose="020B0604020202020204" pitchFamily="34" charset="0"/>
              </a:rPr>
              <a:t>endometrial</a:t>
            </a:r>
            <a:r>
              <a:rPr lang="nb-NO" sz="1800" dirty="0">
                <a:effectLst/>
                <a:latin typeface="Arial" panose="020B0604020202020204" pitchFamily="34" charset="0"/>
                <a:ea typeface="Times New Roman" panose="02020603050405020304" pitchFamily="18" charset="0"/>
                <a:cs typeface="Arial" panose="020B0604020202020204" pitchFamily="34" charset="0"/>
              </a:rPr>
              <a:t> cancer. 2017.</a:t>
            </a:r>
          </a:p>
        </p:txBody>
      </p:sp>
      <p:sp>
        <p:nvSpPr>
          <p:cNvPr id="2066" name="Acknowledgements" descr="Field for acknowledgements"/>
          <p:cNvSpPr txBox="1">
            <a:spLocks noChangeArrowheads="1"/>
          </p:cNvSpPr>
          <p:nvPr/>
        </p:nvSpPr>
        <p:spPr bwMode="auto">
          <a:xfrm>
            <a:off x="32277799" y="27460575"/>
            <a:ext cx="97409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US" altLang="nb-NO" sz="2800" b="1" dirty="0">
                <a:solidFill>
                  <a:schemeClr val="tx1">
                    <a:lumMod val="85000"/>
                    <a:lumOff val="15000"/>
                  </a:schemeClr>
                </a:solidFill>
                <a:latin typeface="+mn-lt"/>
              </a:rPr>
              <a:t>ACKNOWLEDGEMENTS</a:t>
            </a:r>
          </a:p>
          <a:p>
            <a:pPr eaLnBrk="1" hangingPunct="1"/>
            <a:r>
              <a:rPr lang="en-US" altLang="nb-NO" sz="2000" dirty="0">
                <a:solidFill>
                  <a:schemeClr val="tx1">
                    <a:lumMod val="85000"/>
                    <a:lumOff val="15000"/>
                  </a:schemeClr>
                </a:solidFill>
                <a:latin typeface="+mn-lt"/>
              </a:rPr>
              <a:t>The authors would like to thank </a:t>
            </a:r>
            <a:r>
              <a:rPr lang="en-US" altLang="nb-NO" sz="2000" dirty="0" err="1">
                <a:solidFill>
                  <a:schemeClr val="tx1">
                    <a:lumMod val="85000"/>
                    <a:lumOff val="15000"/>
                  </a:schemeClr>
                </a:solidFill>
                <a:latin typeface="+mn-lt"/>
              </a:rPr>
              <a:t>Ingfrid</a:t>
            </a:r>
            <a:r>
              <a:rPr lang="en-US" altLang="nb-NO" sz="2000" dirty="0">
                <a:solidFill>
                  <a:schemeClr val="tx1">
                    <a:lumMod val="85000"/>
                    <a:lumOff val="15000"/>
                  </a:schemeClr>
                </a:solidFill>
                <a:latin typeface="+mn-lt"/>
              </a:rPr>
              <a:t> S. </a:t>
            </a:r>
            <a:r>
              <a:rPr lang="en-US" altLang="nb-NO" sz="2000" dirty="0" err="1">
                <a:solidFill>
                  <a:schemeClr val="tx1">
                    <a:lumMod val="85000"/>
                    <a:lumOff val="15000"/>
                  </a:schemeClr>
                </a:solidFill>
                <a:latin typeface="+mn-lt"/>
              </a:rPr>
              <a:t>Haldorsen</a:t>
            </a:r>
            <a:r>
              <a:rPr lang="en-US" altLang="nb-NO" sz="2000" dirty="0">
                <a:solidFill>
                  <a:schemeClr val="tx1">
                    <a:lumMod val="85000"/>
                    <a:lumOff val="15000"/>
                  </a:schemeClr>
                </a:solidFill>
                <a:latin typeface="+mn-lt"/>
              </a:rPr>
              <a:t> for guidance, and Kristine E. </a:t>
            </a:r>
            <a:r>
              <a:rPr lang="en-US" altLang="nb-NO" sz="2000" dirty="0" err="1">
                <a:solidFill>
                  <a:schemeClr val="tx1">
                    <a:lumMod val="85000"/>
                    <a:lumOff val="15000"/>
                  </a:schemeClr>
                </a:solidFill>
                <a:latin typeface="+mn-lt"/>
              </a:rPr>
              <a:t>Fasmer</a:t>
            </a:r>
            <a:r>
              <a:rPr lang="en-US" altLang="nb-NO" sz="2000" dirty="0">
                <a:solidFill>
                  <a:schemeClr val="tx1">
                    <a:lumMod val="85000"/>
                    <a:lumOff val="15000"/>
                  </a:schemeClr>
                </a:solidFill>
                <a:latin typeface="+mn-lt"/>
              </a:rPr>
              <a:t> for guidance and technical support. Thank you to </a:t>
            </a:r>
            <a:r>
              <a:rPr lang="en-US" altLang="nb-NO" sz="2000" dirty="0" err="1">
                <a:solidFill>
                  <a:schemeClr val="tx1">
                    <a:lumMod val="85000"/>
                    <a:lumOff val="15000"/>
                  </a:schemeClr>
                </a:solidFill>
                <a:latin typeface="+mn-lt"/>
              </a:rPr>
              <a:t>Mohn</a:t>
            </a:r>
            <a:r>
              <a:rPr lang="en-US" altLang="nb-NO" sz="2000" dirty="0">
                <a:solidFill>
                  <a:schemeClr val="tx1">
                    <a:lumMod val="85000"/>
                    <a:lumOff val="15000"/>
                  </a:schemeClr>
                </a:solidFill>
                <a:latin typeface="+mn-lt"/>
              </a:rPr>
              <a:t> Medical Imaging and Visualization Centre for a pleasant and supportive working environment.</a:t>
            </a:r>
          </a:p>
        </p:txBody>
      </p:sp>
      <p:pic>
        <p:nvPicPr>
          <p:cNvPr id="13" name="Bilde 12" descr="Et bilde som inneholder tekst&#10;&#10;Automatisk generert beskrivelse">
            <a:extLst>
              <a:ext uri="{FF2B5EF4-FFF2-40B4-BE49-F238E27FC236}">
                <a16:creationId xmlns:a16="http://schemas.microsoft.com/office/drawing/2014/main" id="{808AD5DE-64EF-65C4-1AC5-9786C2302246}"/>
              </a:ext>
            </a:extLst>
          </p:cNvPr>
          <p:cNvPicPr>
            <a:picLocks noChangeAspect="1"/>
          </p:cNvPicPr>
          <p:nvPr/>
        </p:nvPicPr>
        <p:blipFill rotWithShape="1">
          <a:blip r:embed="rId4">
            <a:extLst>
              <a:ext uri="{28A0092B-C50C-407E-A947-70E740481C1C}">
                <a14:useLocalDpi xmlns:a14="http://schemas.microsoft.com/office/drawing/2010/main" val="0"/>
              </a:ext>
            </a:extLst>
          </a:blip>
          <a:srcRect b="4409"/>
          <a:stretch/>
        </p:blipFill>
        <p:spPr>
          <a:xfrm>
            <a:off x="11873640" y="16747346"/>
            <a:ext cx="5157452" cy="3307826"/>
          </a:xfrm>
          <a:prstGeom prst="rect">
            <a:avLst/>
          </a:prstGeom>
        </p:spPr>
      </p:pic>
      <p:pic>
        <p:nvPicPr>
          <p:cNvPr id="14" name="Bilde 13" descr="Et bilde som inneholder tekst&#10;&#10;Automatisk generert beskrivelse">
            <a:extLst>
              <a:ext uri="{FF2B5EF4-FFF2-40B4-BE49-F238E27FC236}">
                <a16:creationId xmlns:a16="http://schemas.microsoft.com/office/drawing/2014/main" id="{58C2E9CC-E3DF-FD57-090F-9B20B18A7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0138" y="16750978"/>
            <a:ext cx="4980859" cy="3307826"/>
          </a:xfrm>
          <a:prstGeom prst="rect">
            <a:avLst/>
          </a:prstGeom>
        </p:spPr>
      </p:pic>
      <p:sp>
        <p:nvSpPr>
          <p:cNvPr id="15" name="Exmple box" descr="Example box">
            <a:extLst>
              <a:ext uri="{FF2B5EF4-FFF2-40B4-BE49-F238E27FC236}">
                <a16:creationId xmlns:a16="http://schemas.microsoft.com/office/drawing/2014/main" id="{3332DBCD-127D-666A-2555-2144EE80E7B5}"/>
              </a:ext>
            </a:extLst>
          </p:cNvPr>
          <p:cNvSpPr txBox="1">
            <a:spLocks noChangeArrowheads="1"/>
          </p:cNvSpPr>
          <p:nvPr/>
        </p:nvSpPr>
        <p:spPr bwMode="auto">
          <a:xfrm>
            <a:off x="11851622" y="20080046"/>
            <a:ext cx="10008343" cy="1890766"/>
          </a:xfrm>
          <a:prstGeom prst="rect">
            <a:avLst/>
          </a:prstGeom>
          <a:noFill/>
          <a:ln w="25400" algn="ctr">
            <a:solidFill>
              <a:schemeClr val="tx1">
                <a:lumMod val="50000"/>
                <a:lumOff val="50000"/>
              </a:schemeClr>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r>
              <a:rPr lang="nb-NO" sz="2800" b="1" dirty="0">
                <a:effectLst/>
                <a:latin typeface="Arial" panose="020B0604020202020204" pitchFamily="34" charset="0"/>
                <a:ea typeface="Times New Roman" panose="02020603050405020304" pitchFamily="18" charset="0"/>
                <a:cs typeface="Arial" panose="020B0604020202020204" pitchFamily="34" charset="0"/>
              </a:rPr>
              <a:t>A:</a:t>
            </a:r>
            <a:r>
              <a:rPr lang="nb-NO" sz="2800" b="1" dirty="0">
                <a:latin typeface="Arial" panose="020B0604020202020204" pitchFamily="34" charset="0"/>
                <a:ea typeface="Times New Roman" panose="02020603050405020304" pitchFamily="18" charset="0"/>
                <a:cs typeface="Arial" panose="020B0604020202020204" pitchFamily="34" charset="0"/>
              </a:rPr>
              <a:t> </a:t>
            </a:r>
            <a:r>
              <a:rPr lang="nb-NO" sz="2800" dirty="0">
                <a:effectLst/>
                <a:latin typeface="Arial" panose="020B0604020202020204" pitchFamily="34" charset="0"/>
                <a:ea typeface="Times New Roman" panose="02020603050405020304" pitchFamily="18" charset="0"/>
                <a:cs typeface="Arial" panose="020B0604020202020204" pitchFamily="34" charset="0"/>
              </a:rPr>
              <a:t>BMI: 27,2, VAV: 1158 ml, SAV: 5742 ml, TAV: 6900 ml, </a:t>
            </a:r>
            <a:r>
              <a:rPr lang="en-US" sz="2800" dirty="0">
                <a:effectLst/>
                <a:latin typeface="Arial" panose="020B0604020202020204" pitchFamily="34" charset="0"/>
                <a:ea typeface="Times New Roman" panose="02020603050405020304" pitchFamily="18" charset="0"/>
                <a:cs typeface="Arial" panose="020B0604020202020204" pitchFamily="34" charset="0"/>
              </a:rPr>
              <a:t>VAV/TAV: 17%</a:t>
            </a:r>
          </a:p>
          <a:p>
            <a:r>
              <a:rPr lang="nb-NO" sz="2800" b="1" dirty="0">
                <a:effectLst/>
                <a:latin typeface="Arial" panose="020B0604020202020204" pitchFamily="34" charset="0"/>
                <a:ea typeface="Times New Roman" panose="02020603050405020304" pitchFamily="18" charset="0"/>
                <a:cs typeface="Arial" panose="020B0604020202020204" pitchFamily="34" charset="0"/>
              </a:rPr>
              <a:t>B:</a:t>
            </a:r>
            <a:r>
              <a:rPr lang="nb-NO" sz="2800" b="1" dirty="0">
                <a:latin typeface="Arial" panose="020B0604020202020204" pitchFamily="34" charset="0"/>
                <a:ea typeface="Times New Roman" panose="02020603050405020304" pitchFamily="18" charset="0"/>
                <a:cs typeface="Arial" panose="020B0604020202020204" pitchFamily="34" charset="0"/>
              </a:rPr>
              <a:t> </a:t>
            </a:r>
            <a:r>
              <a:rPr lang="nb-NO" sz="2800" dirty="0">
                <a:effectLst/>
                <a:latin typeface="Arial" panose="020B0604020202020204" pitchFamily="34" charset="0"/>
                <a:ea typeface="Times New Roman" panose="02020603050405020304" pitchFamily="18" charset="0"/>
                <a:cs typeface="Arial" panose="020B0604020202020204" pitchFamily="34" charset="0"/>
              </a:rPr>
              <a:t>BMI: 27, VAV: 4430 ml, SAV: 4381 ml, TAV: 8811 ml, VAV/TAV: 50%</a:t>
            </a:r>
          </a:p>
        </p:txBody>
      </p:sp>
      <p:sp>
        <p:nvSpPr>
          <p:cNvPr id="18" name="Exmple box" descr="Example box">
            <a:extLst>
              <a:ext uri="{FF2B5EF4-FFF2-40B4-BE49-F238E27FC236}">
                <a16:creationId xmlns:a16="http://schemas.microsoft.com/office/drawing/2014/main" id="{04B3181B-B572-F7EE-089C-2CE10F971067}"/>
              </a:ext>
            </a:extLst>
          </p:cNvPr>
          <p:cNvSpPr txBox="1">
            <a:spLocks noChangeArrowheads="1"/>
          </p:cNvSpPr>
          <p:nvPr/>
        </p:nvSpPr>
        <p:spPr bwMode="auto">
          <a:xfrm>
            <a:off x="11873639" y="16656122"/>
            <a:ext cx="942975" cy="721215"/>
          </a:xfrm>
          <a:prstGeom prst="rect">
            <a:avLst/>
          </a:prstGeom>
          <a:noFill/>
          <a:ln w="25400" algn="ctr">
            <a:no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600" b="1" dirty="0">
                <a:solidFill>
                  <a:schemeClr val="bg1"/>
                </a:solidFill>
                <a:latin typeface="+mn-lt"/>
              </a:rPr>
              <a:t>A</a:t>
            </a:r>
            <a:endParaRPr lang="en-GB" altLang="nb-NO" sz="3000" b="1" dirty="0">
              <a:solidFill>
                <a:schemeClr val="bg1"/>
              </a:solidFill>
              <a:latin typeface="+mn-lt"/>
            </a:endParaRPr>
          </a:p>
        </p:txBody>
      </p:sp>
      <p:sp>
        <p:nvSpPr>
          <p:cNvPr id="19" name="Exmple box" descr="Example box">
            <a:extLst>
              <a:ext uri="{FF2B5EF4-FFF2-40B4-BE49-F238E27FC236}">
                <a16:creationId xmlns:a16="http://schemas.microsoft.com/office/drawing/2014/main" id="{2A286A76-B639-35D3-ECA1-34D6CD3C91F6}"/>
              </a:ext>
            </a:extLst>
          </p:cNvPr>
          <p:cNvSpPr txBox="1">
            <a:spLocks noChangeArrowheads="1"/>
          </p:cNvSpPr>
          <p:nvPr/>
        </p:nvSpPr>
        <p:spPr bwMode="auto">
          <a:xfrm>
            <a:off x="16864739" y="16677893"/>
            <a:ext cx="942975" cy="721215"/>
          </a:xfrm>
          <a:prstGeom prst="rect">
            <a:avLst/>
          </a:prstGeom>
          <a:noFill/>
          <a:ln w="25400" algn="ctr">
            <a:no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600" b="1" dirty="0">
                <a:solidFill>
                  <a:schemeClr val="bg1"/>
                </a:solidFill>
                <a:latin typeface="+mn-lt"/>
              </a:rPr>
              <a:t>B</a:t>
            </a:r>
            <a:endParaRPr lang="en-GB" altLang="nb-NO" sz="3000" b="1" dirty="0">
              <a:solidFill>
                <a:schemeClr val="bg1"/>
              </a:solidFill>
              <a:latin typeface="+mn-lt"/>
            </a:endParaRPr>
          </a:p>
        </p:txBody>
      </p:sp>
      <p:pic>
        <p:nvPicPr>
          <p:cNvPr id="20" name="Bilde 19">
            <a:extLst>
              <a:ext uri="{FF2B5EF4-FFF2-40B4-BE49-F238E27FC236}">
                <a16:creationId xmlns:a16="http://schemas.microsoft.com/office/drawing/2014/main" id="{C09776B2-0485-0A86-C3F4-301BC5C95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7215" y="6816463"/>
            <a:ext cx="8660863" cy="5419049"/>
          </a:xfrm>
          <a:prstGeom prst="rect">
            <a:avLst/>
          </a:prstGeom>
        </p:spPr>
      </p:pic>
      <p:pic>
        <p:nvPicPr>
          <p:cNvPr id="21" name="Bilde 20">
            <a:extLst>
              <a:ext uri="{FF2B5EF4-FFF2-40B4-BE49-F238E27FC236}">
                <a16:creationId xmlns:a16="http://schemas.microsoft.com/office/drawing/2014/main" id="{CA1B700F-411C-B6B5-72A3-B8C8D712F9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23185" y="12235512"/>
            <a:ext cx="8664893" cy="4916420"/>
          </a:xfrm>
          <a:prstGeom prst="rect">
            <a:avLst/>
          </a:prstGeom>
        </p:spPr>
      </p:pic>
      <p:pic>
        <p:nvPicPr>
          <p:cNvPr id="22" name="Bilde 21">
            <a:extLst>
              <a:ext uri="{FF2B5EF4-FFF2-40B4-BE49-F238E27FC236}">
                <a16:creationId xmlns:a16="http://schemas.microsoft.com/office/drawing/2014/main" id="{2759AAEA-5D8F-7FF2-AEA0-D63D0BECC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3184" y="17151932"/>
            <a:ext cx="8656431" cy="4916420"/>
          </a:xfrm>
          <a:prstGeom prst="rect">
            <a:avLst/>
          </a:prstGeom>
        </p:spPr>
      </p:pic>
      <p:pic>
        <p:nvPicPr>
          <p:cNvPr id="23" name="Bilde 22">
            <a:extLst>
              <a:ext uri="{FF2B5EF4-FFF2-40B4-BE49-F238E27FC236}">
                <a16:creationId xmlns:a16="http://schemas.microsoft.com/office/drawing/2014/main" id="{8F3B1735-F09B-C431-D86E-79BC33EB4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88264" y="22068352"/>
            <a:ext cx="8682889" cy="5253699"/>
          </a:xfrm>
          <a:prstGeom prst="rect">
            <a:avLst/>
          </a:prstGeom>
        </p:spPr>
      </p:pic>
      <p:sp>
        <p:nvSpPr>
          <p:cNvPr id="26" name="Exmple box" descr="Example box">
            <a:extLst>
              <a:ext uri="{FF2B5EF4-FFF2-40B4-BE49-F238E27FC236}">
                <a16:creationId xmlns:a16="http://schemas.microsoft.com/office/drawing/2014/main" id="{44789B7E-7818-04A6-FAF5-C2F2F2EF6E2D}"/>
              </a:ext>
            </a:extLst>
          </p:cNvPr>
          <p:cNvSpPr txBox="1">
            <a:spLocks noChangeArrowheads="1"/>
          </p:cNvSpPr>
          <p:nvPr/>
        </p:nvSpPr>
        <p:spPr bwMode="auto">
          <a:xfrm>
            <a:off x="22419327" y="6200268"/>
            <a:ext cx="3049348" cy="721215"/>
          </a:xfrm>
          <a:prstGeom prst="rect">
            <a:avLst/>
          </a:prstGeom>
          <a:noFill/>
          <a:ln w="25400" algn="ctr">
            <a:no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600" i="1" dirty="0">
                <a:solidFill>
                  <a:schemeClr val="tx1">
                    <a:lumMod val="85000"/>
                    <a:lumOff val="15000"/>
                  </a:schemeClr>
                </a:solidFill>
                <a:latin typeface="+mn-lt"/>
              </a:rPr>
              <a:t>Figure 3</a:t>
            </a:r>
          </a:p>
        </p:txBody>
      </p:sp>
      <p:sp>
        <p:nvSpPr>
          <p:cNvPr id="27" name="Exmple box" descr="Example box">
            <a:extLst>
              <a:ext uri="{FF2B5EF4-FFF2-40B4-BE49-F238E27FC236}">
                <a16:creationId xmlns:a16="http://schemas.microsoft.com/office/drawing/2014/main" id="{7757EF17-DBEB-DD4D-81A4-14D7CC3704F2}"/>
              </a:ext>
            </a:extLst>
          </p:cNvPr>
          <p:cNvSpPr txBox="1">
            <a:spLocks noChangeArrowheads="1"/>
          </p:cNvSpPr>
          <p:nvPr/>
        </p:nvSpPr>
        <p:spPr bwMode="auto">
          <a:xfrm>
            <a:off x="11541388" y="16076164"/>
            <a:ext cx="9859963" cy="721215"/>
          </a:xfrm>
          <a:prstGeom prst="rect">
            <a:avLst/>
          </a:prstGeom>
          <a:noFill/>
          <a:ln w="25400" algn="ctr">
            <a:no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600" i="1" dirty="0">
                <a:solidFill>
                  <a:schemeClr val="tx1">
                    <a:lumMod val="85000"/>
                    <a:lumOff val="15000"/>
                  </a:schemeClr>
                </a:solidFill>
                <a:latin typeface="+mn-lt"/>
              </a:rPr>
              <a:t>Figure 2</a:t>
            </a:r>
          </a:p>
        </p:txBody>
      </p:sp>
      <p:sp>
        <p:nvSpPr>
          <p:cNvPr id="28" name="Exmple box" descr="Example box">
            <a:extLst>
              <a:ext uri="{FF2B5EF4-FFF2-40B4-BE49-F238E27FC236}">
                <a16:creationId xmlns:a16="http://schemas.microsoft.com/office/drawing/2014/main" id="{80AD2AC1-35EF-3D96-5F20-DCD61997925E}"/>
              </a:ext>
            </a:extLst>
          </p:cNvPr>
          <p:cNvSpPr txBox="1">
            <a:spLocks noChangeArrowheads="1"/>
          </p:cNvSpPr>
          <p:nvPr/>
        </p:nvSpPr>
        <p:spPr bwMode="auto">
          <a:xfrm>
            <a:off x="9033897" y="21020409"/>
            <a:ext cx="9859963" cy="721215"/>
          </a:xfrm>
          <a:prstGeom prst="rect">
            <a:avLst/>
          </a:prstGeom>
          <a:noFill/>
          <a:ln w="25400" algn="ctr">
            <a:no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600" i="1" dirty="0">
                <a:solidFill>
                  <a:schemeClr val="tx1">
                    <a:lumMod val="85000"/>
                    <a:lumOff val="15000"/>
                  </a:schemeClr>
                </a:solidFill>
                <a:latin typeface="+mn-lt"/>
              </a:rPr>
              <a:t>Figure 1</a:t>
            </a:r>
          </a:p>
        </p:txBody>
      </p:sp>
      <p:sp>
        <p:nvSpPr>
          <p:cNvPr id="31" name="Text Box 4" descr="Text field ">
            <a:extLst>
              <a:ext uri="{FF2B5EF4-FFF2-40B4-BE49-F238E27FC236}">
                <a16:creationId xmlns:a16="http://schemas.microsoft.com/office/drawing/2014/main" id="{A1227654-1AD4-D5ED-21BB-04DB7AC50C5C}"/>
              </a:ext>
            </a:extLst>
          </p:cNvPr>
          <p:cNvSpPr txBox="1">
            <a:spLocks noChangeArrowheads="1"/>
          </p:cNvSpPr>
          <p:nvPr/>
        </p:nvSpPr>
        <p:spPr bwMode="auto">
          <a:xfrm>
            <a:off x="32200136" y="6229350"/>
            <a:ext cx="10033000" cy="2065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VAV/TAV unaffected by BMI</a:t>
            </a:r>
            <a:br>
              <a:rPr lang="en-US" altLang="nb-NO" sz="36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Spearman rho was used to explore correlations between the morphometric obesity markers (BMI, SAV, VAV, TAV, VAV/TAV). All markers except VAV/TAV were highly positively correlated with each other. The lack of correlation between VAV/TAV and BMI indicates that the patients individual fat distributions are independent of the patients weight/BMI.</a:t>
            </a:r>
          </a:p>
          <a:p>
            <a:pPr eaLnBrk="1" hangingPunct="1">
              <a:spcBef>
                <a:spcPct val="50000"/>
              </a:spcBef>
            </a:pPr>
            <a:r>
              <a:rPr lang="en-US" altLang="nb-NO" sz="4000" b="1" dirty="0">
                <a:solidFill>
                  <a:schemeClr val="tx1">
                    <a:lumMod val="85000"/>
                    <a:lumOff val="15000"/>
                  </a:schemeClr>
                </a:solidFill>
                <a:latin typeface="+mn-lt"/>
              </a:rPr>
              <a:t>High-risk disease and VAV/TAV</a:t>
            </a:r>
            <a:br>
              <a:rPr lang="en-US" altLang="nb-NO" sz="40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Associations between morphometric obesity markers and clinicopathological features were calculated using the Man Whitney U test. We found that high-risk disease had significantly lower BMI, SAV and TAV, but higher VAV/TAV. Obesity is well established to increase risk of developing EC and our findings suggest that the different fat compartments have distinct carcinogenic potentials. </a:t>
            </a:r>
          </a:p>
          <a:p>
            <a:pPr eaLnBrk="1" hangingPunct="1">
              <a:spcBef>
                <a:spcPct val="50000"/>
              </a:spcBef>
            </a:pPr>
            <a:r>
              <a:rPr lang="en-US" altLang="nb-NO" sz="4000" b="1" dirty="0">
                <a:solidFill>
                  <a:schemeClr val="tx1">
                    <a:lumMod val="85000"/>
                    <a:lumOff val="15000"/>
                  </a:schemeClr>
                </a:solidFill>
                <a:latin typeface="+mn-lt"/>
              </a:rPr>
              <a:t>Reduced disease-specific survival</a:t>
            </a:r>
            <a:br>
              <a:rPr lang="en-US" altLang="nb-NO" sz="36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Using Cox Proportional Hazard Regression model, we found that VAV/TAV was significantly associated with reduced disease-specific and progression-free survival (Figure 1), substantiating the proposition that visceral fat has a more carcinogenic profile</a:t>
            </a:r>
            <a:r>
              <a:rPr lang="en-US" altLang="nb-NO" sz="3600" baseline="30000" dirty="0">
                <a:solidFill>
                  <a:schemeClr val="tx1">
                    <a:lumMod val="85000"/>
                    <a:lumOff val="15000"/>
                  </a:schemeClr>
                </a:solidFill>
                <a:latin typeface="+mn-lt"/>
              </a:rPr>
              <a:t>4-7</a:t>
            </a:r>
            <a:r>
              <a:rPr lang="en-US" altLang="nb-NO" sz="3600" dirty="0">
                <a:solidFill>
                  <a:schemeClr val="tx1">
                    <a:lumMod val="85000"/>
                    <a:lumOff val="15000"/>
                  </a:schemeClr>
                </a:solidFill>
                <a:latin typeface="+mn-lt"/>
              </a:rPr>
              <a:t>.</a:t>
            </a:r>
            <a:endParaRPr lang="en-US" altLang="nb-NO" sz="3600" b="1" dirty="0">
              <a:solidFill>
                <a:schemeClr val="tx1">
                  <a:lumMod val="85000"/>
                  <a:lumOff val="15000"/>
                </a:schemeClr>
              </a:solidFill>
              <a:latin typeface="+mn-lt"/>
            </a:endParaRPr>
          </a:p>
          <a:p>
            <a:pPr eaLnBrk="1" hangingPunct="1">
              <a:spcBef>
                <a:spcPct val="50000"/>
              </a:spcBef>
            </a:pPr>
            <a:r>
              <a:rPr lang="en-US" altLang="nb-NO" sz="4000" b="1" dirty="0">
                <a:solidFill>
                  <a:schemeClr val="tx1">
                    <a:lumMod val="85000"/>
                    <a:lumOff val="15000"/>
                  </a:schemeClr>
                </a:solidFill>
                <a:latin typeface="+mn-lt"/>
              </a:rPr>
              <a:t>Changes in fat volumes postoperatively</a:t>
            </a:r>
            <a:br>
              <a:rPr lang="en-US" altLang="nb-NO" sz="3600" dirty="0">
                <a:solidFill>
                  <a:schemeClr val="tx1">
                    <a:lumMod val="85000"/>
                    <a:lumOff val="15000"/>
                  </a:schemeClr>
                </a:solidFill>
                <a:latin typeface="+mn-lt"/>
              </a:rPr>
            </a:br>
            <a:r>
              <a:rPr lang="en-US" altLang="nb-NO" sz="3600" dirty="0">
                <a:solidFill>
                  <a:schemeClr val="tx1">
                    <a:lumMod val="85000"/>
                    <a:lumOff val="15000"/>
                  </a:schemeClr>
                </a:solidFill>
                <a:latin typeface="+mn-lt"/>
              </a:rPr>
              <a:t>Figure 3 shows changes in the morphometric obesity markers postoperatively. VAV/TAV had hardly changed for most patients, indicating fat loss was equal in SAV and VAV. It is well established that VAV is more sensitive to weight loss than SAV</a:t>
            </a:r>
            <a:r>
              <a:rPr lang="en-US" altLang="nb-NO" sz="3600" baseline="30000" dirty="0">
                <a:solidFill>
                  <a:schemeClr val="tx1">
                    <a:lumMod val="85000"/>
                    <a:lumOff val="15000"/>
                  </a:schemeClr>
                </a:solidFill>
                <a:latin typeface="+mn-lt"/>
              </a:rPr>
              <a:t>4</a:t>
            </a:r>
            <a:r>
              <a:rPr lang="en-US" altLang="nb-NO" sz="3600" dirty="0">
                <a:solidFill>
                  <a:schemeClr val="tx1">
                    <a:lumMod val="85000"/>
                    <a:lumOff val="15000"/>
                  </a:schemeClr>
                </a:solidFill>
                <a:latin typeface="+mn-lt"/>
              </a:rPr>
              <a:t>, suggesting fat loss due to cancer and cancer treatment might differ from intentional weight loss.</a:t>
            </a:r>
          </a:p>
        </p:txBody>
      </p:sp>
    </p:spTree>
    <p:extLst>
      <p:ext uri="{BB962C8B-B14F-4D97-AF65-F5344CB8AC3E}">
        <p14:creationId xmlns:p14="http://schemas.microsoft.com/office/powerpoint/2010/main" val="207630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6256912"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Barn med </a:t>
            </a:r>
            <a:r>
              <a:rPr lang="en-US" altLang="nb-NO" sz="11300" b="1" dirty="0" err="1">
                <a:solidFill>
                  <a:schemeClr val="bg1"/>
                </a:solidFill>
                <a:latin typeface="Arial" panose="020B0604020202020204" pitchFamily="34" charset="0"/>
                <a:cs typeface="Arial" panose="020B0604020202020204" pitchFamily="34" charset="0"/>
              </a:rPr>
              <a:t>hodepine</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nytteverdi</a:t>
            </a:r>
            <a:r>
              <a:rPr lang="en-US" altLang="nb-NO" sz="11300" b="1" dirty="0">
                <a:solidFill>
                  <a:schemeClr val="bg1"/>
                </a:solidFill>
                <a:latin typeface="Arial" panose="020B0604020202020204" pitchFamily="34" charset="0"/>
                <a:cs typeface="Arial" panose="020B0604020202020204" pitchFamily="34" charset="0"/>
              </a:rPr>
              <a:t> av </a:t>
            </a:r>
            <a:r>
              <a:rPr lang="en-US" altLang="nb-NO" sz="11300" b="1" dirty="0" err="1">
                <a:solidFill>
                  <a:schemeClr val="bg1"/>
                </a:solidFill>
                <a:latin typeface="Arial" panose="020B0604020202020204" pitchFamily="34" charset="0"/>
                <a:cs typeface="Arial" panose="020B0604020202020204" pitchFamily="34" charset="0"/>
              </a:rPr>
              <a:t>biletediagnostikk</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err="1">
                <a:solidFill>
                  <a:schemeClr val="bg1"/>
                </a:solidFill>
                <a:latin typeface="+mj-lt"/>
              </a:rPr>
              <a:t>Kva</a:t>
            </a:r>
            <a:r>
              <a:rPr lang="en-US" altLang="nb-NO" sz="4800" b="1" dirty="0">
                <a:solidFill>
                  <a:schemeClr val="bg1"/>
                </a:solidFill>
                <a:latin typeface="+mj-lt"/>
              </a:rPr>
              <a:t> </a:t>
            </a:r>
            <a:r>
              <a:rPr lang="en-US" altLang="nb-NO" sz="4800" b="1" dirty="0" err="1">
                <a:solidFill>
                  <a:schemeClr val="bg1"/>
                </a:solidFill>
                <a:latin typeface="+mj-lt"/>
              </a:rPr>
              <a:t>funn</a:t>
            </a:r>
            <a:r>
              <a:rPr lang="en-US" altLang="nb-NO" sz="4800" b="1" dirty="0">
                <a:solidFill>
                  <a:schemeClr val="bg1"/>
                </a:solidFill>
                <a:latin typeface="+mj-lt"/>
              </a:rPr>
              <a:t> </a:t>
            </a:r>
            <a:r>
              <a:rPr lang="en-US" altLang="nb-NO" sz="4800" b="1" dirty="0" err="1">
                <a:solidFill>
                  <a:schemeClr val="bg1"/>
                </a:solidFill>
                <a:latin typeface="+mj-lt"/>
              </a:rPr>
              <a:t>føreligg</a:t>
            </a:r>
            <a:r>
              <a:rPr lang="en-US" altLang="nb-NO" sz="4800" b="1" dirty="0">
                <a:solidFill>
                  <a:schemeClr val="bg1"/>
                </a:solidFill>
                <a:latin typeface="+mj-lt"/>
              </a:rPr>
              <a:t> </a:t>
            </a:r>
            <a:r>
              <a:rPr lang="en-US" altLang="nb-NO" sz="4800" b="1" dirty="0" err="1">
                <a:solidFill>
                  <a:schemeClr val="bg1"/>
                </a:solidFill>
                <a:latin typeface="+mj-lt"/>
              </a:rPr>
              <a:t>på</a:t>
            </a:r>
            <a:r>
              <a:rPr lang="en-US" altLang="nb-NO" sz="4800" b="1" dirty="0">
                <a:solidFill>
                  <a:schemeClr val="bg1"/>
                </a:solidFill>
                <a:latin typeface="+mj-lt"/>
              </a:rPr>
              <a:t> </a:t>
            </a:r>
            <a:r>
              <a:rPr lang="en-US" altLang="nb-NO" sz="4800" b="1" dirty="0" err="1">
                <a:solidFill>
                  <a:schemeClr val="bg1"/>
                </a:solidFill>
                <a:latin typeface="+mj-lt"/>
              </a:rPr>
              <a:t>bileteundersøkingar</a:t>
            </a:r>
            <a:r>
              <a:rPr lang="en-US" altLang="nb-NO" sz="4800" b="1" dirty="0">
                <a:solidFill>
                  <a:schemeClr val="bg1"/>
                </a:solidFill>
                <a:latin typeface="+mj-lt"/>
              </a:rPr>
              <a:t> av barn med </a:t>
            </a:r>
            <a:r>
              <a:rPr lang="en-US" altLang="nb-NO" sz="4800" b="1" dirty="0" err="1">
                <a:solidFill>
                  <a:schemeClr val="bg1"/>
                </a:solidFill>
                <a:latin typeface="+mj-lt"/>
              </a:rPr>
              <a:t>hodepine</a:t>
            </a:r>
            <a:r>
              <a:rPr lang="en-US" altLang="nb-NO" sz="4800" b="1" dirty="0">
                <a:solidFill>
                  <a:schemeClr val="bg1"/>
                </a:solidFill>
                <a:latin typeface="+mj-lt"/>
              </a:rPr>
              <a:t>? </a:t>
            </a:r>
            <a:r>
              <a:rPr lang="en-US" altLang="nb-NO" sz="4800" b="1" dirty="0" err="1">
                <a:solidFill>
                  <a:schemeClr val="bg1"/>
                </a:solidFill>
                <a:latin typeface="+mj-lt"/>
              </a:rPr>
              <a:t>Kor</a:t>
            </a:r>
            <a:r>
              <a:rPr lang="en-US" altLang="nb-NO" sz="4800" b="1" dirty="0">
                <a:solidFill>
                  <a:schemeClr val="bg1"/>
                </a:solidFill>
                <a:latin typeface="+mj-lt"/>
              </a:rPr>
              <a:t> mange av </a:t>
            </a:r>
            <a:r>
              <a:rPr lang="en-US" altLang="nb-NO" sz="4800" b="1" dirty="0" err="1">
                <a:solidFill>
                  <a:schemeClr val="bg1"/>
                </a:solidFill>
                <a:latin typeface="+mj-lt"/>
              </a:rPr>
              <a:t>desse</a:t>
            </a:r>
            <a:r>
              <a:rPr lang="en-US" altLang="nb-NO" sz="4800" b="1" dirty="0">
                <a:solidFill>
                  <a:schemeClr val="bg1"/>
                </a:solidFill>
                <a:latin typeface="+mj-lt"/>
              </a:rPr>
              <a:t> </a:t>
            </a:r>
            <a:r>
              <a:rPr lang="en-US" altLang="nb-NO" sz="4800" b="1" dirty="0" err="1">
                <a:solidFill>
                  <a:schemeClr val="bg1"/>
                </a:solidFill>
                <a:latin typeface="+mj-lt"/>
              </a:rPr>
              <a:t>funna</a:t>
            </a:r>
            <a:r>
              <a:rPr lang="en-US" altLang="nb-NO" sz="4800" b="1" dirty="0">
                <a:solidFill>
                  <a:schemeClr val="bg1"/>
                </a:solidFill>
                <a:latin typeface="+mj-lt"/>
              </a:rPr>
              <a:t> er </a:t>
            </a:r>
            <a:r>
              <a:rPr lang="en-US" altLang="nb-NO" sz="4800" b="1" dirty="0" err="1">
                <a:solidFill>
                  <a:schemeClr val="bg1"/>
                </a:solidFill>
                <a:latin typeface="+mj-lt"/>
              </a:rPr>
              <a:t>alvorlege</a:t>
            </a:r>
            <a:r>
              <a:rPr lang="en-US" altLang="nb-NO" sz="4800" b="1" dirty="0">
                <a:solidFill>
                  <a:schemeClr val="bg1"/>
                </a:solidFill>
                <a:latin typeface="+mj-lt"/>
              </a:rPr>
              <a:t>, med </a:t>
            </a:r>
            <a:r>
              <a:rPr lang="en-US" altLang="nb-NO" sz="4800" b="1" dirty="0" err="1">
                <a:solidFill>
                  <a:schemeClr val="bg1"/>
                </a:solidFill>
                <a:latin typeface="+mj-lt"/>
              </a:rPr>
              <a:t>behandlingsmessig</a:t>
            </a:r>
            <a:r>
              <a:rPr lang="en-US" altLang="nb-NO" sz="4800" b="1" dirty="0">
                <a:solidFill>
                  <a:schemeClr val="bg1"/>
                </a:solidFill>
                <a:latin typeface="+mj-lt"/>
              </a:rPr>
              <a:t> </a:t>
            </a:r>
            <a:r>
              <a:rPr lang="en-US" altLang="nb-NO" sz="4800" b="1" dirty="0" err="1">
                <a:solidFill>
                  <a:schemeClr val="bg1"/>
                </a:solidFill>
                <a:latin typeface="+mj-lt"/>
              </a:rPr>
              <a:t>konsekvens</a:t>
            </a:r>
            <a:r>
              <a:rPr lang="en-US" altLang="nb-NO" sz="4800" b="1" dirty="0">
                <a:solidFill>
                  <a:schemeClr val="bg1"/>
                </a:solidFill>
                <a:latin typeface="+mj-lt"/>
              </a:rPr>
              <a:t> for </a:t>
            </a:r>
            <a:r>
              <a:rPr lang="en-US" altLang="nb-NO" sz="4800" b="1" dirty="0" err="1">
                <a:solidFill>
                  <a:schemeClr val="bg1"/>
                </a:solidFill>
                <a:latin typeface="+mj-lt"/>
              </a:rPr>
              <a:t>pasienten</a:t>
            </a:r>
            <a:r>
              <a:rPr lang="en-US" altLang="nb-NO" sz="4800" b="1" dirty="0">
                <a:solidFill>
                  <a:schemeClr val="bg1"/>
                </a:solidFill>
                <a:latin typeface="+mj-lt"/>
              </a:rPr>
              <a:t>, </a:t>
            </a:r>
            <a:r>
              <a:rPr lang="en-US" altLang="nb-NO" sz="4800" b="1" dirty="0" err="1">
                <a:solidFill>
                  <a:schemeClr val="bg1"/>
                </a:solidFill>
                <a:latin typeface="+mj-lt"/>
              </a:rPr>
              <a:t>og</a:t>
            </a:r>
            <a:r>
              <a:rPr lang="en-US" altLang="nb-NO" sz="4800" b="1" dirty="0">
                <a:solidFill>
                  <a:schemeClr val="bg1"/>
                </a:solidFill>
                <a:latin typeface="+mj-lt"/>
              </a:rPr>
              <a:t> </a:t>
            </a:r>
            <a:r>
              <a:rPr lang="en-US" altLang="nb-NO" sz="4800" b="1" dirty="0" err="1">
                <a:solidFill>
                  <a:schemeClr val="bg1"/>
                </a:solidFill>
                <a:latin typeface="+mj-lt"/>
              </a:rPr>
              <a:t>kva</a:t>
            </a:r>
            <a:r>
              <a:rPr lang="en-US" altLang="nb-NO" sz="4800" b="1" dirty="0">
                <a:solidFill>
                  <a:schemeClr val="bg1"/>
                </a:solidFill>
                <a:latin typeface="+mj-lt"/>
              </a:rPr>
              <a:t> </a:t>
            </a:r>
            <a:r>
              <a:rPr lang="en-US" altLang="nb-NO" sz="4800" b="1" dirty="0" err="1">
                <a:solidFill>
                  <a:schemeClr val="bg1"/>
                </a:solidFill>
                <a:latin typeface="+mj-lt"/>
              </a:rPr>
              <a:t>nytteverdi</a:t>
            </a:r>
            <a:r>
              <a:rPr lang="en-US" altLang="nb-NO" sz="4800" b="1" dirty="0">
                <a:solidFill>
                  <a:schemeClr val="bg1"/>
                </a:solidFill>
                <a:latin typeface="+mj-lt"/>
              </a:rPr>
              <a:t> </a:t>
            </a:r>
            <a:r>
              <a:rPr lang="en-US" altLang="nb-NO" sz="4800" b="1" dirty="0" err="1">
                <a:solidFill>
                  <a:schemeClr val="bg1"/>
                </a:solidFill>
                <a:latin typeface="+mj-lt"/>
              </a:rPr>
              <a:t>har</a:t>
            </a:r>
            <a:r>
              <a:rPr lang="en-US" altLang="nb-NO" sz="4800" b="1" dirty="0">
                <a:solidFill>
                  <a:schemeClr val="bg1"/>
                </a:solidFill>
                <a:latin typeface="+mj-lt"/>
              </a:rPr>
              <a:t> </a:t>
            </a:r>
            <a:r>
              <a:rPr lang="en-US" altLang="nb-NO" sz="4800" b="1" dirty="0" err="1">
                <a:solidFill>
                  <a:schemeClr val="bg1"/>
                </a:solidFill>
                <a:latin typeface="+mj-lt"/>
              </a:rPr>
              <a:t>biletediagnostikk</a:t>
            </a:r>
            <a:r>
              <a:rPr lang="en-US" altLang="nb-NO" sz="4800" b="1" dirty="0">
                <a:solidFill>
                  <a:schemeClr val="bg1"/>
                </a:solidFill>
                <a:latin typeface="+mj-lt"/>
              </a:rPr>
              <a:t> I </a:t>
            </a:r>
            <a:r>
              <a:rPr lang="en-US" altLang="nb-NO" sz="4800" b="1" dirty="0" err="1">
                <a:solidFill>
                  <a:schemeClr val="bg1"/>
                </a:solidFill>
                <a:latin typeface="+mj-lt"/>
              </a:rPr>
              <a:t>utredning</a:t>
            </a:r>
            <a:r>
              <a:rPr lang="en-US" altLang="nb-NO" sz="4800" b="1" dirty="0">
                <a:solidFill>
                  <a:schemeClr val="bg1"/>
                </a:solidFill>
                <a:latin typeface="+mj-lt"/>
              </a:rPr>
              <a:t> av </a:t>
            </a:r>
            <a:r>
              <a:rPr lang="en-US" altLang="nb-NO" sz="4800" b="1" dirty="0" err="1">
                <a:solidFill>
                  <a:schemeClr val="bg1"/>
                </a:solidFill>
                <a:latin typeface="+mj-lt"/>
              </a:rPr>
              <a:t>desse</a:t>
            </a:r>
            <a:r>
              <a:rPr lang="en-US" altLang="nb-NO" sz="4800" b="1" dirty="0">
                <a:solidFill>
                  <a:schemeClr val="bg1"/>
                </a:solidFill>
                <a:latin typeface="+mj-lt"/>
              </a:rPr>
              <a:t> </a:t>
            </a:r>
            <a:r>
              <a:rPr lang="en-US" altLang="nb-NO" sz="4800" b="1" dirty="0" err="1">
                <a:solidFill>
                  <a:schemeClr val="bg1"/>
                </a:solidFill>
                <a:latin typeface="+mj-lt"/>
              </a:rPr>
              <a:t>pasientane</a:t>
            </a:r>
            <a:r>
              <a:rPr lang="en-US" altLang="nb-NO" sz="4800" b="1" dirty="0">
                <a:solidFill>
                  <a:schemeClr val="bg1"/>
                </a:solidFill>
                <a:latin typeface="+mj-lt"/>
              </a:rPr>
              <a:t>?</a:t>
            </a:r>
            <a:endParaRPr lang="nb-NO" altLang="nb-NO" sz="9600" b="1" dirty="0">
              <a:solidFill>
                <a:schemeClr val="bg1"/>
              </a:solidFill>
              <a:latin typeface="+mj-lt"/>
            </a:endParaRPr>
          </a:p>
        </p:txBody>
      </p:sp>
      <p:sp>
        <p:nvSpPr>
          <p:cNvPr id="2053" name="Name and info" descr="Field for name and email"/>
          <p:cNvSpPr txBox="1">
            <a:spLocks noChangeArrowheads="1"/>
          </p:cNvSpPr>
          <p:nvPr/>
        </p:nvSpPr>
        <p:spPr bwMode="auto">
          <a:xfrm>
            <a:off x="35452719" y="2843212"/>
            <a:ext cx="6542689"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5400" b="1" dirty="0">
                <a:solidFill>
                  <a:schemeClr val="bg1"/>
                </a:solidFill>
                <a:latin typeface="+mn-lt"/>
              </a:rPr>
              <a:t>Kristina Tolås Boge</a:t>
            </a:r>
            <a:br>
              <a:rPr lang="nb-NO" altLang="nb-NO" sz="4400" dirty="0">
                <a:solidFill>
                  <a:schemeClr val="bg1"/>
                </a:solidFill>
                <a:latin typeface="+mn-lt"/>
              </a:rPr>
            </a:br>
            <a:r>
              <a:rPr lang="nb-NO" altLang="nb-NO" sz="4400" dirty="0">
                <a:solidFill>
                  <a:schemeClr val="bg1"/>
                </a:solidFill>
                <a:latin typeface="+mn-lt"/>
              </a:rPr>
              <a:t>Universitetet i Bergen</a:t>
            </a:r>
          </a:p>
          <a:p>
            <a:pPr algn="r" eaLnBrk="1" hangingPunct="1"/>
            <a:r>
              <a:rPr lang="nb-NO" altLang="nb-NO" sz="4400" dirty="0">
                <a:solidFill>
                  <a:schemeClr val="bg1"/>
                </a:solidFill>
                <a:latin typeface="+mn-lt"/>
              </a:rPr>
              <a:t>tuh009@uib.no</a:t>
            </a:r>
          </a:p>
        </p:txBody>
      </p:sp>
      <p:sp>
        <p:nvSpPr>
          <p:cNvPr id="2055" name="Text box 1" descr="Text field "/>
          <p:cNvSpPr txBox="1">
            <a:spLocks noChangeArrowheads="1"/>
          </p:cNvSpPr>
          <p:nvPr/>
        </p:nvSpPr>
        <p:spPr bwMode="auto">
          <a:xfrm>
            <a:off x="1182688" y="6229351"/>
            <a:ext cx="9740900" cy="2243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lnSpc>
                <a:spcPct val="150000"/>
              </a:lnSpc>
              <a:spcAft>
                <a:spcPct val="20000"/>
              </a:spcAft>
            </a:pPr>
            <a:r>
              <a:rPr lang="en-GB" altLang="nb-NO" sz="4000" b="1" dirty="0">
                <a:solidFill>
                  <a:schemeClr val="tx1">
                    <a:lumMod val="85000"/>
                    <a:lumOff val="15000"/>
                  </a:schemeClr>
                </a:solidFill>
                <a:latin typeface="+mn-lt"/>
              </a:rPr>
              <a:t>ABSTRAKT</a:t>
            </a:r>
          </a:p>
          <a:p>
            <a:pPr eaLnBrk="1" hangingPunct="1">
              <a:lnSpc>
                <a:spcPct val="150000"/>
              </a:lnSpc>
              <a:spcAft>
                <a:spcPct val="20000"/>
              </a:spcAft>
            </a:pPr>
            <a:r>
              <a:rPr lang="en-GB" altLang="nb-NO" sz="4000" dirty="0" err="1">
                <a:solidFill>
                  <a:schemeClr val="tx1">
                    <a:lumMod val="85000"/>
                    <a:lumOff val="15000"/>
                  </a:schemeClr>
                </a:solidFill>
                <a:latin typeface="+mn-lt"/>
              </a:rPr>
              <a:t>Hodepine</a:t>
            </a:r>
            <a:r>
              <a:rPr lang="en-GB" altLang="nb-NO" sz="4000" dirty="0">
                <a:solidFill>
                  <a:schemeClr val="tx1">
                    <a:lumMod val="85000"/>
                    <a:lumOff val="15000"/>
                  </a:schemeClr>
                </a:solidFill>
                <a:latin typeface="+mn-lt"/>
              </a:rPr>
              <a:t> er </a:t>
            </a:r>
            <a:r>
              <a:rPr lang="en-GB" altLang="nb-NO" sz="4000" dirty="0" err="1">
                <a:solidFill>
                  <a:schemeClr val="tx1">
                    <a:lumMod val="85000"/>
                    <a:lumOff val="15000"/>
                  </a:schemeClr>
                </a:solidFill>
                <a:latin typeface="+mn-lt"/>
              </a:rPr>
              <a:t>vanleg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blant</a:t>
            </a:r>
            <a:r>
              <a:rPr lang="en-GB" altLang="nb-NO" sz="4000" dirty="0">
                <a:solidFill>
                  <a:schemeClr val="tx1">
                    <a:lumMod val="85000"/>
                    <a:lumOff val="15000"/>
                  </a:schemeClr>
                </a:solidFill>
                <a:latin typeface="+mn-lt"/>
              </a:rPr>
              <a:t> barn </a:t>
            </a:r>
            <a:r>
              <a:rPr lang="en-GB" altLang="nb-NO" sz="4000" dirty="0" err="1">
                <a:solidFill>
                  <a:schemeClr val="tx1">
                    <a:lumMod val="85000"/>
                    <a:lumOff val="15000"/>
                  </a:schemeClr>
                </a:solidFill>
                <a:latin typeface="+mn-lt"/>
              </a:rPr>
              <a:t>og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unge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og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kan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vere</a:t>
            </a:r>
            <a:r>
              <a:rPr lang="en-GB" altLang="nb-NO" sz="4000" dirty="0">
                <a:solidFill>
                  <a:schemeClr val="tx1">
                    <a:lumMod val="85000"/>
                    <a:lumOff val="15000"/>
                  </a:schemeClr>
                </a:solidFill>
                <a:latin typeface="+mn-lt"/>
              </a:rPr>
              <a:t> symptom </a:t>
            </a:r>
            <a:r>
              <a:rPr lang="en-GB" altLang="nb-NO" sz="4000" dirty="0" err="1">
                <a:solidFill>
                  <a:schemeClr val="tx1">
                    <a:lumMod val="85000"/>
                    <a:lumOff val="15000"/>
                  </a:schemeClr>
                </a:solidFill>
                <a:latin typeface="+mn-lt"/>
              </a:rPr>
              <a:t>på</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alvorleg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sjukdom</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Raude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flagg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i</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anamnesa</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eller</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på</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undersøking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fører</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til</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vidare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utredning</a:t>
            </a:r>
            <a:r>
              <a:rPr lang="en-GB" altLang="nb-NO" sz="4000" dirty="0">
                <a:solidFill>
                  <a:schemeClr val="tx1">
                    <a:lumMod val="85000"/>
                    <a:lumOff val="15000"/>
                  </a:schemeClr>
                </a:solidFill>
                <a:latin typeface="+mn-lt"/>
              </a:rPr>
              <a:t> med </a:t>
            </a:r>
            <a:r>
              <a:rPr lang="en-GB" altLang="nb-NO" sz="4000" dirty="0" err="1">
                <a:solidFill>
                  <a:schemeClr val="tx1">
                    <a:lumMod val="85000"/>
                    <a:lumOff val="15000"/>
                  </a:schemeClr>
                </a:solidFill>
                <a:latin typeface="+mn-lt"/>
              </a:rPr>
              <a:t>biletediagnostikk</a:t>
            </a:r>
            <a:r>
              <a:rPr lang="en-GB" altLang="nb-NO" sz="4000" dirty="0">
                <a:solidFill>
                  <a:schemeClr val="tx1">
                    <a:lumMod val="85000"/>
                    <a:lumOff val="15000"/>
                  </a:schemeClr>
                </a:solidFill>
                <a:latin typeface="+mn-lt"/>
              </a:rPr>
              <a:t>. </a:t>
            </a:r>
          </a:p>
          <a:p>
            <a:pPr eaLnBrk="1" hangingPunct="1">
              <a:lnSpc>
                <a:spcPct val="150000"/>
              </a:lnSpc>
              <a:spcAft>
                <a:spcPct val="20000"/>
              </a:spcAft>
            </a:pPr>
            <a:r>
              <a:rPr lang="en-GB" altLang="nb-NO" sz="4000" dirty="0">
                <a:solidFill>
                  <a:schemeClr val="tx1">
                    <a:lumMod val="85000"/>
                    <a:lumOff val="15000"/>
                  </a:schemeClr>
                </a:solidFill>
                <a:latin typeface="+mn-lt"/>
              </a:rPr>
              <a:t>Det er </a:t>
            </a:r>
            <a:r>
              <a:rPr lang="en-GB" altLang="nb-NO" sz="4000" dirty="0" err="1">
                <a:solidFill>
                  <a:schemeClr val="tx1">
                    <a:lumMod val="85000"/>
                    <a:lumOff val="15000"/>
                  </a:schemeClr>
                </a:solidFill>
                <a:latin typeface="+mn-lt"/>
              </a:rPr>
              <a:t>utført</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ein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kvalitetssikringsstudie</a:t>
            </a:r>
            <a:r>
              <a:rPr lang="en-GB" altLang="nb-NO" sz="4000" dirty="0">
                <a:solidFill>
                  <a:schemeClr val="tx1">
                    <a:lumMod val="85000"/>
                    <a:lumOff val="15000"/>
                  </a:schemeClr>
                </a:solidFill>
                <a:latin typeface="+mn-lt"/>
              </a:rPr>
              <a:t> med </a:t>
            </a:r>
            <a:r>
              <a:rPr lang="en-GB" altLang="nb-NO" sz="4000" dirty="0" err="1">
                <a:solidFill>
                  <a:schemeClr val="tx1">
                    <a:lumMod val="85000"/>
                    <a:lumOff val="15000"/>
                  </a:schemeClr>
                </a:solidFill>
                <a:latin typeface="+mn-lt"/>
              </a:rPr>
              <a:t>mål</a:t>
            </a:r>
            <a:r>
              <a:rPr lang="en-GB" altLang="nb-NO" sz="4000" dirty="0">
                <a:solidFill>
                  <a:schemeClr val="tx1">
                    <a:lumMod val="85000"/>
                    <a:lumOff val="15000"/>
                  </a:schemeClr>
                </a:solidFill>
                <a:latin typeface="+mn-lt"/>
              </a:rPr>
              <a:t> om å </a:t>
            </a:r>
            <a:r>
              <a:rPr lang="en-GB" altLang="nb-NO" sz="4000" dirty="0" err="1">
                <a:solidFill>
                  <a:schemeClr val="tx1">
                    <a:lumMod val="85000"/>
                    <a:lumOff val="15000"/>
                  </a:schemeClr>
                </a:solidFill>
                <a:latin typeface="+mn-lt"/>
              </a:rPr>
              <a:t>vurdere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nytteverdien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til</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biletediagnostikk</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i</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utredning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av</a:t>
            </a:r>
            <a:r>
              <a:rPr lang="en-GB" altLang="nb-NO" sz="4000" dirty="0">
                <a:solidFill>
                  <a:schemeClr val="tx1">
                    <a:lumMod val="85000"/>
                    <a:lumOff val="15000"/>
                  </a:schemeClr>
                </a:solidFill>
                <a:latin typeface="+mn-lt"/>
              </a:rPr>
              <a:t> barn med </a:t>
            </a:r>
            <a:r>
              <a:rPr lang="en-GB" altLang="nb-NO" sz="4000" dirty="0" err="1">
                <a:solidFill>
                  <a:schemeClr val="tx1">
                    <a:lumMod val="85000"/>
                    <a:lumOff val="15000"/>
                  </a:schemeClr>
                </a:solidFill>
                <a:latin typeface="+mn-lt"/>
              </a:rPr>
              <a:t>hodepine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både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i</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ein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klinisk</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og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sosial</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samanheng</a:t>
            </a:r>
            <a:r>
              <a:rPr lang="en-GB" altLang="nb-NO" sz="4000" dirty="0">
                <a:solidFill>
                  <a:schemeClr val="tx1">
                    <a:lumMod val="85000"/>
                    <a:lumOff val="15000"/>
                  </a:schemeClr>
                </a:solidFill>
                <a:latin typeface="+mn-lt"/>
              </a:rPr>
              <a:t>.</a:t>
            </a:r>
          </a:p>
          <a:p>
            <a:pPr eaLnBrk="1" hangingPunct="1">
              <a:lnSpc>
                <a:spcPct val="150000"/>
              </a:lnSpc>
              <a:spcBef>
                <a:spcPct val="50000"/>
              </a:spcBef>
            </a:pPr>
            <a:r>
              <a:rPr lang="en-US" altLang="nb-NO" sz="4000" b="1" dirty="0" err="1">
                <a:solidFill>
                  <a:schemeClr val="tx1">
                    <a:lumMod val="85000"/>
                    <a:lumOff val="15000"/>
                  </a:schemeClr>
                </a:solidFill>
                <a:latin typeface="+mn-lt"/>
              </a:rPr>
              <a:t>Metode</a:t>
            </a:r>
            <a:endParaRPr lang="en-US" altLang="nb-NO" sz="4000" b="1" dirty="0">
              <a:solidFill>
                <a:schemeClr val="tx1">
                  <a:lumMod val="85000"/>
                  <a:lumOff val="15000"/>
                </a:schemeClr>
              </a:solidFill>
              <a:latin typeface="+mn-lt"/>
            </a:endParaRPr>
          </a:p>
          <a:p>
            <a:pPr eaLnBrk="1" hangingPunct="1">
              <a:lnSpc>
                <a:spcPct val="150000"/>
              </a:lnSpc>
              <a:spcBef>
                <a:spcPct val="50000"/>
              </a:spcBef>
            </a:pPr>
            <a:r>
              <a:rPr lang="en-US" altLang="nb-NO" sz="4000" dirty="0">
                <a:solidFill>
                  <a:schemeClr val="tx1">
                    <a:lumMod val="85000"/>
                    <a:lumOff val="15000"/>
                  </a:schemeClr>
                </a:solidFill>
                <a:latin typeface="+mn-lt"/>
              </a:rPr>
              <a:t>Det er sett </a:t>
            </a:r>
            <a:r>
              <a:rPr lang="en-US" altLang="nb-NO" sz="4000" dirty="0" err="1">
                <a:solidFill>
                  <a:schemeClr val="tx1">
                    <a:lumMod val="85000"/>
                    <a:lumOff val="15000"/>
                  </a:schemeClr>
                </a:solidFill>
                <a:latin typeface="+mn-lt"/>
              </a:rPr>
              <a:t>på</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henvisningar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tilhøyrande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svar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frå</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radiolog</a:t>
            </a:r>
            <a:r>
              <a:rPr lang="en-US" altLang="nb-NO" sz="4000" dirty="0">
                <a:solidFill>
                  <a:schemeClr val="tx1">
                    <a:lumMod val="85000"/>
                    <a:lumOff val="15000"/>
                  </a:schemeClr>
                </a:solidFill>
                <a:latin typeface="+mn-lt"/>
              </a:rPr>
              <a:t> av </a:t>
            </a:r>
            <a:r>
              <a:rPr lang="en-US" altLang="nb-NO" sz="4000" dirty="0" err="1">
                <a:solidFill>
                  <a:schemeClr val="tx1">
                    <a:lumMod val="85000"/>
                    <a:lumOff val="15000"/>
                  </a:schemeClr>
                </a:solidFill>
                <a:latin typeface="+mn-lt"/>
              </a:rPr>
              <a:t>bileteundersøkingar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utført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a:t>
            </a:r>
            <a:r>
              <a:rPr lang="en-US" altLang="nb-NO" sz="4000" dirty="0">
                <a:solidFill>
                  <a:schemeClr val="tx1">
                    <a:lumMod val="85000"/>
                    <a:lumOff val="15000"/>
                  </a:schemeClr>
                </a:solidFill>
                <a:latin typeface="+mn-lt"/>
              </a:rPr>
              <a:t> 2021 av barn (0-18 </a:t>
            </a:r>
            <a:r>
              <a:rPr lang="en-US" altLang="nb-NO" sz="4000" dirty="0" err="1">
                <a:solidFill>
                  <a:schemeClr val="tx1">
                    <a:lumMod val="85000"/>
                    <a:lumOff val="15000"/>
                  </a:schemeClr>
                </a:solidFill>
                <a:latin typeface="+mn-lt"/>
              </a:rPr>
              <a:t>år</a:t>
            </a:r>
            <a:r>
              <a:rPr lang="en-US" altLang="nb-NO" sz="4000" dirty="0">
                <a:solidFill>
                  <a:schemeClr val="tx1">
                    <a:lumMod val="85000"/>
                    <a:lumOff val="15000"/>
                  </a:schemeClr>
                </a:solidFill>
                <a:latin typeface="+mn-lt"/>
              </a:rPr>
              <a:t>) med </a:t>
            </a:r>
            <a:r>
              <a:rPr lang="en-US" altLang="nb-NO" sz="4000" dirty="0" err="1">
                <a:solidFill>
                  <a:schemeClr val="tx1">
                    <a:lumMod val="85000"/>
                    <a:lumOff val="15000"/>
                  </a:schemeClr>
                </a:solidFill>
                <a:latin typeface="+mn-lt"/>
              </a:rPr>
              <a:t>hovuddiagnose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hodepine</a:t>
            </a:r>
            <a:r>
              <a:rPr lang="en-US" altLang="nb-NO" sz="4000" dirty="0">
                <a:solidFill>
                  <a:schemeClr val="tx1">
                    <a:lumMod val="85000"/>
                    <a:lumOff val="15000"/>
                  </a:schemeClr>
                </a:solidFill>
                <a:latin typeface="+mn-lt"/>
              </a:rPr>
              <a:t>”. </a:t>
            </a:r>
          </a:p>
          <a:p>
            <a:pPr eaLnBrk="1" hangingPunct="1">
              <a:lnSpc>
                <a:spcPct val="150000"/>
              </a:lnSpc>
              <a:spcBef>
                <a:spcPct val="50000"/>
              </a:spcBef>
            </a:pPr>
            <a:r>
              <a:rPr lang="en-GB" altLang="nb-NO" sz="4000" dirty="0" err="1">
                <a:solidFill>
                  <a:schemeClr val="tx1">
                    <a:lumMod val="85000"/>
                    <a:lumOff val="15000"/>
                  </a:schemeClr>
                </a:solidFill>
                <a:latin typeface="+mn-lt"/>
              </a:rPr>
              <a:t>Variablane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som</a:t>
            </a:r>
            <a:r>
              <a:rPr lang="en-GB" altLang="nb-NO" sz="4000" dirty="0">
                <a:solidFill>
                  <a:schemeClr val="tx1">
                    <a:lumMod val="85000"/>
                    <a:lumOff val="15000"/>
                  </a:schemeClr>
                </a:solidFill>
                <a:latin typeface="+mn-lt"/>
              </a:rPr>
              <a:t> er </a:t>
            </a:r>
            <a:r>
              <a:rPr lang="en-GB" altLang="nb-NO" sz="4000" dirty="0" err="1">
                <a:solidFill>
                  <a:schemeClr val="tx1">
                    <a:lumMod val="85000"/>
                    <a:lumOff val="15000"/>
                  </a:schemeClr>
                </a:solidFill>
                <a:latin typeface="+mn-lt"/>
              </a:rPr>
              <a:t>analysert</a:t>
            </a:r>
            <a:r>
              <a:rPr lang="en-GB" altLang="nb-NO" sz="4000" dirty="0">
                <a:solidFill>
                  <a:schemeClr val="tx1">
                    <a:lumMod val="85000"/>
                    <a:lumOff val="15000"/>
                  </a:schemeClr>
                </a:solidFill>
                <a:latin typeface="+mn-lt"/>
              </a:rPr>
              <a:t> er </a:t>
            </a:r>
            <a:r>
              <a:rPr lang="en-GB" altLang="nb-NO" sz="4000" dirty="0" err="1">
                <a:solidFill>
                  <a:schemeClr val="tx1">
                    <a:lumMod val="85000"/>
                    <a:lumOff val="15000"/>
                  </a:schemeClr>
                </a:solidFill>
                <a:latin typeface="+mn-lt"/>
              </a:rPr>
              <a:t>funn</a:t>
            </a:r>
            <a:r>
              <a:rPr lang="en-GB" altLang="nb-NO" sz="4000" dirty="0">
                <a:solidFill>
                  <a:schemeClr val="tx1">
                    <a:lumMod val="85000"/>
                    <a:lumOff val="15000"/>
                  </a:schemeClr>
                </a:solidFill>
                <a:latin typeface="+mn-lt"/>
              </a:rPr>
              <a:t>, alder, </a:t>
            </a:r>
            <a:r>
              <a:rPr lang="en-GB" altLang="nb-NO" sz="4000" dirty="0" err="1">
                <a:solidFill>
                  <a:schemeClr val="tx1">
                    <a:lumMod val="85000"/>
                    <a:lumOff val="15000"/>
                  </a:schemeClr>
                </a:solidFill>
                <a:latin typeface="+mn-lt"/>
              </a:rPr>
              <a:t>kjønn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modalitet</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ventetid</a:t>
            </a:r>
            <a:r>
              <a:rPr lang="en-GB" altLang="nb-NO" sz="4000" dirty="0">
                <a:solidFill>
                  <a:schemeClr val="tx1">
                    <a:lumMod val="85000"/>
                    <a:lumOff val="15000"/>
                  </a:schemeClr>
                </a:solidFill>
                <a:latin typeface="+mn-lt"/>
              </a:rPr>
              <a:t> og “</a:t>
            </a:r>
            <a:r>
              <a:rPr lang="en-GB" altLang="nb-NO" sz="4000" dirty="0" err="1">
                <a:solidFill>
                  <a:schemeClr val="tx1">
                    <a:lumMod val="85000"/>
                    <a:lumOff val="15000"/>
                  </a:schemeClr>
                </a:solidFill>
                <a:latin typeface="+mn-lt"/>
              </a:rPr>
              <a:t>raude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flagg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Hovudfokuset</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har</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lagt</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på</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kva</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funn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som</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føreligg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og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funn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analysert</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opp</a:t>
            </a:r>
            <a:r>
              <a:rPr lang="en-GB" altLang="nb-NO" sz="4000" dirty="0">
                <a:solidFill>
                  <a:schemeClr val="tx1">
                    <a:lumMod val="85000"/>
                    <a:lumOff val="15000"/>
                  </a:schemeClr>
                </a:solidFill>
                <a:latin typeface="+mn-lt"/>
              </a:rPr>
              <a:t> mot </a:t>
            </a:r>
            <a:r>
              <a:rPr lang="en-GB" altLang="nb-NO" sz="4000" dirty="0" err="1">
                <a:solidFill>
                  <a:schemeClr val="tx1">
                    <a:lumMod val="85000"/>
                    <a:lumOff val="15000"/>
                  </a:schemeClr>
                </a:solidFill>
                <a:latin typeface="+mn-lt"/>
              </a:rPr>
              <a:t>dei</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andre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variablane</a:t>
            </a:r>
            <a:r>
              <a:rPr lang="en-GB" altLang="nb-NO" sz="4000" dirty="0">
                <a:solidFill>
                  <a:schemeClr val="tx1">
                    <a:lumMod val="85000"/>
                    <a:lumOff val="15000"/>
                  </a:schemeClr>
                </a:solidFill>
                <a:latin typeface="+mn-lt"/>
              </a:rPr>
              <a:t>.</a:t>
            </a:r>
          </a:p>
          <a:p>
            <a:pPr eaLnBrk="1" hangingPunct="1">
              <a:lnSpc>
                <a:spcPct val="150000"/>
              </a:lnSpc>
              <a:spcAft>
                <a:spcPct val="20000"/>
              </a:spcAft>
            </a:pPr>
            <a:endParaRPr lang="en-GB" altLang="nb-NO" sz="4000" dirty="0">
              <a:solidFill>
                <a:schemeClr val="tx1">
                  <a:lumMod val="85000"/>
                  <a:lumOff val="15000"/>
                </a:schemeClr>
              </a:solidFill>
              <a:latin typeface="+mn-lt"/>
            </a:endParaRPr>
          </a:p>
          <a:p>
            <a:pPr eaLnBrk="1" hangingPunct="1">
              <a:spcAft>
                <a:spcPct val="20000"/>
              </a:spcAft>
            </a:pPr>
            <a:endParaRPr lang="en-GB" altLang="nb-NO" sz="4000" dirty="0">
              <a:solidFill>
                <a:schemeClr val="tx1">
                  <a:lumMod val="85000"/>
                  <a:lumOff val="15000"/>
                </a:schemeClr>
              </a:solidFill>
              <a:latin typeface="+mn-lt"/>
            </a:endParaRPr>
          </a:p>
        </p:txBody>
      </p:sp>
      <p:sp>
        <p:nvSpPr>
          <p:cNvPr id="2052" name="Text box 2" descr="Text field "/>
          <p:cNvSpPr txBox="1">
            <a:spLocks noChangeArrowheads="1"/>
          </p:cNvSpPr>
          <p:nvPr/>
        </p:nvSpPr>
        <p:spPr bwMode="auto">
          <a:xfrm>
            <a:off x="11443335" y="6229350"/>
            <a:ext cx="14642465" cy="1874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err="1">
                <a:solidFill>
                  <a:schemeClr val="tx1">
                    <a:lumMod val="85000"/>
                    <a:lumOff val="15000"/>
                  </a:schemeClr>
                </a:solidFill>
                <a:latin typeface="+mn-lt"/>
              </a:rPr>
              <a:t>Resultat</a:t>
            </a:r>
            <a:endParaRPr lang="en-US" altLang="nb-NO" sz="4000" b="1" dirty="0">
              <a:solidFill>
                <a:schemeClr val="tx1">
                  <a:lumMod val="85000"/>
                  <a:lumOff val="15000"/>
                </a:schemeClr>
              </a:solidFill>
              <a:latin typeface="+mn-lt"/>
            </a:endParaRPr>
          </a:p>
          <a:p>
            <a:pPr eaLnBrk="1" hangingPunct="1">
              <a:lnSpc>
                <a:spcPct val="150000"/>
              </a:lnSpc>
              <a:spcBef>
                <a:spcPct val="50000"/>
              </a:spcBef>
            </a:pPr>
            <a:r>
              <a:rPr lang="en-US" altLang="nb-NO" sz="4000" dirty="0">
                <a:solidFill>
                  <a:schemeClr val="tx1">
                    <a:lumMod val="85000"/>
                    <a:lumOff val="15000"/>
                  </a:schemeClr>
                </a:solidFill>
                <a:latin typeface="+mn-lt"/>
              </a:rPr>
              <a:t>141 barn (84 </a:t>
            </a:r>
            <a:r>
              <a:rPr lang="en-US" altLang="nb-NO" sz="4000" dirty="0" err="1">
                <a:solidFill>
                  <a:schemeClr val="tx1">
                    <a:lumMod val="85000"/>
                    <a:lumOff val="15000"/>
                  </a:schemeClr>
                </a:solidFill>
                <a:latin typeface="+mn-lt"/>
              </a:rPr>
              <a:t>jenter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57 </a:t>
            </a:r>
            <a:r>
              <a:rPr lang="en-US" altLang="nb-NO" sz="4000" dirty="0" err="1">
                <a:solidFill>
                  <a:schemeClr val="tx1">
                    <a:lumMod val="85000"/>
                    <a:lumOff val="15000"/>
                  </a:schemeClr>
                </a:solidFill>
                <a:latin typeface="+mn-lt"/>
              </a:rPr>
              <a:t>gutar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alderen</a:t>
            </a:r>
            <a:r>
              <a:rPr lang="en-US" altLang="nb-NO" sz="4000" dirty="0">
                <a:solidFill>
                  <a:schemeClr val="tx1">
                    <a:lumMod val="85000"/>
                    <a:lumOff val="15000"/>
                  </a:schemeClr>
                </a:solidFill>
                <a:latin typeface="+mn-lt"/>
              </a:rPr>
              <a:t> 2-18 </a:t>
            </a:r>
            <a:r>
              <a:rPr lang="en-US" altLang="nb-NO" sz="4000" dirty="0" err="1">
                <a:solidFill>
                  <a:schemeClr val="tx1">
                    <a:lumMod val="85000"/>
                    <a:lumOff val="15000"/>
                  </a:schemeClr>
                </a:solidFill>
                <a:latin typeface="+mn-lt"/>
              </a:rPr>
              <a:t>år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vart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inkludert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studien</a:t>
            </a:r>
            <a:r>
              <a:rPr lang="en-US" altLang="nb-NO" sz="4000" dirty="0">
                <a:solidFill>
                  <a:schemeClr val="tx1">
                    <a:lumMod val="85000"/>
                    <a:lumOff val="15000"/>
                  </a:schemeClr>
                </a:solidFill>
                <a:latin typeface="+mn-lt"/>
              </a:rPr>
              <a:t>. </a:t>
            </a:r>
          </a:p>
          <a:p>
            <a:pPr eaLnBrk="1" hangingPunct="1">
              <a:lnSpc>
                <a:spcPct val="150000"/>
              </a:lnSpc>
              <a:spcBef>
                <a:spcPct val="50000"/>
              </a:spcBef>
            </a:pPr>
            <a:r>
              <a:rPr lang="en-US" altLang="nb-NO" sz="4000" dirty="0">
                <a:solidFill>
                  <a:schemeClr val="tx1">
                    <a:lumMod val="85000"/>
                    <a:lumOff val="15000"/>
                  </a:schemeClr>
                </a:solidFill>
                <a:latin typeface="+mn-lt"/>
              </a:rPr>
              <a:t>28 (19,9%) barn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funn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på</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bileteundersøking</a:t>
            </a:r>
            <a:r>
              <a:rPr lang="en-US" altLang="nb-NO" sz="4000" dirty="0">
                <a:solidFill>
                  <a:schemeClr val="tx1">
                    <a:lumMod val="85000"/>
                    <a:lumOff val="15000"/>
                  </a:schemeClr>
                </a:solidFill>
                <a:latin typeface="+mn-lt"/>
              </a:rPr>
              <a:t>.</a:t>
            </a:r>
          </a:p>
          <a:p>
            <a:pPr eaLnBrk="1" hangingPunct="1">
              <a:lnSpc>
                <a:spcPct val="150000"/>
              </a:lnSpc>
              <a:spcBef>
                <a:spcPct val="50000"/>
              </a:spcBef>
            </a:pPr>
            <a:r>
              <a:rPr lang="en-US" altLang="nb-NO" sz="4000" dirty="0">
                <a:solidFill>
                  <a:schemeClr val="tx1">
                    <a:lumMod val="85000"/>
                    <a:lumOff val="15000"/>
                  </a:schemeClr>
                </a:solidFill>
                <a:latin typeface="+mn-lt"/>
              </a:rPr>
              <a:t>3 (2,1%)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alvorlege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funn</a:t>
            </a:r>
            <a:r>
              <a:rPr lang="en-US" altLang="nb-NO" sz="4000" dirty="0">
                <a:solidFill>
                  <a:schemeClr val="tx1">
                    <a:lumMod val="85000"/>
                    <a:lumOff val="15000"/>
                  </a:schemeClr>
                </a:solidFill>
                <a:latin typeface="+mn-lt"/>
              </a:rPr>
              <a:t> med </a:t>
            </a:r>
            <a:r>
              <a:rPr lang="en-US" altLang="nb-NO" sz="4000" dirty="0" err="1">
                <a:solidFill>
                  <a:schemeClr val="tx1">
                    <a:lumMod val="85000"/>
                    <a:lumOff val="15000"/>
                  </a:schemeClr>
                </a:solidFill>
                <a:latin typeface="+mn-lt"/>
              </a:rPr>
              <a:t>behandlingsmessig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konsekvens</a:t>
            </a:r>
            <a:r>
              <a:rPr lang="en-US" altLang="nb-NO" sz="4000" dirty="0">
                <a:solidFill>
                  <a:schemeClr val="tx1">
                    <a:lumMod val="85000"/>
                    <a:lumOff val="15000"/>
                  </a:schemeClr>
                </a:solidFill>
                <a:latin typeface="+mn-lt"/>
              </a:rPr>
              <a:t> – to barn med </a:t>
            </a:r>
            <a:r>
              <a:rPr lang="en-US" altLang="nb-NO" sz="4000" dirty="0" err="1">
                <a:solidFill>
                  <a:schemeClr val="tx1">
                    <a:lumMod val="85000"/>
                    <a:lumOff val="15000"/>
                  </a:schemeClr>
                </a:solidFill>
                <a:latin typeface="+mn-lt"/>
              </a:rPr>
              <a:t>tumorsuspekte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lesjonar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eit</a:t>
            </a:r>
            <a:r>
              <a:rPr lang="en-US" altLang="nb-NO" sz="4000" dirty="0">
                <a:solidFill>
                  <a:schemeClr val="tx1">
                    <a:lumMod val="85000"/>
                    <a:lumOff val="15000"/>
                  </a:schemeClr>
                </a:solidFill>
                <a:latin typeface="+mn-lt"/>
              </a:rPr>
              <a:t> barn med intrakraniell </a:t>
            </a:r>
            <a:r>
              <a:rPr lang="en-US" altLang="nb-NO" sz="4000" dirty="0" err="1">
                <a:solidFill>
                  <a:schemeClr val="tx1">
                    <a:lumMod val="85000"/>
                    <a:lumOff val="15000"/>
                  </a:schemeClr>
                </a:solidFill>
                <a:latin typeface="+mn-lt"/>
              </a:rPr>
              <a:t>hypertensjon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Desse</a:t>
            </a:r>
            <a:r>
              <a:rPr lang="en-US" altLang="nb-NO" sz="4000" dirty="0">
                <a:solidFill>
                  <a:schemeClr val="tx1">
                    <a:lumMod val="85000"/>
                    <a:lumOff val="15000"/>
                  </a:schemeClr>
                </a:solidFill>
                <a:latin typeface="+mn-lt"/>
              </a:rPr>
              <a:t> var </a:t>
            </a:r>
            <a:r>
              <a:rPr lang="en-US" altLang="nb-NO" sz="4000" dirty="0" err="1">
                <a:solidFill>
                  <a:schemeClr val="tx1">
                    <a:lumMod val="85000"/>
                    <a:lumOff val="15000"/>
                  </a:schemeClr>
                </a:solidFill>
                <a:latin typeface="+mn-lt"/>
              </a:rPr>
              <a:t>i</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alderen</a:t>
            </a:r>
            <a:r>
              <a:rPr lang="en-US" altLang="nb-NO" sz="4000" dirty="0">
                <a:solidFill>
                  <a:schemeClr val="tx1">
                    <a:lumMod val="85000"/>
                    <a:lumOff val="15000"/>
                  </a:schemeClr>
                </a:solidFill>
                <a:latin typeface="+mn-lt"/>
              </a:rPr>
              <a:t> 5, 7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15 </a:t>
            </a:r>
            <a:r>
              <a:rPr lang="en-US" altLang="nb-NO" sz="4000" dirty="0" err="1">
                <a:solidFill>
                  <a:schemeClr val="tx1">
                    <a:lumMod val="85000"/>
                    <a:lumOff val="15000"/>
                  </a:schemeClr>
                </a:solidFill>
                <a:latin typeface="+mn-lt"/>
              </a:rPr>
              <a:t>år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inkluderte</a:t>
            </a:r>
            <a:r>
              <a:rPr lang="en-US" altLang="nb-NO" sz="4000" dirty="0">
                <a:solidFill>
                  <a:schemeClr val="tx1">
                    <a:lumMod val="85000"/>
                    <a:lumOff val="15000"/>
                  </a:schemeClr>
                </a:solidFill>
                <a:latin typeface="+mn-lt"/>
              </a:rPr>
              <a:t> to </a:t>
            </a:r>
            <a:r>
              <a:rPr lang="en-US" altLang="nb-NO" sz="4000" dirty="0" err="1">
                <a:solidFill>
                  <a:schemeClr val="tx1">
                    <a:lumMod val="85000"/>
                    <a:lumOff val="15000"/>
                  </a:schemeClr>
                </a:solidFill>
                <a:latin typeface="+mn-lt"/>
              </a:rPr>
              <a:t>jenter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ein</a:t>
            </a:r>
            <a:r>
              <a:rPr lang="en-US" altLang="nb-NO" sz="4000" dirty="0">
                <a:solidFill>
                  <a:schemeClr val="tx1">
                    <a:lumMod val="85000"/>
                    <a:lumOff val="15000"/>
                  </a:schemeClr>
                </a:solidFill>
                <a:latin typeface="+mn-lt"/>
              </a:rPr>
              <a:t> gut. </a:t>
            </a:r>
          </a:p>
          <a:p>
            <a:pPr eaLnBrk="1" hangingPunct="1">
              <a:lnSpc>
                <a:spcPct val="150000"/>
              </a:lnSpc>
              <a:spcBef>
                <a:spcPct val="50000"/>
              </a:spcBef>
            </a:pPr>
            <a:r>
              <a:rPr lang="en-US" altLang="nb-NO" sz="4000" dirty="0">
                <a:solidFill>
                  <a:schemeClr val="tx1">
                    <a:lumMod val="85000"/>
                    <a:lumOff val="15000"/>
                  </a:schemeClr>
                </a:solidFill>
                <a:latin typeface="+mn-lt"/>
              </a:rPr>
              <a:t>9,2%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funn</a:t>
            </a:r>
            <a:r>
              <a:rPr lang="en-US" altLang="nb-NO" sz="4000" dirty="0">
                <a:solidFill>
                  <a:schemeClr val="tx1">
                    <a:lumMod val="85000"/>
                    <a:lumOff val="15000"/>
                  </a:schemeClr>
                </a:solidFill>
                <a:latin typeface="+mn-lt"/>
              </a:rPr>
              <a:t> relater </a:t>
            </a:r>
            <a:r>
              <a:rPr lang="en-US" altLang="nb-NO" sz="4000" dirty="0" err="1">
                <a:solidFill>
                  <a:schemeClr val="tx1">
                    <a:lumMod val="85000"/>
                    <a:lumOff val="15000"/>
                  </a:schemeClr>
                </a:solidFill>
                <a:latin typeface="+mn-lt"/>
              </a:rPr>
              <a:t>til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biholer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som</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sinusitt</a:t>
            </a:r>
            <a:r>
              <a:rPr lang="en-US" altLang="nb-NO" sz="4000" dirty="0">
                <a:solidFill>
                  <a:schemeClr val="tx1">
                    <a:lumMod val="85000"/>
                    <a:lumOff val="15000"/>
                  </a:schemeClr>
                </a:solidFill>
                <a:latin typeface="+mn-lt"/>
              </a:rPr>
              <a:t>. 4,3%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funn</a:t>
            </a:r>
            <a:r>
              <a:rPr lang="en-US" altLang="nb-NO" sz="4000" dirty="0">
                <a:solidFill>
                  <a:schemeClr val="tx1">
                    <a:lumMod val="85000"/>
                    <a:lumOff val="15000"/>
                  </a:schemeClr>
                </a:solidFill>
                <a:latin typeface="+mn-lt"/>
              </a:rPr>
              <a:t> av </a:t>
            </a:r>
            <a:r>
              <a:rPr lang="en-US" altLang="nb-NO" sz="4000" dirty="0" err="1">
                <a:solidFill>
                  <a:schemeClr val="tx1">
                    <a:lumMod val="85000"/>
                    <a:lumOff val="15000"/>
                  </a:schemeClr>
                </a:solidFill>
                <a:latin typeface="+mn-lt"/>
              </a:rPr>
              <a:t>ulike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intrakranielle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cyster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utan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behandlingsmessig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konsekvens</a:t>
            </a:r>
            <a:r>
              <a:rPr lang="en-US" altLang="nb-NO" sz="4000" dirty="0">
                <a:solidFill>
                  <a:schemeClr val="tx1">
                    <a:lumMod val="85000"/>
                    <a:lumOff val="15000"/>
                  </a:schemeClr>
                </a:solidFill>
                <a:latin typeface="+mn-lt"/>
              </a:rPr>
              <a:t>.</a:t>
            </a:r>
          </a:p>
          <a:p>
            <a:pPr eaLnBrk="1" hangingPunct="1">
              <a:lnSpc>
                <a:spcPct val="150000"/>
              </a:lnSpc>
              <a:spcBef>
                <a:spcPct val="50000"/>
              </a:spcBef>
            </a:pPr>
            <a:r>
              <a:rPr lang="en-US" altLang="nb-NO" sz="4000" dirty="0">
                <a:solidFill>
                  <a:schemeClr val="tx1">
                    <a:lumMod val="85000"/>
                    <a:lumOff val="15000"/>
                  </a:schemeClr>
                </a:solidFill>
                <a:latin typeface="+mn-lt"/>
              </a:rPr>
              <a:t>Det var </a:t>
            </a:r>
            <a:r>
              <a:rPr lang="en-US" altLang="nb-NO" sz="4000" dirty="0" err="1">
                <a:solidFill>
                  <a:schemeClr val="tx1">
                    <a:lumMod val="85000"/>
                    <a:lumOff val="15000"/>
                  </a:schemeClr>
                </a:solidFill>
                <a:latin typeface="+mn-lt"/>
              </a:rPr>
              <a:t>ingen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signifikant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relasjon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mellom</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funn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dei</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andre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variablane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som</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vart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analysert</a:t>
            </a:r>
            <a:r>
              <a:rPr lang="en-US" altLang="nb-NO" sz="4000" dirty="0">
                <a:solidFill>
                  <a:schemeClr val="tx1">
                    <a:lumMod val="85000"/>
                    <a:lumOff val="15000"/>
                  </a:schemeClr>
                </a:solidFill>
                <a:latin typeface="+mn-lt"/>
              </a:rPr>
              <a:t> (alder, </a:t>
            </a:r>
            <a:r>
              <a:rPr lang="en-US" altLang="nb-NO" sz="4000" dirty="0" err="1">
                <a:solidFill>
                  <a:schemeClr val="tx1">
                    <a:lumMod val="85000"/>
                    <a:lumOff val="15000"/>
                  </a:schemeClr>
                </a:solidFill>
                <a:latin typeface="+mn-lt"/>
              </a:rPr>
              <a:t>kjønn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ventetid</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raude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flagg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eller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modalitet</a:t>
            </a:r>
            <a:r>
              <a:rPr lang="en-US" altLang="nb-NO" sz="4000" dirty="0">
                <a:solidFill>
                  <a:schemeClr val="tx1">
                    <a:lumMod val="85000"/>
                    <a:lumOff val="15000"/>
                  </a:schemeClr>
                </a:solidFill>
                <a:latin typeface="+mn-lt"/>
              </a:rPr>
              <a:t>).</a:t>
            </a:r>
            <a:endParaRPr lang="en-US" altLang="nb-NO" sz="4000" b="1" dirty="0">
              <a:solidFill>
                <a:schemeClr val="tx1">
                  <a:lumMod val="85000"/>
                  <a:lumOff val="15000"/>
                </a:schemeClr>
              </a:solidFill>
              <a:latin typeface="+mn-lt"/>
            </a:endParaRPr>
          </a:p>
          <a:p>
            <a:pPr eaLnBrk="1" hangingPunct="1">
              <a:lnSpc>
                <a:spcPct val="150000"/>
              </a:lnSpc>
              <a:spcBef>
                <a:spcPct val="50000"/>
              </a:spcBef>
            </a:pPr>
            <a:endParaRPr lang="en-US" altLang="nb-NO" sz="4000" dirty="0">
              <a:solidFill>
                <a:schemeClr val="tx1">
                  <a:lumMod val="85000"/>
                  <a:lumOff val="15000"/>
                </a:schemeClr>
              </a:solidFill>
              <a:latin typeface="+mn-lt"/>
            </a:endParaRPr>
          </a:p>
          <a:p>
            <a:pPr eaLnBrk="1" hangingPunct="1">
              <a:lnSpc>
                <a:spcPct val="150000"/>
              </a:lnSpc>
              <a:spcBef>
                <a:spcPct val="50000"/>
              </a:spcBef>
            </a:pPr>
            <a:endParaRPr lang="en-US" altLang="nb-NO" sz="4000" dirty="0">
              <a:solidFill>
                <a:schemeClr val="tx1">
                  <a:lumMod val="85000"/>
                  <a:lumOff val="15000"/>
                </a:schemeClr>
              </a:solidFill>
              <a:latin typeface="+mn-lt"/>
            </a:endParaRPr>
          </a:p>
          <a:p>
            <a:pPr eaLnBrk="1" hangingPunct="1">
              <a:spcBef>
                <a:spcPct val="50000"/>
              </a:spcBef>
            </a:pPr>
            <a:br>
              <a:rPr lang="en-US" altLang="nb-NO" sz="4000" b="1" dirty="0">
                <a:solidFill>
                  <a:schemeClr val="tx1">
                    <a:lumMod val="85000"/>
                    <a:lumOff val="15000"/>
                  </a:schemeClr>
                </a:solidFill>
                <a:latin typeface="+mn-lt"/>
              </a:rPr>
            </a:br>
            <a:br>
              <a:rPr lang="en-US" altLang="nb-NO" sz="4000" b="1" dirty="0">
                <a:solidFill>
                  <a:schemeClr val="tx1">
                    <a:lumMod val="85000"/>
                    <a:lumOff val="15000"/>
                  </a:schemeClr>
                </a:solidFill>
                <a:latin typeface="+mn-lt"/>
              </a:rPr>
            </a:br>
            <a:endParaRPr lang="nb-NO" altLang="nb-NO" dirty="0">
              <a:solidFill>
                <a:schemeClr val="tx1">
                  <a:lumMod val="85000"/>
                  <a:lumOff val="15000"/>
                </a:schemeClr>
              </a:solidFill>
              <a:latin typeface="+mn-lt"/>
            </a:endParaRPr>
          </a:p>
        </p:txBody>
      </p:sp>
      <p:sp>
        <p:nvSpPr>
          <p:cNvPr id="5" name="TekstSylinder 4">
            <a:extLst>
              <a:ext uri="{FF2B5EF4-FFF2-40B4-BE49-F238E27FC236}">
                <a16:creationId xmlns:a16="http://schemas.microsoft.com/office/drawing/2014/main" id="{AD610B8C-9C0D-DCF3-49A1-DAD5CA5F3FB7}"/>
              </a:ext>
            </a:extLst>
          </p:cNvPr>
          <p:cNvSpPr txBox="1"/>
          <p:nvPr/>
        </p:nvSpPr>
        <p:spPr>
          <a:xfrm>
            <a:off x="26816050" y="6229350"/>
            <a:ext cx="15992475" cy="7415043"/>
          </a:xfrm>
          <a:prstGeom prst="rect">
            <a:avLst/>
          </a:prstGeom>
          <a:noFill/>
        </p:spPr>
        <p:txBody>
          <a:bodyPr wrap="square">
            <a:spAutoFit/>
          </a:bodyPr>
          <a:lstStyle/>
          <a:p>
            <a:pPr eaLnBrk="1" hangingPunct="1">
              <a:lnSpc>
                <a:spcPct val="150000"/>
              </a:lnSpc>
              <a:spcBef>
                <a:spcPct val="50000"/>
              </a:spcBef>
            </a:pPr>
            <a:r>
              <a:rPr lang="en-US" altLang="nb-NO" sz="4400" b="1" dirty="0">
                <a:solidFill>
                  <a:schemeClr val="tx1">
                    <a:lumMod val="85000"/>
                    <a:lumOff val="15000"/>
                  </a:schemeClr>
                </a:solidFill>
                <a:latin typeface="+mn-lt"/>
              </a:rPr>
              <a:t>KONKLUSJON</a:t>
            </a:r>
          </a:p>
          <a:p>
            <a:pPr eaLnBrk="1" hangingPunct="1">
              <a:lnSpc>
                <a:spcPct val="150000"/>
              </a:lnSpc>
              <a:spcBef>
                <a:spcPct val="50000"/>
              </a:spcBef>
            </a:pPr>
            <a:r>
              <a:rPr lang="en-US" altLang="nb-NO" sz="4400" dirty="0" err="1">
                <a:solidFill>
                  <a:schemeClr val="tx1">
                    <a:lumMod val="85000"/>
                    <a:lumOff val="15000"/>
                  </a:schemeClr>
                </a:solidFill>
                <a:latin typeface="+mn-lt"/>
              </a:rPr>
              <a:t>Få</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pasientar</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hadde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alvorlege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funn</a:t>
            </a:r>
            <a:r>
              <a:rPr lang="en-US" altLang="nb-NO" sz="4400" dirty="0">
                <a:solidFill>
                  <a:schemeClr val="tx1">
                    <a:lumMod val="85000"/>
                    <a:lumOff val="15000"/>
                  </a:schemeClr>
                </a:solidFill>
                <a:latin typeface="+mn-lt"/>
              </a:rPr>
              <a:t> med </a:t>
            </a:r>
            <a:r>
              <a:rPr lang="en-US" altLang="nb-NO" sz="4400" dirty="0" err="1">
                <a:solidFill>
                  <a:schemeClr val="tx1">
                    <a:lumMod val="85000"/>
                    <a:lumOff val="15000"/>
                  </a:schemeClr>
                </a:solidFill>
                <a:latin typeface="+mn-lt"/>
              </a:rPr>
              <a:t>behandlingsmessig</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konsekvens</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på</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bileteundersøking</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Sjølv</a:t>
            </a:r>
            <a:r>
              <a:rPr lang="en-US" altLang="nb-NO" sz="4400" dirty="0">
                <a:solidFill>
                  <a:schemeClr val="tx1">
                    <a:lumMod val="85000"/>
                    <a:lumOff val="15000"/>
                  </a:schemeClr>
                </a:solidFill>
                <a:latin typeface="+mn-lt"/>
              </a:rPr>
              <a:t> om </a:t>
            </a:r>
            <a:r>
              <a:rPr lang="en-US" altLang="nb-NO" sz="4400" dirty="0" err="1">
                <a:solidFill>
                  <a:schemeClr val="tx1">
                    <a:lumMod val="85000"/>
                    <a:lumOff val="15000"/>
                  </a:schemeClr>
                </a:solidFill>
                <a:latin typeface="+mn-lt"/>
              </a:rPr>
              <a:t>andelen</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alvorlege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funn</a:t>
            </a:r>
            <a:r>
              <a:rPr lang="en-US" altLang="nb-NO" sz="4400" dirty="0">
                <a:solidFill>
                  <a:schemeClr val="tx1">
                    <a:lumMod val="85000"/>
                    <a:lumOff val="15000"/>
                  </a:schemeClr>
                </a:solidFill>
                <a:latin typeface="+mn-lt"/>
              </a:rPr>
              <a:t> er </a:t>
            </a:r>
            <a:r>
              <a:rPr lang="en-US" altLang="nb-NO" sz="4400" dirty="0" err="1">
                <a:solidFill>
                  <a:schemeClr val="tx1">
                    <a:lumMod val="85000"/>
                    <a:lumOff val="15000"/>
                  </a:schemeClr>
                </a:solidFill>
                <a:latin typeface="+mn-lt"/>
              </a:rPr>
              <a:t>låg</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har</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biletediagnostikk</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ein</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nytteverdi</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i</a:t>
            </a:r>
            <a:r>
              <a:rPr lang="en-US" altLang="nb-NO" sz="4400" dirty="0">
                <a:solidFill>
                  <a:schemeClr val="tx1">
                    <a:lumMod val="85000"/>
                    <a:lumOff val="15000"/>
                  </a:schemeClr>
                </a:solidFill>
                <a:latin typeface="+mn-lt"/>
              </a:rPr>
              <a:t> å </a:t>
            </a:r>
            <a:r>
              <a:rPr lang="en-US" altLang="nb-NO" sz="4400" dirty="0" err="1">
                <a:solidFill>
                  <a:schemeClr val="tx1">
                    <a:lumMod val="85000"/>
                    <a:lumOff val="15000"/>
                  </a:schemeClr>
                </a:solidFill>
                <a:latin typeface="+mn-lt"/>
              </a:rPr>
              <a:t>avdekke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desse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i</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tillegg</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til</a:t>
            </a:r>
            <a:r>
              <a:rPr lang="en-US" altLang="nb-NO" sz="4400" dirty="0">
                <a:solidFill>
                  <a:schemeClr val="tx1">
                    <a:lumMod val="85000"/>
                    <a:lumOff val="15000"/>
                  </a:schemeClr>
                </a:solidFill>
                <a:latin typeface="+mn-lt"/>
              </a:rPr>
              <a:t> at </a:t>
            </a:r>
            <a:r>
              <a:rPr lang="en-US" altLang="nb-NO" sz="4400" dirty="0" err="1">
                <a:solidFill>
                  <a:schemeClr val="tx1">
                    <a:lumMod val="85000"/>
                    <a:lumOff val="15000"/>
                  </a:schemeClr>
                </a:solidFill>
                <a:latin typeface="+mn-lt"/>
              </a:rPr>
              <a:t>ei</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undersøking</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utan</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eller</a:t>
            </a:r>
            <a:r>
              <a:rPr lang="en-US" altLang="nb-NO" sz="4400" dirty="0">
                <a:solidFill>
                  <a:schemeClr val="tx1">
                    <a:lumMod val="85000"/>
                    <a:lumOff val="15000"/>
                  </a:schemeClr>
                </a:solidFill>
                <a:latin typeface="+mn-lt"/>
              </a:rPr>
              <a:t> med </a:t>
            </a:r>
            <a:r>
              <a:rPr lang="en-US" altLang="nb-NO" sz="4400" dirty="0" err="1">
                <a:solidFill>
                  <a:schemeClr val="tx1">
                    <a:lumMod val="85000"/>
                    <a:lumOff val="15000"/>
                  </a:schemeClr>
                </a:solidFill>
                <a:latin typeface="+mn-lt"/>
              </a:rPr>
              <a:t>benigne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funn</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kan</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vere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eit</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beroligande</a:t>
            </a:r>
            <a:r>
              <a:rPr lang="en-US" altLang="nb-NO" sz="4400" dirty="0">
                <a:solidFill>
                  <a:schemeClr val="tx1">
                    <a:lumMod val="85000"/>
                    <a:lumOff val="15000"/>
                  </a:schemeClr>
                </a:solidFill>
                <a:latin typeface="+mn-lt"/>
              </a:rPr>
              <a:t> element for </a:t>
            </a:r>
            <a:r>
              <a:rPr lang="en-US" altLang="nb-NO" sz="4400" dirty="0" err="1">
                <a:solidFill>
                  <a:schemeClr val="tx1">
                    <a:lumMod val="85000"/>
                    <a:lumOff val="15000"/>
                  </a:schemeClr>
                </a:solidFill>
                <a:latin typeface="+mn-lt"/>
              </a:rPr>
              <a:t>barnet</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omsorgspersonar</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og</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klinikarar</a:t>
            </a:r>
            <a:r>
              <a:rPr lang="en-US" altLang="nb-NO" sz="4400" dirty="0">
                <a:solidFill>
                  <a:schemeClr val="tx1">
                    <a:lumMod val="85000"/>
                    <a:lumOff val="15000"/>
                  </a:schemeClr>
                </a:solidFill>
                <a:latin typeface="+mn-lt"/>
              </a:rPr>
              <a:t>. </a:t>
            </a:r>
          </a:p>
        </p:txBody>
      </p:sp>
      <p:graphicFrame>
        <p:nvGraphicFramePr>
          <p:cNvPr id="8" name="Tabell 8">
            <a:extLst>
              <a:ext uri="{FF2B5EF4-FFF2-40B4-BE49-F238E27FC236}">
                <a16:creationId xmlns:a16="http://schemas.microsoft.com/office/drawing/2014/main" id="{3ED67C74-9890-146D-054B-8426E6A63714}"/>
              </a:ext>
            </a:extLst>
          </p:cNvPr>
          <p:cNvGraphicFramePr>
            <a:graphicFrameLocks noGrp="1"/>
          </p:cNvGraphicFramePr>
          <p:nvPr/>
        </p:nvGraphicFramePr>
        <p:xfrm>
          <a:off x="26816050" y="14413725"/>
          <a:ext cx="13695372" cy="9022080"/>
        </p:xfrm>
        <a:graphic>
          <a:graphicData uri="http://schemas.openxmlformats.org/drawingml/2006/table">
            <a:tbl>
              <a:tblPr firstRow="1" bandRow="1">
                <a:tableStyleId>{5C22544A-7EE6-4342-B048-85BDC9FD1C3A}</a:tableStyleId>
              </a:tblPr>
              <a:tblGrid>
                <a:gridCol w="9782770">
                  <a:extLst>
                    <a:ext uri="{9D8B030D-6E8A-4147-A177-3AD203B41FA5}">
                      <a16:colId xmlns:a16="http://schemas.microsoft.com/office/drawing/2014/main" val="2757573865"/>
                    </a:ext>
                  </a:extLst>
                </a:gridCol>
                <a:gridCol w="1494832">
                  <a:extLst>
                    <a:ext uri="{9D8B030D-6E8A-4147-A177-3AD203B41FA5}">
                      <a16:colId xmlns:a16="http://schemas.microsoft.com/office/drawing/2014/main" val="1302647872"/>
                    </a:ext>
                  </a:extLst>
                </a:gridCol>
                <a:gridCol w="2417770">
                  <a:extLst>
                    <a:ext uri="{9D8B030D-6E8A-4147-A177-3AD203B41FA5}">
                      <a16:colId xmlns:a16="http://schemas.microsoft.com/office/drawing/2014/main" val="1590214312"/>
                    </a:ext>
                  </a:extLst>
                </a:gridCol>
              </a:tblGrid>
              <a:tr h="370840">
                <a:tc>
                  <a:txBody>
                    <a:bodyPr/>
                    <a:lstStyle/>
                    <a:p>
                      <a:r>
                        <a:rPr lang="nb-NO" sz="4000" dirty="0"/>
                        <a:t>Funn oppgitt i radiologsvar</a:t>
                      </a:r>
                      <a:endParaRPr lang="nn-NO" sz="4000" dirty="0"/>
                    </a:p>
                  </a:txBody>
                  <a:tcPr/>
                </a:tc>
                <a:tc>
                  <a:txBody>
                    <a:bodyPr/>
                    <a:lstStyle/>
                    <a:p>
                      <a:pPr algn="r"/>
                      <a:r>
                        <a:rPr lang="nb-NO" sz="4000" dirty="0"/>
                        <a:t>Tal</a:t>
                      </a:r>
                      <a:endParaRPr lang="nn-NO" sz="4000" dirty="0"/>
                    </a:p>
                  </a:txBody>
                  <a:tcPr/>
                </a:tc>
                <a:tc>
                  <a:txBody>
                    <a:bodyPr/>
                    <a:lstStyle/>
                    <a:p>
                      <a:pPr algn="r"/>
                      <a:r>
                        <a:rPr lang="nb-NO" sz="4000" dirty="0"/>
                        <a:t>% av 141</a:t>
                      </a:r>
                      <a:endParaRPr lang="nn-NO" sz="4000" dirty="0"/>
                    </a:p>
                  </a:txBody>
                  <a:tcPr/>
                </a:tc>
                <a:extLst>
                  <a:ext uri="{0D108BD9-81ED-4DB2-BD59-A6C34878D82A}">
                    <a16:rowId xmlns:a16="http://schemas.microsoft.com/office/drawing/2014/main" val="3002411822"/>
                  </a:ext>
                </a:extLst>
              </a:tr>
              <a:tr h="370840">
                <a:tc>
                  <a:txBody>
                    <a:bodyPr/>
                    <a:lstStyle/>
                    <a:p>
                      <a:r>
                        <a:rPr lang="nb-NO" sz="4000" dirty="0"/>
                        <a:t>Tumor og </a:t>
                      </a:r>
                      <a:r>
                        <a:rPr lang="nb-NO" sz="4000" dirty="0" err="1"/>
                        <a:t>obstruktiv</a:t>
                      </a:r>
                      <a:r>
                        <a:rPr lang="nb-NO" sz="4000" dirty="0"/>
                        <a:t> </a:t>
                      </a:r>
                      <a:r>
                        <a:rPr lang="nb-NO" sz="4000" dirty="0" err="1"/>
                        <a:t>hydrocephalus</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402002783"/>
                  </a:ext>
                </a:extLst>
              </a:tr>
              <a:tr h="370840">
                <a:tc>
                  <a:txBody>
                    <a:bodyPr/>
                    <a:lstStyle/>
                    <a:p>
                      <a:r>
                        <a:rPr lang="nb-NO" sz="4000" dirty="0"/>
                        <a:t>Tumorsuspekt lesjon, </a:t>
                      </a:r>
                      <a:r>
                        <a:rPr lang="nb-NO" sz="4000" dirty="0" err="1"/>
                        <a:t>sannsynleg</a:t>
                      </a:r>
                      <a:r>
                        <a:rPr lang="nb-NO" sz="4000" dirty="0"/>
                        <a:t> metastase</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1396034338"/>
                  </a:ext>
                </a:extLst>
              </a:tr>
              <a:tr h="370840">
                <a:tc>
                  <a:txBody>
                    <a:bodyPr/>
                    <a:lstStyle/>
                    <a:p>
                      <a:r>
                        <a:rPr lang="nb-NO" sz="4000" dirty="0"/>
                        <a:t>Intrakraniell hypertensjon</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2200691653"/>
                  </a:ext>
                </a:extLst>
              </a:tr>
              <a:tr h="370840">
                <a:tc>
                  <a:txBody>
                    <a:bodyPr/>
                    <a:lstStyle/>
                    <a:p>
                      <a:r>
                        <a:rPr lang="nb-NO" sz="4000" dirty="0"/>
                        <a:t>Funn relatert til biholer</a:t>
                      </a:r>
                      <a:endParaRPr lang="nn-NO" sz="4000" dirty="0"/>
                    </a:p>
                  </a:txBody>
                  <a:tcPr/>
                </a:tc>
                <a:tc>
                  <a:txBody>
                    <a:bodyPr/>
                    <a:lstStyle/>
                    <a:p>
                      <a:pPr algn="r"/>
                      <a:r>
                        <a:rPr lang="nb-NO" sz="4000" dirty="0"/>
                        <a:t>13</a:t>
                      </a:r>
                      <a:endParaRPr lang="nn-NO" sz="4000" dirty="0"/>
                    </a:p>
                  </a:txBody>
                  <a:tcPr/>
                </a:tc>
                <a:tc>
                  <a:txBody>
                    <a:bodyPr/>
                    <a:lstStyle/>
                    <a:p>
                      <a:pPr algn="r"/>
                      <a:r>
                        <a:rPr lang="nb-NO" sz="4000" dirty="0"/>
                        <a:t>9,2%</a:t>
                      </a:r>
                      <a:endParaRPr lang="nn-NO" sz="4000" dirty="0"/>
                    </a:p>
                  </a:txBody>
                  <a:tcPr/>
                </a:tc>
                <a:extLst>
                  <a:ext uri="{0D108BD9-81ED-4DB2-BD59-A6C34878D82A}">
                    <a16:rowId xmlns:a16="http://schemas.microsoft.com/office/drawing/2014/main" val="350985325"/>
                  </a:ext>
                </a:extLst>
              </a:tr>
              <a:tr h="370840">
                <a:tc>
                  <a:txBody>
                    <a:bodyPr/>
                    <a:lstStyle/>
                    <a:p>
                      <a:r>
                        <a:rPr lang="nb-NO" sz="4000" dirty="0"/>
                        <a:t>Intrakranielle cyster</a:t>
                      </a:r>
                      <a:endParaRPr lang="nn-NO" sz="4000" dirty="0"/>
                    </a:p>
                  </a:txBody>
                  <a:tcPr/>
                </a:tc>
                <a:tc>
                  <a:txBody>
                    <a:bodyPr/>
                    <a:lstStyle/>
                    <a:p>
                      <a:pPr algn="r"/>
                      <a:r>
                        <a:rPr lang="nb-NO" sz="4000" dirty="0"/>
                        <a:t>6</a:t>
                      </a:r>
                      <a:endParaRPr lang="nn-NO" sz="4000" dirty="0"/>
                    </a:p>
                  </a:txBody>
                  <a:tcPr/>
                </a:tc>
                <a:tc>
                  <a:txBody>
                    <a:bodyPr/>
                    <a:lstStyle/>
                    <a:p>
                      <a:pPr algn="r"/>
                      <a:r>
                        <a:rPr lang="nb-NO" sz="4000" dirty="0"/>
                        <a:t>4,3%</a:t>
                      </a:r>
                      <a:endParaRPr lang="nn-NO" sz="4000" dirty="0"/>
                    </a:p>
                  </a:txBody>
                  <a:tcPr/>
                </a:tc>
                <a:extLst>
                  <a:ext uri="{0D108BD9-81ED-4DB2-BD59-A6C34878D82A}">
                    <a16:rowId xmlns:a16="http://schemas.microsoft.com/office/drawing/2014/main" val="2588912102"/>
                  </a:ext>
                </a:extLst>
              </a:tr>
              <a:tr h="370840">
                <a:tc>
                  <a:txBody>
                    <a:bodyPr/>
                    <a:lstStyle/>
                    <a:p>
                      <a:r>
                        <a:rPr lang="nb-NO" sz="4000" dirty="0"/>
                        <a:t>Deviert </a:t>
                      </a:r>
                      <a:r>
                        <a:rPr lang="nb-NO" sz="4000" dirty="0" err="1"/>
                        <a:t>naseseptum</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1769527052"/>
                  </a:ext>
                </a:extLst>
              </a:tr>
              <a:tr h="370840">
                <a:tc>
                  <a:txBody>
                    <a:bodyPr/>
                    <a:lstStyle/>
                    <a:p>
                      <a:r>
                        <a:rPr lang="nb-NO" sz="4000" dirty="0" err="1"/>
                        <a:t>Descens</a:t>
                      </a:r>
                      <a:r>
                        <a:rPr lang="nb-NO" sz="4000" dirty="0"/>
                        <a:t> av </a:t>
                      </a:r>
                      <a:r>
                        <a:rPr lang="nb-NO" sz="4000" dirty="0" err="1"/>
                        <a:t>cerebellære</a:t>
                      </a:r>
                      <a:r>
                        <a:rPr lang="nb-NO" sz="4000" dirty="0"/>
                        <a:t> tonsiller</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98943810"/>
                  </a:ext>
                </a:extLst>
              </a:tr>
              <a:tr h="370840">
                <a:tc>
                  <a:txBody>
                    <a:bodyPr/>
                    <a:lstStyle/>
                    <a:p>
                      <a:r>
                        <a:rPr lang="nb-NO" sz="4000" dirty="0"/>
                        <a:t>Tumorsuspekt </a:t>
                      </a:r>
                      <a:r>
                        <a:rPr lang="nb-NO" sz="4000" dirty="0" err="1"/>
                        <a:t>oppfylning</a:t>
                      </a:r>
                      <a:r>
                        <a:rPr lang="nb-NO" sz="4000" dirty="0"/>
                        <a:t> i biholer</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1553512440"/>
                  </a:ext>
                </a:extLst>
              </a:tr>
              <a:tr h="370840">
                <a:tc>
                  <a:txBody>
                    <a:bodyPr/>
                    <a:lstStyle/>
                    <a:p>
                      <a:r>
                        <a:rPr lang="nb-NO" sz="4000" dirty="0"/>
                        <a:t>Venøst angiom</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3016010544"/>
                  </a:ext>
                </a:extLst>
              </a:tr>
              <a:tr h="370840">
                <a:tc>
                  <a:txBody>
                    <a:bodyPr/>
                    <a:lstStyle/>
                    <a:p>
                      <a:r>
                        <a:rPr lang="nb-NO" sz="4000" dirty="0"/>
                        <a:t>Signalavvik subkortikalt</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3415670472"/>
                  </a:ext>
                </a:extLst>
              </a:tr>
              <a:tr h="370840">
                <a:tc>
                  <a:txBody>
                    <a:bodyPr/>
                    <a:lstStyle/>
                    <a:p>
                      <a:r>
                        <a:rPr lang="nb-NO" sz="4000" dirty="0"/>
                        <a:t>Signalavvik i tinningbein</a:t>
                      </a:r>
                      <a:endParaRPr lang="nn-NO" sz="4000" dirty="0"/>
                    </a:p>
                  </a:txBody>
                  <a:tcPr/>
                </a:tc>
                <a:tc>
                  <a:txBody>
                    <a:bodyPr/>
                    <a:lstStyle/>
                    <a:p>
                      <a:pPr algn="r"/>
                      <a:r>
                        <a:rPr lang="nb-NO" sz="4000" dirty="0"/>
                        <a:t>1</a:t>
                      </a:r>
                      <a:endParaRPr lang="nn-NO" sz="4000" dirty="0"/>
                    </a:p>
                  </a:txBody>
                  <a:tcPr/>
                </a:tc>
                <a:tc>
                  <a:txBody>
                    <a:bodyPr/>
                    <a:lstStyle/>
                    <a:p>
                      <a:pPr algn="r"/>
                      <a:r>
                        <a:rPr lang="nb-NO" sz="4000" dirty="0"/>
                        <a:t>0,7%</a:t>
                      </a:r>
                      <a:endParaRPr lang="nn-NO" sz="4000" dirty="0"/>
                    </a:p>
                  </a:txBody>
                  <a:tcPr/>
                </a:tc>
                <a:extLst>
                  <a:ext uri="{0D108BD9-81ED-4DB2-BD59-A6C34878D82A}">
                    <a16:rowId xmlns:a16="http://schemas.microsoft.com/office/drawing/2014/main" val="817805732"/>
                  </a:ext>
                </a:extLst>
              </a:tr>
            </a:tbl>
          </a:graphicData>
        </a:graphic>
      </p:graphicFrame>
      <p:graphicFrame>
        <p:nvGraphicFramePr>
          <p:cNvPr id="9" name="Tabell 7">
            <a:extLst>
              <a:ext uri="{FF2B5EF4-FFF2-40B4-BE49-F238E27FC236}">
                <a16:creationId xmlns:a16="http://schemas.microsoft.com/office/drawing/2014/main" id="{4C3F6440-5EF6-F35D-760F-B3D51E76B88A}"/>
              </a:ext>
            </a:extLst>
          </p:cNvPr>
          <p:cNvGraphicFramePr>
            <a:graphicFrameLocks noGrp="1"/>
          </p:cNvGraphicFramePr>
          <p:nvPr/>
        </p:nvGraphicFramePr>
        <p:xfrm>
          <a:off x="11443335" y="21073605"/>
          <a:ext cx="13695372" cy="4724400"/>
        </p:xfrm>
        <a:graphic>
          <a:graphicData uri="http://schemas.openxmlformats.org/drawingml/2006/table">
            <a:tbl>
              <a:tblPr firstRow="1" bandRow="1">
                <a:tableStyleId>{5C22544A-7EE6-4342-B048-85BDC9FD1C3A}</a:tableStyleId>
              </a:tblPr>
              <a:tblGrid>
                <a:gridCol w="10225710">
                  <a:extLst>
                    <a:ext uri="{9D8B030D-6E8A-4147-A177-3AD203B41FA5}">
                      <a16:colId xmlns:a16="http://schemas.microsoft.com/office/drawing/2014/main" val="3910332254"/>
                    </a:ext>
                  </a:extLst>
                </a:gridCol>
                <a:gridCol w="1793134">
                  <a:extLst>
                    <a:ext uri="{9D8B030D-6E8A-4147-A177-3AD203B41FA5}">
                      <a16:colId xmlns:a16="http://schemas.microsoft.com/office/drawing/2014/main" val="1020635896"/>
                    </a:ext>
                  </a:extLst>
                </a:gridCol>
                <a:gridCol w="1676528">
                  <a:extLst>
                    <a:ext uri="{9D8B030D-6E8A-4147-A177-3AD203B41FA5}">
                      <a16:colId xmlns:a16="http://schemas.microsoft.com/office/drawing/2014/main" val="1652272522"/>
                    </a:ext>
                  </a:extLst>
                </a:gridCol>
              </a:tblGrid>
              <a:tr h="0">
                <a:tc>
                  <a:txBody>
                    <a:bodyPr/>
                    <a:lstStyle/>
                    <a:p>
                      <a:r>
                        <a:rPr lang="nb-NO" sz="4000" b="1" dirty="0"/>
                        <a:t>Type funn</a:t>
                      </a:r>
                      <a:endParaRPr lang="nn-NO" sz="4000" b="1" dirty="0"/>
                    </a:p>
                  </a:txBody>
                  <a:tcPr/>
                </a:tc>
                <a:tc>
                  <a:txBody>
                    <a:bodyPr/>
                    <a:lstStyle/>
                    <a:p>
                      <a:pPr algn="r"/>
                      <a:r>
                        <a:rPr lang="nb-NO" sz="4000" dirty="0"/>
                        <a:t>Tal</a:t>
                      </a:r>
                      <a:endParaRPr lang="nn-NO" sz="4000" dirty="0"/>
                    </a:p>
                  </a:txBody>
                  <a:tcPr/>
                </a:tc>
                <a:tc>
                  <a:txBody>
                    <a:bodyPr/>
                    <a:lstStyle/>
                    <a:p>
                      <a:pPr algn="r"/>
                      <a:r>
                        <a:rPr lang="nb-NO" sz="4000" b="1" dirty="0"/>
                        <a:t>%</a:t>
                      </a:r>
                      <a:endParaRPr lang="nn-NO" sz="4000" b="1" dirty="0"/>
                    </a:p>
                  </a:txBody>
                  <a:tcPr/>
                </a:tc>
                <a:extLst>
                  <a:ext uri="{0D108BD9-81ED-4DB2-BD59-A6C34878D82A}">
                    <a16:rowId xmlns:a16="http://schemas.microsoft.com/office/drawing/2014/main" val="1571103063"/>
                  </a:ext>
                </a:extLst>
              </a:tr>
              <a:tr h="370840">
                <a:tc>
                  <a:txBody>
                    <a:bodyPr/>
                    <a:lstStyle/>
                    <a:p>
                      <a:r>
                        <a:rPr lang="nb-NO" sz="4000" dirty="0"/>
                        <a:t>Ingen funn</a:t>
                      </a:r>
                      <a:endParaRPr lang="nn-NO" sz="4000" dirty="0"/>
                    </a:p>
                  </a:txBody>
                  <a:tcPr/>
                </a:tc>
                <a:tc>
                  <a:txBody>
                    <a:bodyPr/>
                    <a:lstStyle/>
                    <a:p>
                      <a:pPr algn="r"/>
                      <a:r>
                        <a:rPr lang="nb-NO" sz="4000" dirty="0"/>
                        <a:t>113</a:t>
                      </a:r>
                      <a:endParaRPr lang="nn-NO" sz="4000" dirty="0"/>
                    </a:p>
                  </a:txBody>
                  <a:tcPr/>
                </a:tc>
                <a:tc>
                  <a:txBody>
                    <a:bodyPr/>
                    <a:lstStyle/>
                    <a:p>
                      <a:pPr algn="r"/>
                      <a:r>
                        <a:rPr lang="nb-NO" sz="4000" dirty="0"/>
                        <a:t>80,1%</a:t>
                      </a:r>
                      <a:endParaRPr lang="nn-NO" sz="4000" dirty="0"/>
                    </a:p>
                  </a:txBody>
                  <a:tcPr/>
                </a:tc>
                <a:extLst>
                  <a:ext uri="{0D108BD9-81ED-4DB2-BD59-A6C34878D82A}">
                    <a16:rowId xmlns:a16="http://schemas.microsoft.com/office/drawing/2014/main" val="3255450664"/>
                  </a:ext>
                </a:extLst>
              </a:tr>
              <a:tr h="370840">
                <a:tc>
                  <a:txBody>
                    <a:bodyPr/>
                    <a:lstStyle/>
                    <a:p>
                      <a:r>
                        <a:rPr lang="nb-NO" sz="4000" dirty="0"/>
                        <a:t>Klinisk relevant funn </a:t>
                      </a:r>
                      <a:r>
                        <a:rPr lang="nb-NO" sz="4000" u="sng" dirty="0"/>
                        <a:t>med</a:t>
                      </a:r>
                      <a:r>
                        <a:rPr lang="nb-NO" sz="4000" dirty="0"/>
                        <a:t> behandlingsmessig konsekvens</a:t>
                      </a:r>
                      <a:endParaRPr lang="nn-NO" sz="4000" dirty="0"/>
                    </a:p>
                  </a:txBody>
                  <a:tcPr/>
                </a:tc>
                <a:tc>
                  <a:txBody>
                    <a:bodyPr/>
                    <a:lstStyle/>
                    <a:p>
                      <a:pPr algn="r"/>
                      <a:r>
                        <a:rPr lang="nb-NO" sz="4000" dirty="0"/>
                        <a:t>2</a:t>
                      </a:r>
                      <a:endParaRPr lang="nn-NO" sz="4000" dirty="0"/>
                    </a:p>
                  </a:txBody>
                  <a:tcPr/>
                </a:tc>
                <a:tc>
                  <a:txBody>
                    <a:bodyPr/>
                    <a:lstStyle/>
                    <a:p>
                      <a:pPr algn="r"/>
                      <a:r>
                        <a:rPr lang="nb-NO" sz="4000" dirty="0"/>
                        <a:t>2,1%</a:t>
                      </a:r>
                      <a:endParaRPr lang="nn-NO" sz="4000" dirty="0"/>
                    </a:p>
                  </a:txBody>
                  <a:tcPr/>
                </a:tc>
                <a:extLst>
                  <a:ext uri="{0D108BD9-81ED-4DB2-BD59-A6C34878D82A}">
                    <a16:rowId xmlns:a16="http://schemas.microsoft.com/office/drawing/2014/main" val="3855330274"/>
                  </a:ext>
                </a:extLst>
              </a:tr>
              <a:tr h="370840">
                <a:tc>
                  <a:txBody>
                    <a:bodyPr/>
                    <a:lstStyle/>
                    <a:p>
                      <a:r>
                        <a:rPr lang="nb-NO" sz="4000" dirty="0"/>
                        <a:t>Klinisk relevant funn </a:t>
                      </a:r>
                      <a:r>
                        <a:rPr lang="nb-NO" sz="4000" b="0" u="sng" dirty="0" err="1"/>
                        <a:t>utan</a:t>
                      </a:r>
                      <a:r>
                        <a:rPr lang="nb-NO" sz="4000" b="0" u="sng" dirty="0"/>
                        <a:t> </a:t>
                      </a:r>
                      <a:r>
                        <a:rPr lang="nb-NO" sz="4000" b="0" u="none" dirty="0"/>
                        <a:t>behandlingsmessig konsekvens</a:t>
                      </a:r>
                      <a:endParaRPr lang="nn-NO" sz="4000" dirty="0"/>
                    </a:p>
                  </a:txBody>
                  <a:tcPr/>
                </a:tc>
                <a:tc>
                  <a:txBody>
                    <a:bodyPr/>
                    <a:lstStyle/>
                    <a:p>
                      <a:pPr algn="r"/>
                      <a:r>
                        <a:rPr lang="nb-NO" sz="4000" dirty="0"/>
                        <a:t>12</a:t>
                      </a:r>
                      <a:endParaRPr lang="nn-NO" sz="4000" dirty="0"/>
                    </a:p>
                  </a:txBody>
                  <a:tcPr/>
                </a:tc>
                <a:tc>
                  <a:txBody>
                    <a:bodyPr/>
                    <a:lstStyle/>
                    <a:p>
                      <a:pPr algn="r"/>
                      <a:r>
                        <a:rPr lang="nb-NO" sz="4000" dirty="0"/>
                        <a:t>8,5%</a:t>
                      </a:r>
                      <a:endParaRPr lang="nn-NO" sz="4000" dirty="0"/>
                    </a:p>
                  </a:txBody>
                  <a:tcPr/>
                </a:tc>
                <a:extLst>
                  <a:ext uri="{0D108BD9-81ED-4DB2-BD59-A6C34878D82A}">
                    <a16:rowId xmlns:a16="http://schemas.microsoft.com/office/drawing/2014/main" val="1101427116"/>
                  </a:ext>
                </a:extLst>
              </a:tr>
              <a:tr h="370840">
                <a:tc>
                  <a:txBody>
                    <a:bodyPr/>
                    <a:lstStyle/>
                    <a:p>
                      <a:r>
                        <a:rPr lang="nb-NO" sz="4000" dirty="0"/>
                        <a:t>Funn </a:t>
                      </a:r>
                      <a:r>
                        <a:rPr lang="nb-NO" sz="4000" u="sng" dirty="0" err="1"/>
                        <a:t>utan</a:t>
                      </a:r>
                      <a:r>
                        <a:rPr lang="nb-NO" sz="4000" u="sng" dirty="0"/>
                        <a:t> </a:t>
                      </a:r>
                      <a:r>
                        <a:rPr lang="nb-NO" sz="4000" u="none" dirty="0"/>
                        <a:t>klinisk relevans</a:t>
                      </a:r>
                      <a:endParaRPr lang="nn-NO" sz="4000" dirty="0"/>
                    </a:p>
                  </a:txBody>
                  <a:tcPr/>
                </a:tc>
                <a:tc>
                  <a:txBody>
                    <a:bodyPr/>
                    <a:lstStyle/>
                    <a:p>
                      <a:pPr algn="r"/>
                      <a:r>
                        <a:rPr lang="nb-NO" sz="4000" dirty="0"/>
                        <a:t>13</a:t>
                      </a:r>
                      <a:endParaRPr lang="nn-NO" sz="4000" dirty="0"/>
                    </a:p>
                  </a:txBody>
                  <a:tcPr/>
                </a:tc>
                <a:tc>
                  <a:txBody>
                    <a:bodyPr/>
                    <a:lstStyle/>
                    <a:p>
                      <a:pPr algn="r"/>
                      <a:r>
                        <a:rPr lang="nb-NO" sz="4000" dirty="0"/>
                        <a:t>9,2%</a:t>
                      </a:r>
                      <a:endParaRPr lang="nn-NO" sz="4000" dirty="0"/>
                    </a:p>
                  </a:txBody>
                  <a:tcPr/>
                </a:tc>
                <a:extLst>
                  <a:ext uri="{0D108BD9-81ED-4DB2-BD59-A6C34878D82A}">
                    <a16:rowId xmlns:a16="http://schemas.microsoft.com/office/drawing/2014/main" val="2755571412"/>
                  </a:ext>
                </a:extLst>
              </a:tr>
            </a:tbl>
          </a:graphicData>
        </a:graphic>
      </p:graphicFrame>
      <p:sp>
        <p:nvSpPr>
          <p:cNvPr id="2" name="Acknowledgements" descr="Field for acknowledgements">
            <a:extLst>
              <a:ext uri="{FF2B5EF4-FFF2-40B4-BE49-F238E27FC236}">
                <a16:creationId xmlns:a16="http://schemas.microsoft.com/office/drawing/2014/main" id="{2D3ABD56-52AD-0F16-3063-C1CBF63453DC}"/>
              </a:ext>
            </a:extLst>
          </p:cNvPr>
          <p:cNvSpPr txBox="1">
            <a:spLocks noChangeArrowheads="1"/>
          </p:cNvSpPr>
          <p:nvPr/>
        </p:nvSpPr>
        <p:spPr bwMode="auto">
          <a:xfrm>
            <a:off x="32254508" y="27726412"/>
            <a:ext cx="974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defPPr>
              <a:defRPr lang="nb-NO"/>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eaLnBrk="1" hangingPunct="1"/>
            <a:r>
              <a:rPr lang="nb-NO" altLang="nb-NO" sz="2800" b="1" dirty="0">
                <a:solidFill>
                  <a:schemeClr val="tx1">
                    <a:lumMod val="85000"/>
                    <a:lumOff val="15000"/>
                  </a:schemeClr>
                </a:solidFill>
                <a:latin typeface="+mn-lt"/>
              </a:rPr>
              <a:t>Takk til</a:t>
            </a:r>
          </a:p>
          <a:p>
            <a:pPr eaLnBrk="1" hangingPunct="1"/>
            <a:r>
              <a:rPr lang="en-GB" altLang="nb-NO" sz="2000" dirty="0" err="1">
                <a:solidFill>
                  <a:schemeClr val="tx1">
                    <a:lumMod val="85000"/>
                    <a:lumOff val="15000"/>
                  </a:schemeClr>
                </a:solidFill>
                <a:latin typeface="+mn-lt"/>
              </a:rPr>
              <a:t>Veiledar</a:t>
            </a:r>
            <a:r>
              <a:rPr lang="en-GB" altLang="nb-NO" sz="2000" dirty="0">
                <a:solidFill>
                  <a:schemeClr val="tx1">
                    <a:lumMod val="85000"/>
                    <a:lumOff val="15000"/>
                  </a:schemeClr>
                </a:solidFill>
                <a:latin typeface="+mn-lt"/>
              </a:rPr>
              <a:t> Stein Magnus </a:t>
            </a:r>
            <a:r>
              <a:rPr lang="en-GB" altLang="nb-NO" sz="2000" dirty="0" err="1">
                <a:solidFill>
                  <a:schemeClr val="tx1">
                    <a:lumMod val="85000"/>
                    <a:lumOff val="15000"/>
                  </a:schemeClr>
                </a:solidFill>
                <a:latin typeface="+mn-lt"/>
              </a:rPr>
              <a:t>Aukland</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Klinisk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institutt</a:t>
            </a:r>
            <a:r>
              <a:rPr lang="en-GB" altLang="nb-NO" sz="2000" dirty="0">
                <a:solidFill>
                  <a:schemeClr val="tx1">
                    <a:lumMod val="85000"/>
                    <a:lumOff val="15000"/>
                  </a:schemeClr>
                </a:solidFill>
                <a:latin typeface="+mn-lt"/>
              </a:rPr>
              <a:t> 1, </a:t>
            </a:r>
            <a:r>
              <a:rPr lang="en-GB" altLang="nb-NO" sz="2000" dirty="0" err="1">
                <a:solidFill>
                  <a:schemeClr val="tx1">
                    <a:lumMod val="85000"/>
                    <a:lumOff val="15000"/>
                  </a:schemeClr>
                </a:solidFill>
                <a:latin typeface="+mn-lt"/>
              </a:rPr>
              <a:t>Universitetet</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i</a:t>
            </a:r>
            <a:r>
              <a:rPr lang="en-GB" altLang="nb-NO" sz="2000" dirty="0">
                <a:solidFill>
                  <a:schemeClr val="tx1">
                    <a:lumMod val="85000"/>
                    <a:lumOff val="15000"/>
                  </a:schemeClr>
                </a:solidFill>
                <a:latin typeface="+mn-lt"/>
              </a:rPr>
              <a:t> Bergen</a:t>
            </a:r>
          </a:p>
        </p:txBody>
      </p:sp>
    </p:spTree>
    <p:extLst>
      <p:ext uri="{BB962C8B-B14F-4D97-AF65-F5344CB8AC3E}">
        <p14:creationId xmlns:p14="http://schemas.microsoft.com/office/powerpoint/2010/main" val="263861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Genetic treatment of ALS</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a:solidFill>
                  <a:schemeClr val="bg1"/>
                </a:solidFill>
                <a:latin typeface="+mj-lt"/>
              </a:rPr>
              <a:t>A literature study of the search for a gene specific treatment for amyotrophic lateral sclerosis. </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4503934" y="2843212"/>
            <a:ext cx="749147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Andreas Brakvatne Vetås</a:t>
            </a:r>
          </a:p>
          <a:p>
            <a:pPr algn="r" eaLnBrk="1" hangingPunct="1"/>
            <a:r>
              <a:rPr lang="nb-NO" altLang="nb-NO" sz="4800" b="1" dirty="0">
                <a:solidFill>
                  <a:schemeClr val="bg1"/>
                </a:solidFill>
                <a:latin typeface="+mn-lt"/>
              </a:rPr>
              <a:t>Tormod Hystad Hugaas</a:t>
            </a:r>
            <a:br>
              <a:rPr lang="nb-NO" altLang="nb-NO" sz="4000" dirty="0">
                <a:solidFill>
                  <a:schemeClr val="bg1"/>
                </a:solidFill>
                <a:latin typeface="+mn-lt"/>
              </a:rPr>
            </a:br>
            <a:r>
              <a:rPr lang="nb-NO" altLang="nb-NO" sz="4000" dirty="0" err="1">
                <a:solidFill>
                  <a:schemeClr val="bg1"/>
                </a:solidFill>
                <a:latin typeface="+mn-lt"/>
              </a:rPr>
              <a:t>University</a:t>
            </a:r>
            <a:r>
              <a:rPr lang="nb-NO" altLang="nb-NO" sz="4000" dirty="0">
                <a:solidFill>
                  <a:schemeClr val="bg1"/>
                </a:solidFill>
                <a:latin typeface="+mn-lt"/>
              </a:rPr>
              <a:t> </a:t>
            </a:r>
            <a:r>
              <a:rPr lang="nb-NO" altLang="nb-NO" sz="4000" dirty="0" err="1">
                <a:solidFill>
                  <a:schemeClr val="bg1"/>
                </a:solidFill>
                <a:latin typeface="+mn-lt"/>
              </a:rPr>
              <a:t>of</a:t>
            </a:r>
            <a:r>
              <a:rPr lang="nb-NO" altLang="nb-NO" sz="4000" dirty="0">
                <a:solidFill>
                  <a:schemeClr val="bg1"/>
                </a:solidFill>
                <a:latin typeface="+mn-lt"/>
              </a:rPr>
              <a:t> Bergen</a:t>
            </a:r>
          </a:p>
          <a:p>
            <a:pPr algn="r" eaLnBrk="1" hangingPunct="1"/>
            <a:r>
              <a:rPr lang="nb-NO" altLang="nb-NO" sz="4000" dirty="0">
                <a:solidFill>
                  <a:schemeClr val="bg1"/>
                </a:solidFill>
                <a:latin typeface="+mn-lt"/>
              </a:rPr>
              <a:t>ave033@uib.no</a:t>
            </a:r>
          </a:p>
        </p:txBody>
      </p:sp>
      <p:sp>
        <p:nvSpPr>
          <p:cNvPr id="2055" name="Text box 1" descr="Text field "/>
          <p:cNvSpPr txBox="1">
            <a:spLocks noChangeArrowheads="1"/>
          </p:cNvSpPr>
          <p:nvPr/>
        </p:nvSpPr>
        <p:spPr bwMode="auto">
          <a:xfrm>
            <a:off x="1182688" y="6229350"/>
            <a:ext cx="9969500" cy="2183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6600" b="1" dirty="0">
                <a:solidFill>
                  <a:schemeClr val="tx1">
                    <a:lumMod val="85000"/>
                    <a:lumOff val="15000"/>
                  </a:schemeClr>
                </a:solidFill>
                <a:latin typeface="+mn-lt"/>
              </a:rPr>
              <a:t>ABSTRACT</a:t>
            </a:r>
          </a:p>
          <a:p>
            <a:pPr>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rPr>
              <a:t> </a:t>
            </a:r>
            <a:endParaRPr lang="nb-NO" sz="2400" dirty="0">
              <a:effectLst/>
              <a:latin typeface="Times New Roman" panose="02020603050405020304" pitchFamily="18" charset="0"/>
              <a:ea typeface="Times New Roman" panose="02020603050405020304" pitchFamily="18" charset="0"/>
            </a:endParaRPr>
          </a:p>
          <a:p>
            <a:pPr>
              <a:lnSpc>
                <a:spcPct val="150000"/>
              </a:lnSpc>
            </a:pPr>
            <a:r>
              <a:rPr lang="en-US" sz="5000" dirty="0">
                <a:solidFill>
                  <a:srgbClr val="000000"/>
                </a:solidFill>
                <a:effectLst/>
                <a:latin typeface="+mn-lt"/>
                <a:ea typeface="Times New Roman" panose="02020603050405020304" pitchFamily="18" charset="0"/>
              </a:rPr>
              <a:t>In this study we present a review of the development of a genetically based treatment for ALS. We searched PubMed, using </a:t>
            </a:r>
            <a:r>
              <a:rPr lang="en-US" sz="5000" dirty="0" err="1">
                <a:solidFill>
                  <a:srgbClr val="000000"/>
                </a:solidFill>
                <a:effectLst/>
                <a:latin typeface="+mn-lt"/>
                <a:ea typeface="Times New Roman" panose="02020603050405020304" pitchFamily="18" charset="0"/>
              </a:rPr>
              <a:t>MeSH</a:t>
            </a:r>
            <a:r>
              <a:rPr lang="en-US" sz="5000" dirty="0">
                <a:solidFill>
                  <a:srgbClr val="000000"/>
                </a:solidFill>
                <a:effectLst/>
                <a:latin typeface="+mn-lt"/>
                <a:ea typeface="Times New Roman" panose="02020603050405020304" pitchFamily="18" charset="0"/>
              </a:rPr>
              <a:t>, for articles who matched the keywords Amyotrophic Lateral Sclerosis/genetics as well as one of </a:t>
            </a:r>
            <a:r>
              <a:rPr lang="en-US" sz="5000" dirty="0" err="1">
                <a:solidFill>
                  <a:srgbClr val="000000"/>
                </a:solidFill>
                <a:effectLst/>
                <a:latin typeface="+mn-lt"/>
                <a:ea typeface="Times New Roman" panose="02020603050405020304" pitchFamily="18" charset="0"/>
              </a:rPr>
              <a:t>Dependovirus</a:t>
            </a:r>
            <a:r>
              <a:rPr lang="en-US" sz="5000" dirty="0">
                <a:solidFill>
                  <a:srgbClr val="000000"/>
                </a:solidFill>
                <a:effectLst/>
                <a:latin typeface="+mn-lt"/>
                <a:ea typeface="Times New Roman" panose="02020603050405020304" pitchFamily="18" charset="0"/>
              </a:rPr>
              <a:t>, Antisense Oligonucleotides, Lentivirus, and CRISPR, the fields with the most notable progress on the subject. We filtered in those who describe independent progress in developing a genetic treatment, including stem cell, animal, and clinical studies.</a:t>
            </a:r>
            <a:endParaRPr lang="nb-NO" sz="5000" dirty="0">
              <a:effectLst/>
              <a:latin typeface="+mn-lt"/>
              <a:ea typeface="Times New Roman" panose="02020603050405020304" pitchFamily="18" charset="0"/>
            </a:endParaRPr>
          </a:p>
          <a:p>
            <a:pPr>
              <a:lnSpc>
                <a:spcPct val="150000"/>
              </a:lnSpc>
            </a:pPr>
            <a:r>
              <a:rPr lang="en-US" sz="4400" dirty="0">
                <a:solidFill>
                  <a:srgbClr val="000000"/>
                </a:solidFill>
                <a:effectLst/>
                <a:latin typeface="Times New Roman" panose="02020603050405020304" pitchFamily="18" charset="0"/>
                <a:ea typeface="Times New Roman" panose="02020603050405020304" pitchFamily="18" charset="0"/>
              </a:rPr>
              <a:t> </a:t>
            </a:r>
            <a:endParaRPr lang="nb-NO" sz="4400" dirty="0">
              <a:effectLst/>
              <a:latin typeface="Times New Roman" panose="02020603050405020304" pitchFamily="18" charset="0"/>
              <a:ea typeface="Times New Roman" panose="02020603050405020304" pitchFamily="18" charset="0"/>
            </a:endParaRPr>
          </a:p>
          <a:p>
            <a:pPr>
              <a:lnSpc>
                <a:spcPct val="150000"/>
              </a:lnSpc>
            </a:pPr>
            <a:r>
              <a:rPr lang="en-US" sz="2400" dirty="0">
                <a:solidFill>
                  <a:srgbClr val="000000"/>
                </a:solidFill>
                <a:effectLst/>
                <a:latin typeface="Times New Roman" panose="02020603050405020304" pitchFamily="18" charset="0"/>
                <a:ea typeface="Times New Roman" panose="02020603050405020304" pitchFamily="18" charset="0"/>
              </a:rPr>
              <a:t> </a:t>
            </a:r>
            <a:endParaRPr lang="nb-NO" sz="2400" dirty="0">
              <a:effectLst/>
              <a:latin typeface="Times New Roman" panose="02020603050405020304" pitchFamily="18" charset="0"/>
              <a:ea typeface="Times New Roman" panose="02020603050405020304" pitchFamily="18" charset="0"/>
            </a:endParaRPr>
          </a:p>
        </p:txBody>
      </p:sp>
      <p:sp>
        <p:nvSpPr>
          <p:cNvPr id="2052" name="Text box 2" descr="Text field "/>
          <p:cNvSpPr txBox="1">
            <a:spLocks noChangeArrowheads="1"/>
          </p:cNvSpPr>
          <p:nvPr/>
        </p:nvSpPr>
        <p:spPr bwMode="auto">
          <a:xfrm>
            <a:off x="11232166" y="6229350"/>
            <a:ext cx="10033000" cy="1063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nSpc>
                <a:spcPct val="150000"/>
              </a:lnSpc>
            </a:pPr>
            <a:r>
              <a:rPr lang="en-US" sz="4200" dirty="0">
                <a:solidFill>
                  <a:srgbClr val="000000"/>
                </a:solidFill>
                <a:effectLst/>
                <a:latin typeface="+mn-lt"/>
                <a:ea typeface="Times New Roman" panose="02020603050405020304" pitchFamily="18" charset="0"/>
              </a:rPr>
              <a:t>Amyotrophic Lateral Sclerosis (ALS) is a devastating motor neuron disease with a prevalence of 6-7 per 100.000 in Norway. The etiology is largely unknown, and only a couple of treatments can provide a limited effect. However, some genes have been found to have a direct link to the disease. In recent years the search for a genetic treatment has intensified, particularly for the mutations </a:t>
            </a:r>
            <a:r>
              <a:rPr lang="en-US" sz="4200" i="1" dirty="0">
                <a:solidFill>
                  <a:srgbClr val="000000"/>
                </a:solidFill>
                <a:effectLst/>
                <a:latin typeface="+mn-lt"/>
                <a:ea typeface="Times New Roman" panose="02020603050405020304" pitchFamily="18" charset="0"/>
              </a:rPr>
              <a:t>SOD1</a:t>
            </a:r>
            <a:r>
              <a:rPr lang="en-US" sz="4200" dirty="0">
                <a:solidFill>
                  <a:srgbClr val="000000"/>
                </a:solidFill>
                <a:effectLst/>
                <a:latin typeface="+mn-lt"/>
                <a:ea typeface="Times New Roman" panose="02020603050405020304" pitchFamily="18" charset="0"/>
              </a:rPr>
              <a:t> and </a:t>
            </a:r>
            <a:r>
              <a:rPr lang="en-US" sz="4200" i="1" dirty="0">
                <a:solidFill>
                  <a:srgbClr val="000000"/>
                </a:solidFill>
                <a:effectLst/>
                <a:latin typeface="+mn-lt"/>
                <a:ea typeface="Times New Roman" panose="02020603050405020304" pitchFamily="18" charset="0"/>
              </a:rPr>
              <a:t>C9orf72</a:t>
            </a:r>
            <a:r>
              <a:rPr lang="en-US" sz="4200" dirty="0">
                <a:solidFill>
                  <a:srgbClr val="000000"/>
                </a:solidFill>
                <a:effectLst/>
                <a:latin typeface="+mn-lt"/>
                <a:ea typeface="Times New Roman" panose="02020603050405020304" pitchFamily="18" charset="0"/>
              </a:rPr>
              <a:t>.</a:t>
            </a:r>
            <a:endParaRPr lang="nb-NO" sz="4200" dirty="0">
              <a:effectLst/>
              <a:latin typeface="+mn-lt"/>
              <a:ea typeface="Times New Roman" panose="02020603050405020304" pitchFamily="18" charset="0"/>
            </a:endParaRPr>
          </a:p>
        </p:txBody>
      </p:sp>
      <p:sp>
        <p:nvSpPr>
          <p:cNvPr id="2061" name="Text Box 4" descr="Text field "/>
          <p:cNvSpPr txBox="1">
            <a:spLocks noChangeArrowheads="1"/>
          </p:cNvSpPr>
          <p:nvPr/>
        </p:nvSpPr>
        <p:spPr bwMode="auto">
          <a:xfrm>
            <a:off x="21345144" y="6229350"/>
            <a:ext cx="10033000" cy="1548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nSpc>
                <a:spcPct val="150000"/>
              </a:lnSpc>
            </a:pPr>
            <a:r>
              <a:rPr lang="en-US" sz="4200" dirty="0">
                <a:solidFill>
                  <a:srgbClr val="000000"/>
                </a:solidFill>
                <a:effectLst/>
                <a:latin typeface="+mn-lt"/>
                <a:ea typeface="Times New Roman" panose="02020603050405020304" pitchFamily="18" charset="0"/>
              </a:rPr>
              <a:t>The results include thirteen articles on the </a:t>
            </a:r>
            <a:r>
              <a:rPr lang="en-US" sz="4200" i="1" dirty="0">
                <a:solidFill>
                  <a:srgbClr val="000000"/>
                </a:solidFill>
                <a:effectLst/>
                <a:latin typeface="+mn-lt"/>
                <a:ea typeface="Times New Roman" panose="02020603050405020304" pitchFamily="18" charset="0"/>
              </a:rPr>
              <a:t>SOD1</a:t>
            </a:r>
            <a:r>
              <a:rPr lang="en-US" sz="4200" dirty="0">
                <a:solidFill>
                  <a:srgbClr val="000000"/>
                </a:solidFill>
                <a:effectLst/>
                <a:latin typeface="+mn-lt"/>
                <a:ea typeface="Times New Roman" panose="02020603050405020304" pitchFamily="18" charset="0"/>
              </a:rPr>
              <a:t>-mutation, five on </a:t>
            </a:r>
            <a:r>
              <a:rPr lang="en-US" sz="4200" i="1" dirty="0">
                <a:solidFill>
                  <a:srgbClr val="000000"/>
                </a:solidFill>
                <a:effectLst/>
                <a:latin typeface="+mn-lt"/>
                <a:ea typeface="Times New Roman" panose="02020603050405020304" pitchFamily="18" charset="0"/>
              </a:rPr>
              <a:t>C9orf72</a:t>
            </a:r>
            <a:r>
              <a:rPr lang="en-US" sz="4200" dirty="0">
                <a:solidFill>
                  <a:srgbClr val="000000"/>
                </a:solidFill>
                <a:effectLst/>
                <a:latin typeface="+mn-lt"/>
                <a:ea typeface="Times New Roman" panose="02020603050405020304" pitchFamily="18" charset="0"/>
              </a:rPr>
              <a:t>, and one targeting sporadic ALS (</a:t>
            </a:r>
            <a:r>
              <a:rPr lang="en-US" sz="4200" dirty="0" err="1">
                <a:solidFill>
                  <a:srgbClr val="000000"/>
                </a:solidFill>
                <a:effectLst/>
                <a:latin typeface="+mn-lt"/>
                <a:ea typeface="Times New Roman" panose="02020603050405020304" pitchFamily="18" charset="0"/>
              </a:rPr>
              <a:t>sALS</a:t>
            </a:r>
            <a:r>
              <a:rPr lang="en-US" sz="4200" dirty="0">
                <a:solidFill>
                  <a:srgbClr val="000000"/>
                </a:solidFill>
                <a:effectLst/>
                <a:latin typeface="+mn-lt"/>
                <a:ea typeface="Times New Roman" panose="02020603050405020304" pitchFamily="18" charset="0"/>
              </a:rPr>
              <a:t>) through mediating </a:t>
            </a:r>
            <a:r>
              <a:rPr lang="en-US" sz="4200" i="1" dirty="0">
                <a:solidFill>
                  <a:srgbClr val="000000"/>
                </a:solidFill>
                <a:effectLst/>
                <a:latin typeface="+mn-lt"/>
                <a:ea typeface="Times New Roman" panose="02020603050405020304" pitchFamily="18" charset="0"/>
              </a:rPr>
              <a:t>Atxn2</a:t>
            </a:r>
            <a:r>
              <a:rPr lang="en-US" sz="4200" dirty="0">
                <a:solidFill>
                  <a:srgbClr val="000000"/>
                </a:solidFill>
                <a:effectLst/>
                <a:latin typeface="+mn-lt"/>
                <a:ea typeface="Times New Roman" panose="02020603050405020304" pitchFamily="18" charset="0"/>
              </a:rPr>
              <a:t>. On </a:t>
            </a:r>
            <a:r>
              <a:rPr lang="en-US" sz="4200" i="1" dirty="0">
                <a:solidFill>
                  <a:srgbClr val="000000"/>
                </a:solidFill>
                <a:effectLst/>
                <a:latin typeface="+mn-lt"/>
                <a:ea typeface="Times New Roman" panose="02020603050405020304" pitchFamily="18" charset="0"/>
              </a:rPr>
              <a:t>SOD1</a:t>
            </a:r>
            <a:r>
              <a:rPr lang="en-US" sz="4200" dirty="0">
                <a:solidFill>
                  <a:srgbClr val="000000"/>
                </a:solidFill>
                <a:effectLst/>
                <a:latin typeface="+mn-lt"/>
                <a:ea typeface="Times New Roman" panose="02020603050405020304" pitchFamily="18" charset="0"/>
              </a:rPr>
              <a:t>, three articles describe the research on Antisense Oligonucleotides (ASOs), whereof two are clinical studies. The highest number of articles, eight, concerned the use of Adeno-Associated Viral Vectors (AAV Vectors) against </a:t>
            </a:r>
            <a:r>
              <a:rPr lang="en-US" sz="4200" i="1" dirty="0">
                <a:solidFill>
                  <a:srgbClr val="000000"/>
                </a:solidFill>
                <a:effectLst/>
                <a:latin typeface="+mn-lt"/>
                <a:ea typeface="Times New Roman" panose="02020603050405020304" pitchFamily="18" charset="0"/>
              </a:rPr>
              <a:t>SOD1</a:t>
            </a:r>
            <a:r>
              <a:rPr lang="en-US" sz="4200" dirty="0">
                <a:solidFill>
                  <a:srgbClr val="000000"/>
                </a:solidFill>
                <a:effectLst/>
                <a:latin typeface="+mn-lt"/>
                <a:ea typeface="Times New Roman" panose="02020603050405020304" pitchFamily="18" charset="0"/>
              </a:rPr>
              <a:t> ALS, and there were also two articles on the subject of CRISPR or Cytosine Base Editors (CBEs). Regarding </a:t>
            </a:r>
            <a:r>
              <a:rPr lang="en-US" sz="4200" i="1" dirty="0">
                <a:solidFill>
                  <a:srgbClr val="000000"/>
                </a:solidFill>
                <a:effectLst/>
                <a:latin typeface="+mn-lt"/>
                <a:ea typeface="Times New Roman" panose="02020603050405020304" pitchFamily="18" charset="0"/>
              </a:rPr>
              <a:t>C9orf72</a:t>
            </a:r>
            <a:r>
              <a:rPr lang="en-US" sz="4200" dirty="0">
                <a:solidFill>
                  <a:srgbClr val="000000"/>
                </a:solidFill>
                <a:effectLst/>
                <a:latin typeface="+mn-lt"/>
                <a:ea typeface="Times New Roman" panose="02020603050405020304" pitchFamily="18" charset="0"/>
              </a:rPr>
              <a:t>, we included four articles on ASO based treatment, and one about CRISPR on stem cells.</a:t>
            </a:r>
            <a:endParaRPr lang="nb-NO" sz="4200" dirty="0">
              <a:effectLst/>
              <a:latin typeface="+mn-lt"/>
              <a:ea typeface="Times New Roman" panose="02020603050405020304" pitchFamily="18" charset="0"/>
            </a:endParaRPr>
          </a:p>
        </p:txBody>
      </p:sp>
      <p:sp>
        <p:nvSpPr>
          <p:cNvPr id="2064" name="Text Box 6" descr="Text field "/>
          <p:cNvSpPr txBox="1">
            <a:spLocks noChangeArrowheads="1"/>
          </p:cNvSpPr>
          <p:nvPr/>
        </p:nvSpPr>
        <p:spPr bwMode="auto">
          <a:xfrm>
            <a:off x="31962408" y="16356674"/>
            <a:ext cx="10033000" cy="966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nSpc>
                <a:spcPct val="150000"/>
              </a:lnSpc>
            </a:pPr>
            <a:r>
              <a:rPr lang="en-US" sz="4200" dirty="0">
                <a:solidFill>
                  <a:srgbClr val="000000"/>
                </a:solidFill>
                <a:effectLst/>
                <a:latin typeface="+mn-lt"/>
                <a:ea typeface="Times New Roman" panose="02020603050405020304" pitchFamily="18" charset="0"/>
              </a:rPr>
              <a:t>With a few modest clinical trials with ASOs and very promising results in animal studies with AAVs, the treatment of </a:t>
            </a:r>
            <a:r>
              <a:rPr lang="en-US" sz="4200" i="1" dirty="0">
                <a:solidFill>
                  <a:srgbClr val="000000"/>
                </a:solidFill>
                <a:effectLst/>
                <a:latin typeface="+mn-lt"/>
                <a:ea typeface="Times New Roman" panose="02020603050405020304" pitchFamily="18" charset="0"/>
              </a:rPr>
              <a:t>SOD1</a:t>
            </a:r>
            <a:r>
              <a:rPr lang="en-US" sz="4200" dirty="0">
                <a:solidFill>
                  <a:srgbClr val="000000"/>
                </a:solidFill>
                <a:effectLst/>
                <a:latin typeface="+mn-lt"/>
                <a:ea typeface="Times New Roman" panose="02020603050405020304" pitchFamily="18" charset="0"/>
              </a:rPr>
              <a:t> ALS seems the most likely to withstand a third phase clinical trial in the near future. There are, however, promising aspects also for </a:t>
            </a:r>
            <a:r>
              <a:rPr lang="en-US" sz="4200" i="1" dirty="0">
                <a:solidFill>
                  <a:srgbClr val="000000"/>
                </a:solidFill>
                <a:effectLst/>
                <a:latin typeface="+mn-lt"/>
                <a:ea typeface="Times New Roman" panose="02020603050405020304" pitchFamily="18" charset="0"/>
              </a:rPr>
              <a:t>C9orf72</a:t>
            </a:r>
            <a:r>
              <a:rPr lang="en-US" sz="4200" dirty="0">
                <a:solidFill>
                  <a:srgbClr val="000000"/>
                </a:solidFill>
                <a:effectLst/>
                <a:latin typeface="+mn-lt"/>
                <a:ea typeface="Times New Roman" panose="02020603050405020304" pitchFamily="18" charset="0"/>
              </a:rPr>
              <a:t>, but more research is needed to map the specific functions of the gene and its mutations.</a:t>
            </a:r>
            <a:endParaRPr lang="nb-NO" sz="4200" dirty="0">
              <a:effectLst/>
              <a:latin typeface="+mn-lt"/>
              <a:ea typeface="Times New Roman" panose="02020603050405020304" pitchFamily="18" charset="0"/>
            </a:endParaRPr>
          </a:p>
        </p:txBody>
      </p:sp>
      <p:sp>
        <p:nvSpPr>
          <p:cNvPr id="2065" name="References" descr="Field for references"/>
          <p:cNvSpPr txBox="1">
            <a:spLocks noChangeArrowheads="1"/>
          </p:cNvSpPr>
          <p:nvPr/>
        </p:nvSpPr>
        <p:spPr bwMode="auto">
          <a:xfrm>
            <a:off x="32025908" y="27436763"/>
            <a:ext cx="9969500" cy="205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REFERENCES</a:t>
            </a:r>
          </a:p>
          <a:p>
            <a:pPr eaLnBrk="1" hangingPunct="1"/>
            <a:r>
              <a:rPr lang="nb-NO" sz="1400" b="0" i="0" u="none" strike="noStrike" dirty="0" err="1">
                <a:solidFill>
                  <a:srgbClr val="212121"/>
                </a:solidFill>
                <a:effectLst/>
                <a:latin typeface="+mn-lt"/>
              </a:rPr>
              <a:t>Illustration</a:t>
            </a:r>
            <a:r>
              <a:rPr lang="nb-NO" sz="1400" b="0" i="0" u="none" strike="noStrike" dirty="0">
                <a:solidFill>
                  <a:srgbClr val="212121"/>
                </a:solidFill>
                <a:effectLst/>
                <a:latin typeface="+mn-lt"/>
              </a:rPr>
              <a:t> 1: </a:t>
            </a:r>
            <a:r>
              <a:rPr lang="nb-NO" sz="1400" b="0" i="0" u="none" strike="noStrike" dirty="0" err="1">
                <a:solidFill>
                  <a:srgbClr val="212121"/>
                </a:solidFill>
                <a:effectLst/>
                <a:latin typeface="+mn-lt"/>
              </a:rPr>
              <a:t>Berdyński</a:t>
            </a:r>
            <a:r>
              <a:rPr lang="nb-NO" sz="1400" b="0" i="0" u="none" strike="noStrike" dirty="0">
                <a:solidFill>
                  <a:srgbClr val="212121"/>
                </a:solidFill>
                <a:effectLst/>
                <a:latin typeface="+mn-lt"/>
              </a:rPr>
              <a:t> M, </a:t>
            </a:r>
            <a:r>
              <a:rPr lang="nb-NO" sz="1400" b="0" i="0" u="none" strike="noStrike" dirty="0" err="1">
                <a:solidFill>
                  <a:srgbClr val="212121"/>
                </a:solidFill>
                <a:effectLst/>
                <a:latin typeface="+mn-lt"/>
              </a:rPr>
              <a:t>Miszta</a:t>
            </a:r>
            <a:r>
              <a:rPr lang="nb-NO" sz="1400" b="0" i="0" u="none" strike="noStrike" dirty="0">
                <a:solidFill>
                  <a:srgbClr val="212121"/>
                </a:solidFill>
                <a:effectLst/>
                <a:latin typeface="+mn-lt"/>
              </a:rPr>
              <a:t> P, </a:t>
            </a:r>
            <a:r>
              <a:rPr lang="nb-NO" sz="1400" b="0" i="0" u="none" strike="noStrike" dirty="0" err="1">
                <a:solidFill>
                  <a:srgbClr val="212121"/>
                </a:solidFill>
                <a:effectLst/>
                <a:latin typeface="+mn-lt"/>
              </a:rPr>
              <a:t>Safranow</a:t>
            </a:r>
            <a:r>
              <a:rPr lang="nb-NO" sz="1400" b="0" i="0" u="none" strike="noStrike" dirty="0">
                <a:solidFill>
                  <a:srgbClr val="212121"/>
                </a:solidFill>
                <a:effectLst/>
                <a:latin typeface="+mn-lt"/>
              </a:rPr>
              <a:t> K, Andersen PM, Morita M, </a:t>
            </a:r>
            <a:r>
              <a:rPr lang="nb-NO" sz="1400" b="0" i="0" u="none" strike="noStrike" dirty="0" err="1">
                <a:solidFill>
                  <a:srgbClr val="212121"/>
                </a:solidFill>
                <a:effectLst/>
                <a:latin typeface="+mn-lt"/>
              </a:rPr>
              <a:t>Filipek</a:t>
            </a:r>
            <a:r>
              <a:rPr lang="nb-NO" sz="1400" b="0" i="0" u="none" strike="noStrike" dirty="0">
                <a:solidFill>
                  <a:srgbClr val="212121"/>
                </a:solidFill>
                <a:effectLst/>
                <a:latin typeface="+mn-lt"/>
              </a:rPr>
              <a:t> S, </a:t>
            </a:r>
            <a:r>
              <a:rPr lang="nb-NO" sz="1400" b="0" i="0" u="none" strike="noStrike" dirty="0" err="1">
                <a:solidFill>
                  <a:srgbClr val="212121"/>
                </a:solidFill>
                <a:effectLst/>
                <a:latin typeface="+mn-lt"/>
              </a:rPr>
              <a:t>Żekanowski</a:t>
            </a:r>
            <a:r>
              <a:rPr lang="nb-NO" sz="1400" b="0" i="0" u="none" strike="noStrike" dirty="0">
                <a:solidFill>
                  <a:srgbClr val="212121"/>
                </a:solidFill>
                <a:effectLst/>
                <a:latin typeface="+mn-lt"/>
              </a:rPr>
              <a:t> C, </a:t>
            </a:r>
            <a:r>
              <a:rPr lang="nb-NO" sz="1400" b="0" i="0" u="none" strike="noStrike" dirty="0" err="1">
                <a:solidFill>
                  <a:srgbClr val="212121"/>
                </a:solidFill>
                <a:effectLst/>
                <a:latin typeface="+mn-lt"/>
              </a:rPr>
              <a:t>Kuźma-Kozakiewicz</a:t>
            </a:r>
            <a:r>
              <a:rPr lang="nb-NO" sz="1400" b="0" i="0" u="none" strike="noStrike" dirty="0">
                <a:solidFill>
                  <a:srgbClr val="212121"/>
                </a:solidFill>
                <a:effectLst/>
                <a:latin typeface="+mn-lt"/>
              </a:rPr>
              <a:t> M. SOD1 </a:t>
            </a:r>
            <a:r>
              <a:rPr lang="nb-NO" sz="1400" b="0" i="0" u="none" strike="noStrike" dirty="0" err="1">
                <a:solidFill>
                  <a:srgbClr val="212121"/>
                </a:solidFill>
                <a:effectLst/>
                <a:latin typeface="+mn-lt"/>
              </a:rPr>
              <a:t>mutations</a:t>
            </a:r>
            <a:r>
              <a:rPr lang="nb-NO" sz="1400" b="0" i="0" u="none" strike="noStrike" dirty="0">
                <a:solidFill>
                  <a:srgbClr val="212121"/>
                </a:solidFill>
                <a:effectLst/>
                <a:latin typeface="+mn-lt"/>
              </a:rPr>
              <a:t> </a:t>
            </a:r>
            <a:r>
              <a:rPr lang="nb-NO" sz="1400" b="0" i="0" u="none" strike="noStrike" dirty="0" err="1">
                <a:solidFill>
                  <a:srgbClr val="212121"/>
                </a:solidFill>
                <a:effectLst/>
                <a:latin typeface="+mn-lt"/>
              </a:rPr>
              <a:t>associated</a:t>
            </a:r>
            <a:r>
              <a:rPr lang="nb-NO" sz="1400" b="0" i="0" u="none" strike="noStrike" dirty="0">
                <a:solidFill>
                  <a:srgbClr val="212121"/>
                </a:solidFill>
                <a:effectLst/>
                <a:latin typeface="+mn-lt"/>
              </a:rPr>
              <a:t> </a:t>
            </a:r>
            <a:r>
              <a:rPr lang="nb-NO" sz="1400" b="0" i="0" u="none" strike="noStrike" dirty="0" err="1">
                <a:solidFill>
                  <a:srgbClr val="212121"/>
                </a:solidFill>
                <a:effectLst/>
                <a:latin typeface="+mn-lt"/>
              </a:rPr>
              <a:t>with</a:t>
            </a:r>
            <a:r>
              <a:rPr lang="nb-NO" sz="1400" b="0" i="0" u="none" strike="noStrike" dirty="0">
                <a:solidFill>
                  <a:srgbClr val="212121"/>
                </a:solidFill>
                <a:effectLst/>
                <a:latin typeface="+mn-lt"/>
              </a:rPr>
              <a:t> </a:t>
            </a:r>
            <a:r>
              <a:rPr lang="nb-NO" sz="1400" b="0" i="0" u="none" strike="noStrike" dirty="0" err="1">
                <a:solidFill>
                  <a:srgbClr val="212121"/>
                </a:solidFill>
                <a:effectLst/>
                <a:latin typeface="+mn-lt"/>
              </a:rPr>
              <a:t>amyotrophic</a:t>
            </a:r>
            <a:r>
              <a:rPr lang="nb-NO" sz="1400" b="0" i="0" u="none" strike="noStrike" dirty="0">
                <a:solidFill>
                  <a:srgbClr val="212121"/>
                </a:solidFill>
                <a:effectLst/>
                <a:latin typeface="+mn-lt"/>
              </a:rPr>
              <a:t> lateral </a:t>
            </a:r>
            <a:r>
              <a:rPr lang="nb-NO" sz="1400" b="0" i="0" u="none" strike="noStrike" dirty="0" err="1">
                <a:solidFill>
                  <a:srgbClr val="212121"/>
                </a:solidFill>
                <a:effectLst/>
                <a:latin typeface="+mn-lt"/>
              </a:rPr>
              <a:t>sclerosis</a:t>
            </a:r>
            <a:r>
              <a:rPr lang="nb-NO" sz="1400" b="0" i="0" u="none" strike="noStrike" dirty="0">
                <a:solidFill>
                  <a:srgbClr val="212121"/>
                </a:solidFill>
                <a:effectLst/>
                <a:latin typeface="+mn-lt"/>
              </a:rPr>
              <a:t> </a:t>
            </a:r>
            <a:r>
              <a:rPr lang="nb-NO" sz="1400" b="0" i="0" u="none" strike="noStrike" dirty="0" err="1">
                <a:solidFill>
                  <a:srgbClr val="212121"/>
                </a:solidFill>
                <a:effectLst/>
                <a:latin typeface="+mn-lt"/>
              </a:rPr>
              <a:t>analysis</a:t>
            </a:r>
            <a:r>
              <a:rPr lang="nb-NO" sz="1400" b="0" i="0" u="none" strike="noStrike" dirty="0">
                <a:solidFill>
                  <a:srgbClr val="212121"/>
                </a:solidFill>
                <a:effectLst/>
                <a:latin typeface="+mn-lt"/>
              </a:rPr>
              <a:t> </a:t>
            </a:r>
            <a:r>
              <a:rPr lang="nb-NO" sz="1400" b="0" i="0" u="none" strike="noStrike" dirty="0" err="1">
                <a:solidFill>
                  <a:srgbClr val="212121"/>
                </a:solidFill>
                <a:effectLst/>
                <a:latin typeface="+mn-lt"/>
              </a:rPr>
              <a:t>of</a:t>
            </a:r>
            <a:r>
              <a:rPr lang="nb-NO" sz="1400" b="0" i="0" u="none" strike="noStrike" dirty="0">
                <a:solidFill>
                  <a:srgbClr val="212121"/>
                </a:solidFill>
                <a:effectLst/>
                <a:latin typeface="+mn-lt"/>
              </a:rPr>
              <a:t> variant </a:t>
            </a:r>
            <a:r>
              <a:rPr lang="nb-NO" sz="1400" b="0" i="0" u="none" strike="noStrike" dirty="0" err="1">
                <a:solidFill>
                  <a:srgbClr val="212121"/>
                </a:solidFill>
                <a:effectLst/>
                <a:latin typeface="+mn-lt"/>
              </a:rPr>
              <a:t>severity</a:t>
            </a:r>
            <a:r>
              <a:rPr lang="nb-NO" sz="1400" b="0" i="0" u="none" strike="noStrike" dirty="0">
                <a:solidFill>
                  <a:srgbClr val="212121"/>
                </a:solidFill>
                <a:effectLst/>
                <a:latin typeface="+mn-lt"/>
              </a:rPr>
              <a:t>. </a:t>
            </a:r>
            <a:r>
              <a:rPr lang="nb-NO" sz="1400" b="0" i="0" u="none" strike="noStrike" dirty="0" err="1">
                <a:solidFill>
                  <a:srgbClr val="212121"/>
                </a:solidFill>
                <a:effectLst/>
                <a:latin typeface="+mn-lt"/>
              </a:rPr>
              <a:t>Sci</a:t>
            </a:r>
            <a:r>
              <a:rPr lang="nb-NO" sz="1400" b="0" i="0" u="none" strike="noStrike" dirty="0">
                <a:solidFill>
                  <a:srgbClr val="212121"/>
                </a:solidFill>
                <a:effectLst/>
                <a:latin typeface="+mn-lt"/>
              </a:rPr>
              <a:t> Rep. 2022 Jan 7;12(1):103. </a:t>
            </a:r>
            <a:r>
              <a:rPr lang="nb-NO" sz="1400" b="0" i="0" u="none" strike="noStrike" dirty="0" err="1">
                <a:solidFill>
                  <a:srgbClr val="212121"/>
                </a:solidFill>
                <a:effectLst/>
                <a:latin typeface="+mn-lt"/>
              </a:rPr>
              <a:t>doi</a:t>
            </a:r>
            <a:r>
              <a:rPr lang="nb-NO" sz="1400" b="0" i="0" u="none" strike="noStrike" dirty="0">
                <a:solidFill>
                  <a:srgbClr val="212121"/>
                </a:solidFill>
                <a:effectLst/>
                <a:latin typeface="+mn-lt"/>
              </a:rPr>
              <a:t>: 10.1038/s41598-021-03891-8.</a:t>
            </a:r>
          </a:p>
          <a:p>
            <a:pPr eaLnBrk="1" hangingPunct="1"/>
            <a:endParaRPr lang="nb-NO" sz="1400" dirty="0">
              <a:solidFill>
                <a:srgbClr val="212121"/>
              </a:solidFill>
              <a:latin typeface="+mn-lt"/>
            </a:endParaRPr>
          </a:p>
          <a:p>
            <a:pPr eaLnBrk="1" hangingPunct="1"/>
            <a:r>
              <a:rPr lang="nb-NO" sz="1400" dirty="0" err="1">
                <a:solidFill>
                  <a:srgbClr val="000000"/>
                </a:solidFill>
                <a:effectLst/>
                <a:latin typeface="+mn-lt"/>
                <a:ea typeface="Times New Roman" panose="02020603050405020304" pitchFamily="18" charset="0"/>
              </a:rPr>
              <a:t>Illustration</a:t>
            </a:r>
            <a:r>
              <a:rPr lang="nb-NO" sz="1400" dirty="0">
                <a:solidFill>
                  <a:srgbClr val="000000"/>
                </a:solidFill>
                <a:effectLst/>
                <a:latin typeface="+mn-lt"/>
                <a:ea typeface="Times New Roman" panose="02020603050405020304" pitchFamily="18" charset="0"/>
              </a:rPr>
              <a:t> 2: </a:t>
            </a:r>
            <a:r>
              <a:rPr lang="nb-NO" sz="1400" dirty="0" err="1">
                <a:solidFill>
                  <a:srgbClr val="000000"/>
                </a:solidFill>
                <a:effectLst/>
                <a:latin typeface="+mn-lt"/>
                <a:ea typeface="Times New Roman" panose="02020603050405020304" pitchFamily="18" charset="0"/>
              </a:rPr>
              <a:t>DeJesus</a:t>
            </a:r>
            <a:r>
              <a:rPr lang="nb-NO" sz="1400" dirty="0">
                <a:solidFill>
                  <a:srgbClr val="000000"/>
                </a:solidFill>
                <a:effectLst/>
                <a:latin typeface="+mn-lt"/>
                <a:ea typeface="Times New Roman" panose="02020603050405020304" pitchFamily="18" charset="0"/>
              </a:rPr>
              <a:t>-Hernandez M, Mackenzie IR, </a:t>
            </a:r>
            <a:r>
              <a:rPr lang="nb-NO" sz="1400" dirty="0" err="1">
                <a:solidFill>
                  <a:srgbClr val="000000"/>
                </a:solidFill>
                <a:effectLst/>
                <a:latin typeface="+mn-lt"/>
                <a:ea typeface="Times New Roman" panose="02020603050405020304" pitchFamily="18" charset="0"/>
              </a:rPr>
              <a:t>Boeve</a:t>
            </a:r>
            <a:r>
              <a:rPr lang="nb-NO" sz="1400" dirty="0">
                <a:solidFill>
                  <a:srgbClr val="000000"/>
                </a:solidFill>
                <a:effectLst/>
                <a:latin typeface="+mn-lt"/>
                <a:ea typeface="Times New Roman" panose="02020603050405020304" pitchFamily="18" charset="0"/>
              </a:rPr>
              <a:t> BF, </a:t>
            </a:r>
            <a:r>
              <a:rPr lang="nb-NO" sz="1400" dirty="0" err="1">
                <a:solidFill>
                  <a:srgbClr val="000000"/>
                </a:solidFill>
                <a:effectLst/>
                <a:latin typeface="+mn-lt"/>
                <a:ea typeface="Times New Roman" panose="02020603050405020304" pitchFamily="18" charset="0"/>
              </a:rPr>
              <a:t>Boxer</a:t>
            </a:r>
            <a:r>
              <a:rPr lang="nb-NO" sz="1400" dirty="0">
                <a:solidFill>
                  <a:srgbClr val="000000"/>
                </a:solidFill>
                <a:effectLst/>
                <a:latin typeface="+mn-lt"/>
                <a:ea typeface="Times New Roman" panose="02020603050405020304" pitchFamily="18" charset="0"/>
              </a:rPr>
              <a:t> AL, Baker M, Rutherford NJ, et al. </a:t>
            </a:r>
            <a:r>
              <a:rPr lang="en-US" sz="1400" dirty="0">
                <a:solidFill>
                  <a:srgbClr val="000000"/>
                </a:solidFill>
                <a:effectLst/>
                <a:latin typeface="+mn-lt"/>
                <a:ea typeface="Times New Roman" panose="02020603050405020304" pitchFamily="18" charset="0"/>
              </a:rPr>
              <a:t>Expanded GGGGCC </a:t>
            </a:r>
            <a:r>
              <a:rPr lang="en-US" sz="1400" dirty="0" err="1">
                <a:solidFill>
                  <a:srgbClr val="000000"/>
                </a:solidFill>
                <a:effectLst/>
                <a:latin typeface="+mn-lt"/>
                <a:ea typeface="Times New Roman" panose="02020603050405020304" pitchFamily="18" charset="0"/>
              </a:rPr>
              <a:t>heksanucleotide</a:t>
            </a:r>
            <a:r>
              <a:rPr lang="en-US" sz="1400" dirty="0">
                <a:solidFill>
                  <a:srgbClr val="000000"/>
                </a:solidFill>
                <a:effectLst/>
                <a:latin typeface="+mn-lt"/>
                <a:ea typeface="Times New Roman" panose="02020603050405020304" pitchFamily="18" charset="0"/>
              </a:rPr>
              <a:t> repeat in noncoding region of C9ORF72 causes chromosome 9p-linked FTD and ALS. Neuron. 2011 Oct 20;72(2):245-56. </a:t>
            </a:r>
            <a:r>
              <a:rPr lang="en-US" sz="1400" dirty="0" err="1">
                <a:solidFill>
                  <a:srgbClr val="000000"/>
                </a:solidFill>
                <a:effectLst/>
                <a:latin typeface="+mn-lt"/>
                <a:ea typeface="Times New Roman" panose="02020603050405020304" pitchFamily="18" charset="0"/>
              </a:rPr>
              <a:t>doi</a:t>
            </a:r>
            <a:r>
              <a:rPr lang="en-US" sz="1400" dirty="0">
                <a:solidFill>
                  <a:srgbClr val="000000"/>
                </a:solidFill>
                <a:effectLst/>
                <a:latin typeface="+mn-lt"/>
                <a:ea typeface="Times New Roman" panose="02020603050405020304" pitchFamily="18" charset="0"/>
              </a:rPr>
              <a:t>: 10.1016/j.neuron.2011.09.011.</a:t>
            </a:r>
            <a:endParaRPr lang="nb-NO" sz="1400" dirty="0">
              <a:effectLst/>
              <a:latin typeface="+mn-lt"/>
              <a:ea typeface="Times New Roman" panose="02020603050405020304" pitchFamily="18" charset="0"/>
            </a:endParaRPr>
          </a:p>
        </p:txBody>
      </p:sp>
      <p:pic>
        <p:nvPicPr>
          <p:cNvPr id="1026" name="Picture 2" descr="SOD1 mutations associated with amyotrophic lateral sclerosis analysis of  variant severity | Scientific Reports">
            <a:extLst>
              <a:ext uri="{FF2B5EF4-FFF2-40B4-BE49-F238E27FC236}">
                <a16:creationId xmlns:a16="http://schemas.microsoft.com/office/drawing/2014/main" id="{2DE1780A-2E59-C5FC-A1AE-34A5EE8C8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2408" y="8335109"/>
            <a:ext cx="9852884" cy="6122035"/>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9C27CAF4-124C-E061-8A20-53F45F6E33F8}"/>
              </a:ext>
            </a:extLst>
          </p:cNvPr>
          <p:cNvPicPr>
            <a:picLocks noChangeAspect="1"/>
          </p:cNvPicPr>
          <p:nvPr/>
        </p:nvPicPr>
        <p:blipFill>
          <a:blip r:embed="rId4"/>
          <a:stretch>
            <a:fillRect/>
          </a:stretch>
        </p:blipFill>
        <p:spPr>
          <a:xfrm>
            <a:off x="11736452" y="17242670"/>
            <a:ext cx="7940482" cy="9217780"/>
          </a:xfrm>
          <a:prstGeom prst="rect">
            <a:avLst/>
          </a:prstGeom>
        </p:spPr>
      </p:pic>
    </p:spTree>
    <p:extLst>
      <p:ext uri="{BB962C8B-B14F-4D97-AF65-F5344CB8AC3E}">
        <p14:creationId xmlns:p14="http://schemas.microsoft.com/office/powerpoint/2010/main" val="4165504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29107"/>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11300" b="1" dirty="0">
                <a:solidFill>
                  <a:schemeClr val="bg1"/>
                </a:solidFill>
                <a:latin typeface="Arial" panose="020B0604020202020204" pitchFamily="34" charset="0"/>
                <a:cs typeface="Arial" panose="020B0604020202020204" pitchFamily="34" charset="0"/>
              </a:rPr>
              <a:t>Insulær semiologi ved hjerneinfarkt</a:t>
            </a:r>
          </a:p>
        </p:txBody>
      </p:sp>
      <p:sp>
        <p:nvSpPr>
          <p:cNvPr id="2054" name="Subtitle" descr="Subtitle field"/>
          <p:cNvSpPr txBox="1">
            <a:spLocks noChangeArrowheads="1"/>
          </p:cNvSpPr>
          <p:nvPr/>
        </p:nvSpPr>
        <p:spPr bwMode="auto">
          <a:xfrm>
            <a:off x="1122362" y="1839093"/>
            <a:ext cx="342614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j-lt"/>
              </a:rPr>
              <a:t>Et forsøk på å øke forståelsen av funksjonene knyttet til </a:t>
            </a:r>
            <a:r>
              <a:rPr lang="nb-NO" altLang="nb-NO" sz="4800" b="1" dirty="0" err="1">
                <a:solidFill>
                  <a:schemeClr val="bg1"/>
                </a:solidFill>
                <a:latin typeface="+mj-lt"/>
              </a:rPr>
              <a:t>insula</a:t>
            </a:r>
            <a:r>
              <a:rPr lang="nb-NO" altLang="nb-NO" sz="4800" b="1" dirty="0">
                <a:solidFill>
                  <a:schemeClr val="bg1"/>
                </a:solidFill>
                <a:latin typeface="+mj-lt"/>
              </a:rPr>
              <a:t>, gjennom å studere symptomatologien til pasienter med insulære hjerneinfarkt, med utgangspunkt i journalgjennomgang.</a:t>
            </a:r>
          </a:p>
        </p:txBody>
      </p:sp>
      <p:sp>
        <p:nvSpPr>
          <p:cNvPr id="2053" name="Name and info" descr="Field for name and email"/>
          <p:cNvSpPr txBox="1">
            <a:spLocks noChangeArrowheads="1"/>
          </p:cNvSpPr>
          <p:nvPr/>
        </p:nvSpPr>
        <p:spPr bwMode="auto">
          <a:xfrm>
            <a:off x="12070708" y="3607107"/>
            <a:ext cx="3025578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000" dirty="0">
                <a:solidFill>
                  <a:schemeClr val="bg1"/>
                </a:solidFill>
                <a:latin typeface="+mn-lt"/>
              </a:rPr>
              <a:t>Sigurd L. Feidje</a:t>
            </a:r>
            <a:r>
              <a:rPr lang="nb-NO" altLang="nb-NO" sz="4000" baseline="30000" dirty="0">
                <a:solidFill>
                  <a:schemeClr val="bg1"/>
                </a:solidFill>
                <a:latin typeface="+mn-lt"/>
              </a:rPr>
              <a:t>1</a:t>
            </a:r>
            <a:r>
              <a:rPr lang="nb-NO" altLang="nb-NO" sz="4000" dirty="0">
                <a:solidFill>
                  <a:schemeClr val="bg1"/>
                </a:solidFill>
                <a:latin typeface="+mn-lt"/>
              </a:rPr>
              <a:t>, Ommund E. Kolnes</a:t>
            </a:r>
            <a:r>
              <a:rPr lang="nb-NO" altLang="nb-NO" sz="4000" baseline="30000" dirty="0">
                <a:solidFill>
                  <a:schemeClr val="bg1"/>
                </a:solidFill>
                <a:latin typeface="+mn-lt"/>
              </a:rPr>
              <a:t>1</a:t>
            </a:r>
            <a:r>
              <a:rPr lang="nb-NO" altLang="nb-NO" sz="4000" dirty="0">
                <a:solidFill>
                  <a:schemeClr val="bg1"/>
                </a:solidFill>
                <a:latin typeface="+mn-lt"/>
              </a:rPr>
              <a:t>, Halvor Næss</a:t>
            </a:r>
            <a:r>
              <a:rPr lang="nb-NO" altLang="nb-NO" sz="4000" baseline="30000" dirty="0">
                <a:solidFill>
                  <a:schemeClr val="bg1"/>
                </a:solidFill>
                <a:latin typeface="+mn-lt"/>
              </a:rPr>
              <a:t>1-2</a:t>
            </a:r>
            <a:r>
              <a:rPr lang="nb-NO" altLang="nb-NO" sz="4000" dirty="0">
                <a:solidFill>
                  <a:schemeClr val="bg1"/>
                </a:solidFill>
                <a:latin typeface="+mn-lt"/>
              </a:rPr>
              <a:t>, Bernt A. Engelsen</a:t>
            </a:r>
            <a:r>
              <a:rPr lang="nb-NO" altLang="nb-NO" sz="4000" baseline="30000" dirty="0">
                <a:solidFill>
                  <a:schemeClr val="bg1"/>
                </a:solidFill>
                <a:latin typeface="+mn-lt"/>
              </a:rPr>
              <a:t>1</a:t>
            </a:r>
            <a:br>
              <a:rPr lang="nb-NO" altLang="nb-NO" sz="4000" dirty="0">
                <a:solidFill>
                  <a:schemeClr val="bg1"/>
                </a:solidFill>
                <a:latin typeface="+mn-lt"/>
              </a:rPr>
            </a:br>
            <a:r>
              <a:rPr lang="nb-NO" altLang="nb-NO" sz="4000" baseline="30000" dirty="0">
                <a:solidFill>
                  <a:schemeClr val="bg1"/>
                </a:solidFill>
                <a:latin typeface="+mn-lt"/>
              </a:rPr>
              <a:t>1</a:t>
            </a:r>
            <a:r>
              <a:rPr lang="nb-NO" altLang="nb-NO" sz="4000" dirty="0">
                <a:solidFill>
                  <a:schemeClr val="bg1"/>
                </a:solidFill>
                <a:latin typeface="+mn-lt"/>
              </a:rPr>
              <a:t>Universitetet i Bergen, </a:t>
            </a:r>
            <a:r>
              <a:rPr lang="nb-NO" altLang="nb-NO" sz="4000" baseline="30000" dirty="0">
                <a:solidFill>
                  <a:schemeClr val="bg1"/>
                </a:solidFill>
                <a:latin typeface="+mn-lt"/>
              </a:rPr>
              <a:t>2</a:t>
            </a:r>
            <a:r>
              <a:rPr lang="nb-NO" altLang="nb-NO" sz="4000" dirty="0">
                <a:solidFill>
                  <a:schemeClr val="bg1"/>
                </a:solidFill>
                <a:latin typeface="+mn-lt"/>
              </a:rPr>
              <a:t>Nevrologisk avdeling, Haukeland Universitetssykehus </a:t>
            </a:r>
          </a:p>
          <a:p>
            <a:pPr algn="r" eaLnBrk="1" hangingPunct="1"/>
            <a:r>
              <a:rPr lang="nb-NO" altLang="nb-NO" sz="4000" dirty="0">
                <a:solidFill>
                  <a:schemeClr val="bg1"/>
                </a:solidFill>
                <a:latin typeface="+mn-lt"/>
                <a:hlinkClick r:id="rId3"/>
              </a:rPr>
              <a:t>oko004@uib.no/fe007@uib.no</a:t>
            </a:r>
            <a:endParaRPr lang="nb-NO" altLang="nb-NO" sz="4000" dirty="0">
              <a:solidFill>
                <a:schemeClr val="bg1"/>
              </a:solidFill>
              <a:latin typeface="+mn-lt"/>
            </a:endParaRPr>
          </a:p>
          <a:p>
            <a:pPr algn="r" eaLnBrk="1" hangingPunct="1"/>
            <a:endParaRPr lang="nb-NO" altLang="nb-NO" sz="4000" dirty="0">
              <a:solidFill>
                <a:schemeClr val="bg1"/>
              </a:solidFill>
              <a:latin typeface="+mn-lt"/>
            </a:endParaRPr>
          </a:p>
        </p:txBody>
      </p:sp>
      <p:sp>
        <p:nvSpPr>
          <p:cNvPr id="2065" name="References" descr="Field for references"/>
          <p:cNvSpPr txBox="1">
            <a:spLocks noChangeArrowheads="1"/>
          </p:cNvSpPr>
          <p:nvPr/>
        </p:nvSpPr>
        <p:spPr bwMode="auto">
          <a:xfrm>
            <a:off x="21801392" y="27460575"/>
            <a:ext cx="957675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Referanser</a:t>
            </a:r>
          </a:p>
          <a:p>
            <a:pPr eaLnBrk="1" hangingPunct="1"/>
            <a:r>
              <a:rPr lang="nb-NO" altLang="nb-NO" sz="2800" dirty="0">
                <a:solidFill>
                  <a:schemeClr val="tx1">
                    <a:lumMod val="85000"/>
                    <a:lumOff val="15000"/>
                  </a:schemeClr>
                </a:solidFill>
                <a:latin typeface="+mn-lt"/>
              </a:rPr>
              <a:t>Bildereferanse: Case </a:t>
            </a:r>
            <a:r>
              <a:rPr lang="nb-NO" altLang="nb-NO" sz="2800" dirty="0" err="1">
                <a:solidFill>
                  <a:schemeClr val="tx1">
                    <a:lumMod val="85000"/>
                    <a:lumOff val="15000"/>
                  </a:schemeClr>
                </a:solidFill>
                <a:latin typeface="+mn-lt"/>
              </a:rPr>
              <a:t>courtesy</a:t>
            </a:r>
            <a:r>
              <a:rPr lang="nb-NO" altLang="nb-NO" sz="2800" dirty="0">
                <a:solidFill>
                  <a:schemeClr val="tx1">
                    <a:lumMod val="85000"/>
                    <a:lumOff val="15000"/>
                  </a:schemeClr>
                </a:solidFill>
                <a:latin typeface="+mn-lt"/>
              </a:rPr>
              <a:t> </a:t>
            </a:r>
            <a:r>
              <a:rPr lang="nb-NO" altLang="nb-NO" sz="2800" dirty="0" err="1">
                <a:solidFill>
                  <a:schemeClr val="tx1">
                    <a:lumMod val="85000"/>
                    <a:lumOff val="15000"/>
                  </a:schemeClr>
                </a:solidFill>
                <a:latin typeface="+mn-lt"/>
              </a:rPr>
              <a:t>of</a:t>
            </a:r>
            <a:r>
              <a:rPr lang="nb-NO" altLang="nb-NO" sz="2800" dirty="0">
                <a:solidFill>
                  <a:schemeClr val="tx1">
                    <a:lumMod val="85000"/>
                    <a:lumOff val="15000"/>
                  </a:schemeClr>
                </a:solidFill>
                <a:latin typeface="+mn-lt"/>
              </a:rPr>
              <a:t> Assoc </a:t>
            </a:r>
            <a:r>
              <a:rPr lang="nb-NO" altLang="nb-NO" sz="2800" dirty="0" err="1">
                <a:solidFill>
                  <a:schemeClr val="tx1">
                    <a:lumMod val="85000"/>
                    <a:lumOff val="15000"/>
                  </a:schemeClr>
                </a:solidFill>
                <a:latin typeface="+mn-lt"/>
              </a:rPr>
              <a:t>Prof</a:t>
            </a:r>
            <a:r>
              <a:rPr lang="nb-NO" altLang="nb-NO" sz="2800" dirty="0">
                <a:solidFill>
                  <a:schemeClr val="tx1">
                    <a:lumMod val="85000"/>
                    <a:lumOff val="15000"/>
                  </a:schemeClr>
                </a:solidFill>
                <a:latin typeface="+mn-lt"/>
              </a:rPr>
              <a:t> Frank </a:t>
            </a:r>
            <a:r>
              <a:rPr lang="nb-NO" altLang="nb-NO" sz="2800" dirty="0" err="1">
                <a:solidFill>
                  <a:schemeClr val="tx1">
                    <a:lumMod val="85000"/>
                    <a:lumOff val="15000"/>
                  </a:schemeClr>
                </a:solidFill>
                <a:latin typeface="+mn-lt"/>
              </a:rPr>
              <a:t>Gaillard</a:t>
            </a:r>
            <a:r>
              <a:rPr lang="nb-NO" altLang="nb-NO" sz="2800" dirty="0">
                <a:solidFill>
                  <a:schemeClr val="tx1">
                    <a:lumMod val="85000"/>
                    <a:lumOff val="15000"/>
                  </a:schemeClr>
                </a:solidFill>
                <a:latin typeface="+mn-lt"/>
              </a:rPr>
              <a:t>, </a:t>
            </a:r>
            <a:r>
              <a:rPr lang="nb-NO" altLang="nb-NO" sz="2800" dirty="0" err="1">
                <a:solidFill>
                  <a:schemeClr val="tx1">
                    <a:lumMod val="85000"/>
                    <a:lumOff val="15000"/>
                  </a:schemeClr>
                </a:solidFill>
                <a:latin typeface="+mn-lt"/>
              </a:rPr>
              <a:t>Radiopaedia.org</a:t>
            </a:r>
            <a:r>
              <a:rPr lang="nb-NO" altLang="nb-NO" sz="2800" dirty="0">
                <a:solidFill>
                  <a:schemeClr val="tx1">
                    <a:lumMod val="85000"/>
                    <a:lumOff val="15000"/>
                  </a:schemeClr>
                </a:solidFill>
                <a:latin typeface="+mn-lt"/>
              </a:rPr>
              <a:t>, </a:t>
            </a:r>
            <a:r>
              <a:rPr lang="nb-NO" altLang="nb-NO" sz="2800" dirty="0" err="1">
                <a:solidFill>
                  <a:schemeClr val="tx1">
                    <a:lumMod val="85000"/>
                    <a:lumOff val="15000"/>
                  </a:schemeClr>
                </a:solidFill>
                <a:latin typeface="+mn-lt"/>
              </a:rPr>
              <a:t>rID</a:t>
            </a:r>
            <a:r>
              <a:rPr lang="nb-NO" altLang="nb-NO" sz="2800" dirty="0">
                <a:solidFill>
                  <a:schemeClr val="tx1">
                    <a:lumMod val="85000"/>
                    <a:lumOff val="15000"/>
                  </a:schemeClr>
                </a:solidFill>
                <a:latin typeface="+mn-lt"/>
              </a:rPr>
              <a:t>: 46846</a:t>
            </a:r>
          </a:p>
        </p:txBody>
      </p:sp>
      <p:sp>
        <p:nvSpPr>
          <p:cNvPr id="2066" name="Acknowledgements" descr="Field for acknowledgements"/>
          <p:cNvSpPr txBox="1">
            <a:spLocks noChangeArrowheads="1"/>
          </p:cNvSpPr>
          <p:nvPr/>
        </p:nvSpPr>
        <p:spPr bwMode="auto">
          <a:xfrm>
            <a:off x="31962408" y="27460575"/>
            <a:ext cx="97409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r>
              <a:rPr lang="nb-NO" sz="2000" b="0" i="0" dirty="0">
                <a:solidFill>
                  <a:srgbClr val="3E3B3C"/>
                </a:solidFill>
                <a:effectLst/>
                <a:latin typeface="+mn-lt"/>
              </a:rPr>
              <a:t>Halvor Næss, Overlege, Nevrologisk avdeling på Haukeland universitetssjukehus og professor ved Universitetet i Bergen, for hjelp med datainnsamling.</a:t>
            </a:r>
            <a:endParaRPr lang="nb-NO" altLang="nb-NO" sz="2000" b="1" dirty="0">
              <a:solidFill>
                <a:schemeClr val="tx1">
                  <a:lumMod val="85000"/>
                  <a:lumOff val="15000"/>
                </a:schemeClr>
              </a:solidFill>
              <a:latin typeface="+mn-lt"/>
            </a:endParaRPr>
          </a:p>
        </p:txBody>
      </p:sp>
      <p:graphicFrame>
        <p:nvGraphicFramePr>
          <p:cNvPr id="4" name="Diagram 3">
            <a:extLst>
              <a:ext uri="{FF2B5EF4-FFF2-40B4-BE49-F238E27FC236}">
                <a16:creationId xmlns:a16="http://schemas.microsoft.com/office/drawing/2014/main" id="{3170728A-3438-7645-84FB-39F2D53BD75A}"/>
              </a:ext>
            </a:extLst>
          </p:cNvPr>
          <p:cNvGraphicFramePr/>
          <p:nvPr/>
        </p:nvGraphicFramePr>
        <p:xfrm>
          <a:off x="7802178" y="9008147"/>
          <a:ext cx="21788151" cy="12006232"/>
        </p:xfrm>
        <a:graphic>
          <a:graphicData uri="http://schemas.openxmlformats.org/drawingml/2006/chart">
            <c:chart xmlns:c="http://schemas.openxmlformats.org/drawingml/2006/chart" xmlns:r="http://schemas.openxmlformats.org/officeDocument/2006/relationships" r:id="rId4"/>
          </a:graphicData>
        </a:graphic>
      </p:graphicFrame>
      <p:sp>
        <p:nvSpPr>
          <p:cNvPr id="7" name="TekstSylinder 6">
            <a:extLst>
              <a:ext uri="{FF2B5EF4-FFF2-40B4-BE49-F238E27FC236}">
                <a16:creationId xmlns:a16="http://schemas.microsoft.com/office/drawing/2014/main" id="{6943C617-217F-BC52-EF3D-C119E26362F3}"/>
              </a:ext>
            </a:extLst>
          </p:cNvPr>
          <p:cNvSpPr txBox="1"/>
          <p:nvPr/>
        </p:nvSpPr>
        <p:spPr>
          <a:xfrm>
            <a:off x="694940" y="6126897"/>
            <a:ext cx="7107238" cy="6729919"/>
          </a:xfrm>
          <a:prstGeom prst="rect">
            <a:avLst/>
          </a:prstGeom>
          <a:noFill/>
        </p:spPr>
        <p:txBody>
          <a:bodyPr wrap="square" rtlCol="0">
            <a:spAutoFit/>
          </a:bodyPr>
          <a:lstStyle/>
          <a:p>
            <a:pPr>
              <a:lnSpc>
                <a:spcPct val="150000"/>
              </a:lnSpc>
            </a:pPr>
            <a:r>
              <a:rPr lang="nb-NO" sz="4000" b="1" dirty="0">
                <a:latin typeface="+mn-lt"/>
              </a:rPr>
              <a:t>Bakgrunn: </a:t>
            </a:r>
            <a:r>
              <a:rPr lang="nb-NO" sz="3600" dirty="0" err="1">
                <a:effectLst/>
                <a:latin typeface="+mn-lt"/>
                <a:ea typeface="Calibri" panose="020F0502020204030204" pitchFamily="34" charset="0"/>
              </a:rPr>
              <a:t>Insula</a:t>
            </a:r>
            <a:r>
              <a:rPr lang="nb-NO" sz="3600" dirty="0">
                <a:effectLst/>
                <a:latin typeface="+mn-lt"/>
                <a:ea typeface="Calibri" panose="020F0502020204030204" pitchFamily="34" charset="0"/>
              </a:rPr>
              <a:t>, ofte omtalt som </a:t>
            </a:r>
            <a:r>
              <a:rPr lang="nb-NO" sz="3600" i="1" dirty="0">
                <a:effectLst/>
                <a:latin typeface="+mn-lt"/>
                <a:ea typeface="Calibri" panose="020F0502020204030204" pitchFamily="34" charset="0"/>
              </a:rPr>
              <a:t>«den femte hjernelappen</a:t>
            </a:r>
            <a:r>
              <a:rPr lang="nb-NO" sz="3600" dirty="0">
                <a:effectLst/>
                <a:latin typeface="+mn-lt"/>
                <a:ea typeface="Calibri" panose="020F0502020204030204" pitchFamily="34" charset="0"/>
              </a:rPr>
              <a:t>», er en pyramideformet struktur som ligger gjemt dypt i lateralsulcusen. Nyere forskning tyder på at </a:t>
            </a:r>
            <a:r>
              <a:rPr lang="nb-NO" sz="3600" dirty="0" err="1">
                <a:effectLst/>
                <a:latin typeface="+mn-lt"/>
                <a:ea typeface="Calibri" panose="020F0502020204030204" pitchFamily="34" charset="0"/>
              </a:rPr>
              <a:t>insula</a:t>
            </a:r>
            <a:r>
              <a:rPr lang="nb-NO" sz="3600" dirty="0">
                <a:effectLst/>
                <a:latin typeface="+mn-lt"/>
                <a:ea typeface="Calibri" panose="020F0502020204030204" pitchFamily="34" charset="0"/>
              </a:rPr>
              <a:t> fungerer som en </a:t>
            </a:r>
            <a:r>
              <a:rPr lang="nb-NO" sz="3600" dirty="0" err="1">
                <a:effectLst/>
                <a:latin typeface="+mn-lt"/>
                <a:ea typeface="Calibri" panose="020F0502020204030204" pitchFamily="34" charset="0"/>
              </a:rPr>
              <a:t>limbisk</a:t>
            </a:r>
            <a:r>
              <a:rPr lang="nb-NO" sz="3600" dirty="0">
                <a:effectLst/>
                <a:latin typeface="+mn-lt"/>
                <a:ea typeface="Calibri" panose="020F0502020204030204" pitchFamily="34" charset="0"/>
              </a:rPr>
              <a:t> og </a:t>
            </a:r>
            <a:r>
              <a:rPr lang="nb-NO" sz="3600" dirty="0" err="1">
                <a:effectLst/>
                <a:latin typeface="+mn-lt"/>
                <a:ea typeface="Calibri" panose="020F0502020204030204" pitchFamily="34" charset="0"/>
              </a:rPr>
              <a:t>paralimbisk</a:t>
            </a:r>
            <a:r>
              <a:rPr lang="nb-NO" sz="3600" dirty="0">
                <a:effectLst/>
                <a:latin typeface="+mn-lt"/>
                <a:ea typeface="Calibri" panose="020F0502020204030204" pitchFamily="34" charset="0"/>
              </a:rPr>
              <a:t> </a:t>
            </a:r>
            <a:r>
              <a:rPr lang="nb-NO" sz="3600" dirty="0" err="1">
                <a:effectLst/>
                <a:latin typeface="+mn-lt"/>
                <a:ea typeface="Calibri" panose="020F0502020204030204" pitchFamily="34" charset="0"/>
              </a:rPr>
              <a:t>integrasjonscortex</a:t>
            </a:r>
            <a:r>
              <a:rPr lang="nb-NO" sz="3600" dirty="0">
                <a:effectLst/>
                <a:latin typeface="+mn-lt"/>
                <a:ea typeface="Calibri" panose="020F0502020204030204" pitchFamily="34" charset="0"/>
              </a:rPr>
              <a:t>. </a:t>
            </a:r>
            <a:endParaRPr lang="nb-NO" sz="3600" dirty="0">
              <a:latin typeface="+mn-lt"/>
            </a:endParaRPr>
          </a:p>
        </p:txBody>
      </p:sp>
      <p:sp>
        <p:nvSpPr>
          <p:cNvPr id="9" name="TekstSylinder 8">
            <a:extLst>
              <a:ext uri="{FF2B5EF4-FFF2-40B4-BE49-F238E27FC236}">
                <a16:creationId xmlns:a16="http://schemas.microsoft.com/office/drawing/2014/main" id="{B04EBB0F-7CD9-CC40-73CC-C39FEF234A1F}"/>
              </a:ext>
            </a:extLst>
          </p:cNvPr>
          <p:cNvSpPr txBox="1"/>
          <p:nvPr/>
        </p:nvSpPr>
        <p:spPr>
          <a:xfrm>
            <a:off x="8229601" y="6126897"/>
            <a:ext cx="21442680" cy="2309415"/>
          </a:xfrm>
          <a:prstGeom prst="rect">
            <a:avLst/>
          </a:prstGeom>
          <a:noFill/>
        </p:spPr>
        <p:txBody>
          <a:bodyPr wrap="square" rtlCol="0">
            <a:spAutoFit/>
          </a:bodyPr>
          <a:lstStyle/>
          <a:p>
            <a:pPr>
              <a:lnSpc>
                <a:spcPct val="150000"/>
              </a:lnSpc>
            </a:pPr>
            <a:r>
              <a:rPr lang="nb-NO" sz="3600" b="1" dirty="0">
                <a:latin typeface="+mn-lt"/>
              </a:rPr>
              <a:t>Materiale og metode: </a:t>
            </a:r>
            <a:r>
              <a:rPr lang="nb-NO" dirty="0">
                <a:latin typeface="+mn-lt"/>
                <a:cs typeface="Times New Roman" panose="02020603050405020304" pitchFamily="18" charset="0"/>
              </a:rPr>
              <a:t>E</a:t>
            </a:r>
            <a:r>
              <a:rPr lang="nb-NO" dirty="0">
                <a:effectLst/>
                <a:latin typeface="+mn-lt"/>
                <a:ea typeface="Times New Roman" panose="02020603050405020304" pitchFamily="18" charset="0"/>
                <a:cs typeface="Times New Roman" panose="02020603050405020304" pitchFamily="18" charset="0"/>
              </a:rPr>
              <a:t>n deskriptiv studie av klinisk symptomatologi ved vaskulær skade </a:t>
            </a:r>
            <a:r>
              <a:rPr lang="nb-NO" dirty="0">
                <a:latin typeface="+mn-lt"/>
                <a:ea typeface="Times New Roman" panose="02020603050405020304" pitchFamily="18" charset="0"/>
                <a:cs typeface="Times New Roman" panose="02020603050405020304" pitchFamily="18" charset="0"/>
              </a:rPr>
              <a:t>i </a:t>
            </a:r>
            <a:r>
              <a:rPr lang="nb-NO" dirty="0" err="1">
                <a:effectLst/>
                <a:latin typeface="+mn-lt"/>
                <a:ea typeface="Times New Roman" panose="02020603050405020304" pitchFamily="18" charset="0"/>
                <a:cs typeface="Times New Roman" panose="02020603050405020304" pitchFamily="18" charset="0"/>
              </a:rPr>
              <a:t>insulærcortex</a:t>
            </a:r>
            <a:r>
              <a:rPr lang="nb-NO" dirty="0">
                <a:effectLst/>
                <a:latin typeface="+mn-lt"/>
                <a:ea typeface="Times New Roman" panose="02020603050405020304" pitchFamily="18" charset="0"/>
                <a:cs typeface="Times New Roman" panose="02020603050405020304" pitchFamily="18" charset="0"/>
              </a:rPr>
              <a:t>, etter okklusjon av M1 eller M2 og med </a:t>
            </a:r>
            <a:r>
              <a:rPr lang="nb-NO" dirty="0" err="1">
                <a:effectLst/>
                <a:latin typeface="+mn-lt"/>
                <a:ea typeface="Times New Roman" panose="02020603050405020304" pitchFamily="18" charset="0"/>
                <a:cs typeface="Times New Roman" panose="02020603050405020304" pitchFamily="18" charset="0"/>
              </a:rPr>
              <a:t>mRankin</a:t>
            </a:r>
            <a:r>
              <a:rPr lang="nb-NO" dirty="0">
                <a:effectLst/>
                <a:latin typeface="+mn-lt"/>
                <a:ea typeface="Times New Roman" panose="02020603050405020304" pitchFamily="18" charset="0"/>
                <a:cs typeface="Times New Roman" panose="02020603050405020304" pitchFamily="18" charset="0"/>
              </a:rPr>
              <a:t> </a:t>
            </a:r>
            <a:r>
              <a:rPr lang="nb-NO" dirty="0" err="1">
                <a:effectLst/>
                <a:latin typeface="+mn-lt"/>
                <a:ea typeface="Times New Roman" panose="02020603050405020304" pitchFamily="18" charset="0"/>
                <a:cs typeface="Times New Roman" panose="02020603050405020304" pitchFamily="18" charset="0"/>
              </a:rPr>
              <a:t>scale</a:t>
            </a:r>
            <a:r>
              <a:rPr lang="nb-NO" dirty="0">
                <a:effectLst/>
                <a:latin typeface="+mn-lt"/>
                <a:ea typeface="Times New Roman" panose="02020603050405020304" pitchFamily="18" charset="0"/>
                <a:cs typeface="Times New Roman" panose="02020603050405020304" pitchFamily="18" charset="0"/>
              </a:rPr>
              <a:t> på 0-3, basert på pasienter fra NORSTROKE-databasen. Hyppigheten av enkelte symptom er blitt sammenlignet med en kontrollgruppe. </a:t>
            </a:r>
          </a:p>
        </p:txBody>
      </p:sp>
      <p:sp>
        <p:nvSpPr>
          <p:cNvPr id="10" name="TekstSylinder 9">
            <a:extLst>
              <a:ext uri="{FF2B5EF4-FFF2-40B4-BE49-F238E27FC236}">
                <a16:creationId xmlns:a16="http://schemas.microsoft.com/office/drawing/2014/main" id="{A06FEFC1-C26E-50ED-B9A8-2405593BE9C4}"/>
              </a:ext>
            </a:extLst>
          </p:cNvPr>
          <p:cNvSpPr txBox="1"/>
          <p:nvPr/>
        </p:nvSpPr>
        <p:spPr>
          <a:xfrm>
            <a:off x="267519" y="13708133"/>
            <a:ext cx="7962081" cy="3631763"/>
          </a:xfrm>
          <a:prstGeom prst="rect">
            <a:avLst/>
          </a:prstGeom>
          <a:noFill/>
        </p:spPr>
        <p:txBody>
          <a:bodyPr wrap="square" rtlCol="0">
            <a:spAutoFit/>
          </a:bodyPr>
          <a:lstStyle/>
          <a:p>
            <a:pPr>
              <a:lnSpc>
                <a:spcPct val="150000"/>
              </a:lnSpc>
            </a:pPr>
            <a:r>
              <a:rPr lang="nb-NO" sz="3600" b="1" dirty="0">
                <a:latin typeface="+mn-lt"/>
              </a:rPr>
              <a:t>Mål: </a:t>
            </a:r>
            <a:r>
              <a:rPr lang="nb-NO" sz="3200" dirty="0">
                <a:latin typeface="+mn-lt"/>
                <a:cs typeface="Times New Roman" panose="02020603050405020304" pitchFamily="18" charset="0"/>
              </a:rPr>
              <a:t>V</a:t>
            </a:r>
            <a:r>
              <a:rPr lang="nb-NO" sz="3200" dirty="0">
                <a:effectLst/>
                <a:latin typeface="+mn-lt"/>
                <a:ea typeface="Calibri" panose="020F0502020204030204" pitchFamily="34" charset="0"/>
                <a:cs typeface="Times New Roman" panose="02020603050405020304" pitchFamily="18" charset="0"/>
              </a:rPr>
              <a:t>i ønsket å studere symptomatologien til pasienter med hjerneinfarkt som involverer </a:t>
            </a:r>
            <a:r>
              <a:rPr lang="nb-NO" sz="3200" dirty="0" err="1">
                <a:effectLst/>
                <a:latin typeface="+mn-lt"/>
                <a:ea typeface="Calibri" panose="020F0502020204030204" pitchFamily="34" charset="0"/>
                <a:cs typeface="Times New Roman" panose="02020603050405020304" pitchFamily="18" charset="0"/>
              </a:rPr>
              <a:t>insula</a:t>
            </a:r>
            <a:r>
              <a:rPr lang="nb-NO" sz="3200" dirty="0">
                <a:effectLst/>
                <a:latin typeface="+mn-lt"/>
                <a:ea typeface="Calibri" panose="020F0502020204030204" pitchFamily="34" charset="0"/>
                <a:cs typeface="Times New Roman" panose="02020603050405020304" pitchFamily="18" charset="0"/>
              </a:rPr>
              <a:t>, i et forsøk på å bedre forstå dens funksjon.</a:t>
            </a:r>
          </a:p>
          <a:p>
            <a:endParaRPr lang="nb-NO" dirty="0"/>
          </a:p>
        </p:txBody>
      </p:sp>
      <p:sp>
        <p:nvSpPr>
          <p:cNvPr id="11" name="TekstSylinder 10">
            <a:extLst>
              <a:ext uri="{FF2B5EF4-FFF2-40B4-BE49-F238E27FC236}">
                <a16:creationId xmlns:a16="http://schemas.microsoft.com/office/drawing/2014/main" id="{6351C017-948B-A1F1-CF01-5288C92AB729}"/>
              </a:ext>
            </a:extLst>
          </p:cNvPr>
          <p:cNvSpPr txBox="1"/>
          <p:nvPr/>
        </p:nvSpPr>
        <p:spPr>
          <a:xfrm>
            <a:off x="8229600" y="21860142"/>
            <a:ext cx="22719258" cy="4525406"/>
          </a:xfrm>
          <a:prstGeom prst="rect">
            <a:avLst/>
          </a:prstGeom>
          <a:noFill/>
        </p:spPr>
        <p:txBody>
          <a:bodyPr wrap="square" rtlCol="0">
            <a:spAutoFit/>
          </a:bodyPr>
          <a:lstStyle/>
          <a:p>
            <a:pPr>
              <a:lnSpc>
                <a:spcPct val="150000"/>
              </a:lnSpc>
            </a:pPr>
            <a:r>
              <a:rPr lang="nb-NO" sz="3600" b="1" dirty="0">
                <a:latin typeface="+mn-lt"/>
              </a:rPr>
              <a:t>Resultat: </a:t>
            </a:r>
            <a:r>
              <a:rPr lang="nb-NO" dirty="0">
                <a:latin typeface="+mn-lt"/>
              </a:rPr>
              <a:t>Av </a:t>
            </a:r>
            <a:r>
              <a:rPr lang="nb-NO" dirty="0">
                <a:effectLst/>
                <a:latin typeface="+mn-lt"/>
                <a:ea typeface="Calibri" panose="020F0502020204030204" pitchFamily="34" charset="0"/>
                <a:cs typeface="Times New Roman" panose="02020603050405020304" pitchFamily="18" charset="0"/>
              </a:rPr>
              <a:t>42 pasienter med høyresidige hjerneinfarkt som involverte </a:t>
            </a:r>
            <a:r>
              <a:rPr lang="nb-NO" dirty="0" err="1">
                <a:effectLst/>
                <a:latin typeface="+mn-lt"/>
                <a:ea typeface="Calibri" panose="020F0502020204030204" pitchFamily="34" charset="0"/>
                <a:cs typeface="Times New Roman" panose="02020603050405020304" pitchFamily="18" charset="0"/>
              </a:rPr>
              <a:t>insula</a:t>
            </a:r>
            <a:r>
              <a:rPr lang="nb-NO" dirty="0">
                <a:latin typeface="+mn-lt"/>
                <a:ea typeface="Calibri" panose="020F0502020204030204" pitchFamily="34" charset="0"/>
                <a:cs typeface="Times New Roman" panose="02020603050405020304" pitchFamily="18" charset="0"/>
              </a:rPr>
              <a:t>, hadde 7</a:t>
            </a:r>
            <a:r>
              <a:rPr lang="nb-NO" dirty="0">
                <a:effectLst/>
                <a:latin typeface="+mn-lt"/>
                <a:ea typeface="Calibri" panose="020F0502020204030204" pitchFamily="34" charset="0"/>
                <a:cs typeface="Times New Roman" panose="02020603050405020304" pitchFamily="18" charset="0"/>
              </a:rPr>
              <a:t> av pasientene hadde affeksjon av fremre </a:t>
            </a:r>
            <a:r>
              <a:rPr lang="nb-NO" dirty="0" err="1">
                <a:effectLst/>
                <a:latin typeface="+mn-lt"/>
                <a:ea typeface="Calibri" panose="020F0502020204030204" pitchFamily="34" charset="0"/>
                <a:cs typeface="Times New Roman" panose="02020603050405020304" pitchFamily="18" charset="0"/>
              </a:rPr>
              <a:t>insula</a:t>
            </a:r>
            <a:r>
              <a:rPr lang="nb-NO" dirty="0">
                <a:effectLst/>
                <a:latin typeface="+mn-lt"/>
                <a:ea typeface="Calibri" panose="020F0502020204030204" pitchFamily="34" charset="0"/>
                <a:cs typeface="Times New Roman" panose="02020603050405020304" pitchFamily="18" charset="0"/>
              </a:rPr>
              <a:t>, 15 av pasientene hadde affeksjon av bakre </a:t>
            </a:r>
            <a:r>
              <a:rPr lang="nb-NO" dirty="0" err="1">
                <a:effectLst/>
                <a:latin typeface="+mn-lt"/>
                <a:ea typeface="Calibri" panose="020F0502020204030204" pitchFamily="34" charset="0"/>
                <a:cs typeface="Times New Roman" panose="02020603050405020304" pitchFamily="18" charset="0"/>
              </a:rPr>
              <a:t>insula</a:t>
            </a:r>
            <a:r>
              <a:rPr lang="nb-NO" dirty="0">
                <a:effectLst/>
                <a:latin typeface="+mn-lt"/>
                <a:ea typeface="Calibri" panose="020F0502020204030204" pitchFamily="34" charset="0"/>
                <a:cs typeface="Times New Roman" panose="02020603050405020304" pitchFamily="18" charset="0"/>
              </a:rPr>
              <a:t>, og 20 pasienter hadde affeksjon av hele </a:t>
            </a:r>
            <a:r>
              <a:rPr lang="nb-NO" dirty="0" err="1">
                <a:effectLst/>
                <a:latin typeface="+mn-lt"/>
                <a:ea typeface="Calibri" panose="020F0502020204030204" pitchFamily="34" charset="0"/>
                <a:cs typeface="Times New Roman" panose="02020603050405020304" pitchFamily="18" charset="0"/>
              </a:rPr>
              <a:t>insula</a:t>
            </a:r>
            <a:r>
              <a:rPr lang="nb-NO" dirty="0">
                <a:effectLst/>
                <a:latin typeface="+mn-lt"/>
                <a:ea typeface="Calibri" panose="020F0502020204030204" pitchFamily="34" charset="0"/>
                <a:cs typeface="Times New Roman" panose="02020603050405020304" pitchFamily="18" charset="0"/>
              </a:rPr>
              <a:t>. </a:t>
            </a:r>
            <a:r>
              <a:rPr lang="nb-NO" dirty="0">
                <a:effectLst/>
                <a:latin typeface="+mn-lt"/>
                <a:ea typeface="Calibri" panose="020F0502020204030204" pitchFamily="34" charset="0"/>
                <a:cs typeface="Calibri" panose="020F0502020204030204" pitchFamily="34" charset="0"/>
              </a:rPr>
              <a:t>De vanligste symptomene ved insulære infarkt var motoriske og sensoriske utfall, samt dysartri og neglekt. </a:t>
            </a:r>
          </a:p>
          <a:p>
            <a:pPr>
              <a:lnSpc>
                <a:spcPct val="150000"/>
              </a:lnSpc>
            </a:pPr>
            <a:endParaRPr lang="nb-NO" dirty="0">
              <a:effectLst/>
              <a:latin typeface="+mn-lt"/>
              <a:ea typeface="Calibri" panose="020F0502020204030204" pitchFamily="34" charset="0"/>
              <a:cs typeface="Calibri" panose="020F0502020204030204" pitchFamily="34" charset="0"/>
            </a:endParaRPr>
          </a:p>
          <a:p>
            <a:pPr>
              <a:lnSpc>
                <a:spcPct val="150000"/>
              </a:lnSpc>
            </a:pPr>
            <a:r>
              <a:rPr lang="nb-NO" dirty="0">
                <a:effectLst/>
                <a:latin typeface="+mn-lt"/>
                <a:ea typeface="Calibri" panose="020F0502020204030204" pitchFamily="34" charset="0"/>
              </a:rPr>
              <a:t>De vanligste symptomene var motoriske og sensoriske utfall, samt dysartri og neglekt. </a:t>
            </a:r>
            <a:r>
              <a:rPr lang="nb-NO" dirty="0">
                <a:latin typeface="+mn-lt"/>
                <a:ea typeface="Calibri" panose="020F0502020204030204" pitchFamily="34" charset="0"/>
              </a:rPr>
              <a:t>Det bemerkes at det fantes en signifikant høyere forekomst av </a:t>
            </a:r>
            <a:r>
              <a:rPr lang="nb-NO" dirty="0" err="1">
                <a:latin typeface="+mn-lt"/>
                <a:ea typeface="Calibri" panose="020F0502020204030204" pitchFamily="34" charset="0"/>
              </a:rPr>
              <a:t>f</a:t>
            </a:r>
            <a:r>
              <a:rPr lang="nb-NO" dirty="0" err="1">
                <a:effectLst/>
                <a:latin typeface="+mn-lt"/>
                <a:ea typeface="Calibri" panose="020F0502020204030204" pitchFamily="34" charset="0"/>
              </a:rPr>
              <a:t>ascialisparese</a:t>
            </a:r>
            <a:r>
              <a:rPr lang="nb-NO" dirty="0">
                <a:effectLst/>
                <a:latin typeface="+mn-lt"/>
                <a:ea typeface="Calibri" panose="020F0502020204030204" pitchFamily="34" charset="0"/>
              </a:rPr>
              <a:t> (p=0.004) og neglekt (p=0.005), samt dysartri (p=0.05). </a:t>
            </a:r>
            <a:endParaRPr lang="nb-NO" dirty="0">
              <a:latin typeface="+mn-lt"/>
              <a:ea typeface="Calibri" panose="020F0502020204030204" pitchFamily="34" charset="0"/>
            </a:endParaRPr>
          </a:p>
        </p:txBody>
      </p:sp>
      <p:sp>
        <p:nvSpPr>
          <p:cNvPr id="13" name="TekstSylinder 12">
            <a:extLst>
              <a:ext uri="{FF2B5EF4-FFF2-40B4-BE49-F238E27FC236}">
                <a16:creationId xmlns:a16="http://schemas.microsoft.com/office/drawing/2014/main" id="{0ABFA43E-65CA-E8B0-A64D-6FD17B9C3B19}"/>
              </a:ext>
            </a:extLst>
          </p:cNvPr>
          <p:cNvSpPr txBox="1"/>
          <p:nvPr/>
        </p:nvSpPr>
        <p:spPr>
          <a:xfrm>
            <a:off x="31030811" y="21040985"/>
            <a:ext cx="11124998" cy="5847755"/>
          </a:xfrm>
          <a:prstGeom prst="rect">
            <a:avLst/>
          </a:prstGeom>
          <a:noFill/>
        </p:spPr>
        <p:txBody>
          <a:bodyPr wrap="square" rtlCol="0">
            <a:spAutoFit/>
          </a:bodyPr>
          <a:lstStyle/>
          <a:p>
            <a:pPr>
              <a:lnSpc>
                <a:spcPct val="150000"/>
              </a:lnSpc>
            </a:pPr>
            <a:r>
              <a:rPr lang="nb-NO" sz="3600" b="1" dirty="0">
                <a:effectLst/>
                <a:latin typeface="+mn-lt"/>
                <a:ea typeface="Calibri" panose="020F0502020204030204" pitchFamily="34" charset="0"/>
                <a:cs typeface="Calibri" panose="020F0502020204030204" pitchFamily="34" charset="0"/>
              </a:rPr>
              <a:t>Konklusjon: </a:t>
            </a:r>
            <a:r>
              <a:rPr lang="nb-NO" dirty="0">
                <a:effectLst/>
                <a:latin typeface="+mn-lt"/>
                <a:ea typeface="Calibri" panose="020F0502020204030204" pitchFamily="34" charset="0"/>
                <a:cs typeface="Calibri" panose="020F0502020204030204" pitchFamily="34" charset="0"/>
              </a:rPr>
              <a:t>Studien vår viser at hjerneinfarkt som involverer </a:t>
            </a:r>
            <a:r>
              <a:rPr lang="nb-NO" dirty="0" err="1">
                <a:effectLst/>
                <a:latin typeface="+mn-lt"/>
                <a:ea typeface="Calibri" panose="020F0502020204030204" pitchFamily="34" charset="0"/>
                <a:cs typeface="Calibri" panose="020F0502020204030204" pitchFamily="34" charset="0"/>
              </a:rPr>
              <a:t>insula</a:t>
            </a:r>
            <a:r>
              <a:rPr lang="nb-NO" dirty="0">
                <a:effectLst/>
                <a:latin typeface="+mn-lt"/>
                <a:ea typeface="Calibri" panose="020F0502020204030204" pitchFamily="34" charset="0"/>
                <a:cs typeface="Calibri" panose="020F0502020204030204" pitchFamily="34" charset="0"/>
              </a:rPr>
              <a:t> kan utrykke seg heterogent, og med flere forskjellige symptom. Resultatene kan indikere at </a:t>
            </a:r>
            <a:r>
              <a:rPr lang="nb-NO" dirty="0" err="1">
                <a:effectLst/>
                <a:latin typeface="+mn-lt"/>
                <a:ea typeface="Calibri" panose="020F0502020204030204" pitchFamily="34" charset="0"/>
                <a:cs typeface="Calibri" panose="020F0502020204030204" pitchFamily="34" charset="0"/>
              </a:rPr>
              <a:t>facialisparese</a:t>
            </a:r>
            <a:r>
              <a:rPr lang="nb-NO" dirty="0">
                <a:effectLst/>
                <a:latin typeface="+mn-lt"/>
                <a:ea typeface="Calibri" panose="020F0502020204030204" pitchFamily="34" charset="0"/>
                <a:cs typeface="Calibri" panose="020F0502020204030204" pitchFamily="34" charset="0"/>
              </a:rPr>
              <a:t>, dysartri og neglekt er forholdsvis spesifikke symptom på infarkt med affeksjon av høyre </a:t>
            </a:r>
            <a:r>
              <a:rPr lang="nb-NO" dirty="0" err="1">
                <a:effectLst/>
                <a:latin typeface="+mn-lt"/>
                <a:ea typeface="Calibri" panose="020F0502020204030204" pitchFamily="34" charset="0"/>
                <a:cs typeface="Calibri" panose="020F0502020204030204" pitchFamily="34" charset="0"/>
              </a:rPr>
              <a:t>insula</a:t>
            </a:r>
            <a:r>
              <a:rPr lang="nb-NO" dirty="0">
                <a:effectLst/>
                <a:latin typeface="+mn-lt"/>
                <a:ea typeface="Calibri" panose="020F0502020204030204" pitchFamily="34" charset="0"/>
                <a:cs typeface="Calibri" panose="020F0502020204030204" pitchFamily="34" charset="0"/>
              </a:rPr>
              <a:t>. Det trengs videre studier for å verifisere insulas betydning for de sjeldnere forekommende symptomene.  </a:t>
            </a:r>
            <a:endParaRPr lang="nb-NO" dirty="0">
              <a:effectLst/>
              <a:latin typeface="+mn-lt"/>
              <a:ea typeface="Calibri" panose="020F0502020204030204" pitchFamily="34" charset="0"/>
              <a:cs typeface="Times New Roman" panose="02020603050405020304" pitchFamily="18" charset="0"/>
            </a:endParaRPr>
          </a:p>
          <a:p>
            <a:endParaRPr lang="nb-NO" dirty="0"/>
          </a:p>
        </p:txBody>
      </p:sp>
      <p:pic>
        <p:nvPicPr>
          <p:cNvPr id="14" name="Bilde 13">
            <a:extLst>
              <a:ext uri="{FF2B5EF4-FFF2-40B4-BE49-F238E27FC236}">
                <a16:creationId xmlns:a16="http://schemas.microsoft.com/office/drawing/2014/main" id="{0272F349-72FB-3EEE-D7E1-3780C72A44D5}"/>
              </a:ext>
            </a:extLst>
          </p:cNvPr>
          <p:cNvPicPr>
            <a:picLocks noChangeAspect="1"/>
          </p:cNvPicPr>
          <p:nvPr/>
        </p:nvPicPr>
        <p:blipFill>
          <a:blip r:embed="rId5"/>
          <a:stretch>
            <a:fillRect/>
          </a:stretch>
        </p:blipFill>
        <p:spPr>
          <a:xfrm>
            <a:off x="31030811" y="8476715"/>
            <a:ext cx="11295679" cy="11255521"/>
          </a:xfrm>
          <a:prstGeom prst="rect">
            <a:avLst/>
          </a:prstGeom>
        </p:spPr>
      </p:pic>
      <p:sp>
        <p:nvSpPr>
          <p:cNvPr id="15" name="TekstSylinder 14">
            <a:extLst>
              <a:ext uri="{FF2B5EF4-FFF2-40B4-BE49-F238E27FC236}">
                <a16:creationId xmlns:a16="http://schemas.microsoft.com/office/drawing/2014/main" id="{88401BA1-CB56-DD22-C6F8-B1E33D59BBC3}"/>
              </a:ext>
            </a:extLst>
          </p:cNvPr>
          <p:cNvSpPr txBox="1"/>
          <p:nvPr/>
        </p:nvSpPr>
        <p:spPr>
          <a:xfrm>
            <a:off x="31270359" y="6126897"/>
            <a:ext cx="11273882" cy="2800767"/>
          </a:xfrm>
          <a:prstGeom prst="rect">
            <a:avLst/>
          </a:prstGeom>
          <a:noFill/>
        </p:spPr>
        <p:txBody>
          <a:bodyPr wrap="square" rtlCol="0">
            <a:spAutoFit/>
          </a:bodyPr>
          <a:lstStyle/>
          <a:p>
            <a:pPr>
              <a:lnSpc>
                <a:spcPct val="150000"/>
              </a:lnSpc>
            </a:pPr>
            <a:r>
              <a:rPr lang="nb-NO" dirty="0">
                <a:latin typeface="+mn-lt"/>
                <a:ea typeface="Calibri" panose="020F0502020204030204" pitchFamily="34" charset="0"/>
              </a:rPr>
              <a:t>Det f</a:t>
            </a:r>
            <a:r>
              <a:rPr lang="nb-NO" dirty="0">
                <a:effectLst/>
                <a:latin typeface="+mn-lt"/>
                <a:ea typeface="Calibri" panose="020F0502020204030204" pitchFamily="34" charset="0"/>
              </a:rPr>
              <a:t>orekom også symptomer som</a:t>
            </a:r>
            <a:r>
              <a:rPr lang="nb-NO" dirty="0">
                <a:effectLst/>
                <a:latin typeface="+mn-lt"/>
                <a:ea typeface="Calibri" panose="020F0502020204030204" pitchFamily="34" charset="0"/>
                <a:cs typeface="Calibri" panose="020F0502020204030204" pitchFamily="34" charset="0"/>
              </a:rPr>
              <a:t> hukommelsesproblem, oppmerksomhetsvansker, kardiovaskulære forstyrrelser, vestibulære symptom, dysfagi og emosjonelle forstyrrelser.</a:t>
            </a:r>
            <a:endParaRPr lang="nb-NO" dirty="0">
              <a:effectLst/>
              <a:latin typeface="+mn-lt"/>
              <a:ea typeface="Calibri" panose="020F0502020204030204" pitchFamily="34" charset="0"/>
              <a:cs typeface="Times New Roman" panose="02020603050405020304" pitchFamily="18" charset="0"/>
            </a:endParaRPr>
          </a:p>
          <a:p>
            <a:endParaRPr lang="nb-NO" dirty="0">
              <a:effectLst/>
              <a:latin typeface="+mn-lt"/>
              <a:ea typeface="Calibri" panose="020F0502020204030204" pitchFamily="34" charset="0"/>
            </a:endParaRPr>
          </a:p>
        </p:txBody>
      </p:sp>
      <p:pic>
        <p:nvPicPr>
          <p:cNvPr id="17" name="Bilde 16">
            <a:extLst>
              <a:ext uri="{FF2B5EF4-FFF2-40B4-BE49-F238E27FC236}">
                <a16:creationId xmlns:a16="http://schemas.microsoft.com/office/drawing/2014/main" id="{851A2D29-65CA-C3A2-91B8-771454BDC6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59" y="18191213"/>
            <a:ext cx="7772400" cy="7772400"/>
          </a:xfrm>
          <a:prstGeom prst="rect">
            <a:avLst/>
          </a:prstGeom>
        </p:spPr>
      </p:pic>
    </p:spTree>
    <p:extLst>
      <p:ext uri="{BB962C8B-B14F-4D97-AF65-F5344CB8AC3E}">
        <p14:creationId xmlns:p14="http://schemas.microsoft.com/office/powerpoint/2010/main" val="41939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618071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9600" b="1" dirty="0">
                <a:solidFill>
                  <a:schemeClr val="bg1"/>
                </a:solidFill>
                <a:latin typeface="Arial" panose="020B0604020202020204" pitchFamily="34" charset="0"/>
                <a:cs typeface="Arial" panose="020B0604020202020204" pitchFamily="34" charset="0"/>
              </a:rPr>
              <a:t>The effect of rhythm intervention in Parkinson's Disease (PD) </a:t>
            </a:r>
            <a:endParaRPr lang="nb-NO" altLang="nb-NO" sz="96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643471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000" b="1" dirty="0">
                <a:solidFill>
                  <a:schemeClr val="bg1"/>
                </a:solidFill>
                <a:latin typeface="+mj-lt"/>
              </a:rPr>
              <a:t>This intervention study assessed the effects of having 6 weeks of bimanual drumming lessons, using the Unified Parkinson's disease rating scale (UPDRS) and the Harvard Beat Assessment Test. The PD group showed a greater improvement from the production part of the Beat Finding Interval Test (BFIT), which can be argued to have a greater demand for motor flexibility, making it highly relevant to PD symptomatology.</a:t>
            </a:r>
          </a:p>
        </p:txBody>
      </p:sp>
      <p:sp>
        <p:nvSpPr>
          <p:cNvPr id="2053" name="Name and info" descr="Field for name and email"/>
          <p:cNvSpPr txBox="1">
            <a:spLocks noChangeArrowheads="1"/>
          </p:cNvSpPr>
          <p:nvPr/>
        </p:nvSpPr>
        <p:spPr bwMode="auto">
          <a:xfrm>
            <a:off x="36314221" y="2394643"/>
            <a:ext cx="618140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000" b="1" dirty="0">
                <a:solidFill>
                  <a:schemeClr val="bg1"/>
                </a:solidFill>
                <a:latin typeface="+mn-lt"/>
              </a:rPr>
              <a:t>Marie Bjerkvik and Håvard H. Hugaas</a:t>
            </a:r>
            <a:br>
              <a:rPr lang="nb-NO" altLang="nb-NO" sz="4000" dirty="0">
                <a:solidFill>
                  <a:schemeClr val="bg1"/>
                </a:solidFill>
                <a:latin typeface="+mn-lt"/>
              </a:rPr>
            </a:br>
            <a:r>
              <a:rPr lang="nb-NO" altLang="nb-NO" sz="4000" dirty="0" err="1">
                <a:solidFill>
                  <a:schemeClr val="bg1"/>
                </a:solidFill>
                <a:latin typeface="+mn-lt"/>
              </a:rPr>
              <a:t>University</a:t>
            </a:r>
            <a:r>
              <a:rPr lang="nb-NO" altLang="nb-NO" sz="4000" dirty="0">
                <a:solidFill>
                  <a:schemeClr val="bg1"/>
                </a:solidFill>
                <a:latin typeface="+mn-lt"/>
              </a:rPr>
              <a:t> </a:t>
            </a:r>
            <a:r>
              <a:rPr lang="nb-NO" altLang="nb-NO" sz="4000" dirty="0" err="1">
                <a:solidFill>
                  <a:schemeClr val="bg1"/>
                </a:solidFill>
                <a:latin typeface="+mn-lt"/>
              </a:rPr>
              <a:t>of</a:t>
            </a:r>
            <a:r>
              <a:rPr lang="nb-NO" altLang="nb-NO" sz="4000" dirty="0">
                <a:solidFill>
                  <a:schemeClr val="bg1"/>
                </a:solidFill>
                <a:latin typeface="+mn-lt"/>
              </a:rPr>
              <a:t> Bergen</a:t>
            </a:r>
          </a:p>
          <a:p>
            <a:pPr algn="r" eaLnBrk="1" hangingPunct="1"/>
            <a:r>
              <a:rPr lang="nb-NO" altLang="nb-NO" sz="4000" dirty="0">
                <a:solidFill>
                  <a:schemeClr val="bg1"/>
                </a:solidFill>
                <a:latin typeface="+mn-lt"/>
              </a:rPr>
              <a:t>bif009@uib.no hhu007@uib.no</a:t>
            </a:r>
          </a:p>
        </p:txBody>
      </p:sp>
      <p:sp>
        <p:nvSpPr>
          <p:cNvPr id="2055" name="Text box 1" descr="Text field "/>
          <p:cNvSpPr txBox="1">
            <a:spLocks noChangeArrowheads="1"/>
          </p:cNvSpPr>
          <p:nvPr/>
        </p:nvSpPr>
        <p:spPr bwMode="auto">
          <a:xfrm>
            <a:off x="813117" y="6229350"/>
            <a:ext cx="12648883" cy="233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4000" b="1" dirty="0">
                <a:solidFill>
                  <a:schemeClr val="tx1">
                    <a:lumMod val="85000"/>
                    <a:lumOff val="15000"/>
                  </a:schemeClr>
                </a:solidFill>
                <a:latin typeface="+mn-lt"/>
              </a:rPr>
              <a:t>ABSTRACT</a:t>
            </a:r>
          </a:p>
          <a:p>
            <a:pPr eaLnBrk="1" hangingPunct="1">
              <a:lnSpc>
                <a:spcPct val="150000"/>
              </a:lnSpc>
              <a:spcAft>
                <a:spcPct val="20000"/>
              </a:spcAft>
            </a:pPr>
            <a:r>
              <a:rPr lang="en-US" altLang="nb-NO" sz="4000" dirty="0">
                <a:latin typeface="+mj-lt"/>
              </a:rPr>
              <a:t>This intervention study assessed the effects in patients with PD of having 6 weeks of bimanual drumming lessons, using the Unified Parkinson's disease rating scale (UPDRS) and the Harvard Beat Assessment Test. </a:t>
            </a:r>
          </a:p>
          <a:p>
            <a:pPr eaLnBrk="1" hangingPunct="1">
              <a:lnSpc>
                <a:spcPct val="150000"/>
              </a:lnSpc>
              <a:spcAft>
                <a:spcPct val="20000"/>
              </a:spcAft>
            </a:pPr>
            <a:endParaRPr lang="en-US" altLang="nb-NO" sz="4000" dirty="0">
              <a:latin typeface="+mj-lt"/>
            </a:endParaRPr>
          </a:p>
          <a:p>
            <a:pPr eaLnBrk="1" hangingPunct="1">
              <a:lnSpc>
                <a:spcPct val="150000"/>
              </a:lnSpc>
              <a:spcAft>
                <a:spcPct val="20000"/>
              </a:spcAft>
            </a:pPr>
            <a:r>
              <a:rPr lang="en-US" altLang="nb-NO" sz="4000" dirty="0">
                <a:latin typeface="+mj-lt"/>
              </a:rPr>
              <a:t>The PD group showed a greater improvement in the production part of the Beat Finding Interval Test (BFIT) exclusively, which can be argued to have a greater demand for motor flexibility, making it highly relevant to PD symptomatology.</a:t>
            </a:r>
            <a:endParaRPr lang="en-GB" altLang="nb-NO" sz="4000" dirty="0">
              <a:latin typeface="+mj-lt"/>
            </a:endParaRP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r>
              <a:rPr lang="en-GB" altLang="nb-NO" sz="4000" b="1" dirty="0">
                <a:solidFill>
                  <a:schemeClr val="tx1">
                    <a:lumMod val="85000"/>
                    <a:lumOff val="15000"/>
                  </a:schemeClr>
                </a:solidFill>
                <a:latin typeface="+mn-lt"/>
              </a:rPr>
              <a:t>Method</a:t>
            </a:r>
          </a:p>
          <a:p>
            <a:pPr eaLnBrk="1" hangingPunct="1">
              <a:lnSpc>
                <a:spcPct val="150000"/>
              </a:lnSpc>
              <a:spcAft>
                <a:spcPct val="20000"/>
              </a:spcAft>
            </a:pPr>
            <a:r>
              <a:rPr lang="en-US" sz="4000" dirty="0"/>
              <a:t>8 participants with PD were recruited and matched with 3 healthy control participants, all having the same intervention. Prior to and post intervention the participants were tested on motor symptoms and other PD symptoms related to mental status, cognitive functions, activities of daily living (ADL) and pharmacological side effects using the Unified Parkinson's disease rating scale (UPDRS), and rhythmic perception/production using the Harvard Beat Assessment Test (H-BAT)</a:t>
            </a:r>
            <a:endParaRPr lang="en-GB" altLang="nb-NO" sz="4000" dirty="0">
              <a:solidFill>
                <a:schemeClr val="tx1">
                  <a:lumMod val="85000"/>
                  <a:lumOff val="15000"/>
                </a:schemeClr>
              </a:solidFill>
              <a:latin typeface="+mn-lt"/>
            </a:endParaRP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endParaRPr lang="en-GB" altLang="nb-NO" sz="4000" dirty="0">
              <a:solidFill>
                <a:schemeClr val="tx1">
                  <a:lumMod val="85000"/>
                  <a:lumOff val="15000"/>
                </a:schemeClr>
              </a:solidFill>
              <a:latin typeface="+mn-lt"/>
            </a:endParaRPr>
          </a:p>
        </p:txBody>
      </p:sp>
      <p:sp>
        <p:nvSpPr>
          <p:cNvPr id="2061" name="Text Box 4" descr="Text field "/>
          <p:cNvSpPr txBox="1">
            <a:spLocks noChangeArrowheads="1"/>
          </p:cNvSpPr>
          <p:nvPr/>
        </p:nvSpPr>
        <p:spPr bwMode="auto">
          <a:xfrm>
            <a:off x="14175099" y="6229350"/>
            <a:ext cx="17212856" cy="98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Results</a:t>
            </a:r>
          </a:p>
          <a:p>
            <a:pPr eaLnBrk="1" hangingPunct="1">
              <a:lnSpc>
                <a:spcPct val="150000"/>
              </a:lnSpc>
              <a:spcBef>
                <a:spcPct val="50000"/>
              </a:spcBef>
            </a:pPr>
            <a:r>
              <a:rPr lang="en-US" sz="4000" dirty="0"/>
              <a:t>Participants with PD had a lower score pre intervention, but a greater </a:t>
            </a:r>
            <a:r>
              <a:rPr lang="en-US" sz="4000" dirty="0">
                <a:latin typeface="+mj-lt"/>
              </a:rPr>
              <a:t>improvement post intervention, when comparing their results from the production part of the Beat Finding Interval Test (BFIT) in the H-BAT with the control group. The other subtests in the H-BAT did not show significant improvement. The UPDRS motor symptom assessment showed no signs of improvement.</a:t>
            </a:r>
            <a:endParaRPr lang="en-US" altLang="nb-NO" sz="4000" b="1" dirty="0">
              <a:solidFill>
                <a:schemeClr val="tx1">
                  <a:lumMod val="85000"/>
                  <a:lumOff val="15000"/>
                </a:schemeClr>
              </a:solidFill>
              <a:latin typeface="+mj-lt"/>
            </a:endParaRPr>
          </a:p>
          <a:p>
            <a:pPr eaLnBrk="1" hangingPunct="1">
              <a:lnSpc>
                <a:spcPct val="150000"/>
              </a:lnSpc>
              <a:spcBef>
                <a:spcPct val="50000"/>
              </a:spcBef>
            </a:pPr>
            <a:endParaRPr lang="en-US" altLang="nb-NO" sz="3600" dirty="0">
              <a:solidFill>
                <a:schemeClr val="tx1">
                  <a:lumMod val="85000"/>
                  <a:lumOff val="15000"/>
                </a:schemeClr>
              </a:solidFill>
              <a:latin typeface="+mn-lt"/>
            </a:endParaRPr>
          </a:p>
          <a:p>
            <a:pPr eaLnBrk="1" hangingPunct="1">
              <a:spcBef>
                <a:spcPct val="50000"/>
              </a:spcBef>
            </a:pPr>
            <a:endParaRPr lang="en-US" altLang="nb-NO" sz="3600" dirty="0">
              <a:solidFill>
                <a:schemeClr val="tx1">
                  <a:lumMod val="85000"/>
                  <a:lumOff val="15000"/>
                </a:schemeClr>
              </a:solidFill>
              <a:latin typeface="+mn-lt"/>
            </a:endParaRPr>
          </a:p>
          <a:p>
            <a:pPr eaLnBrk="1" hangingPunct="1">
              <a:spcBef>
                <a:spcPct val="50000"/>
              </a:spcBef>
            </a:pPr>
            <a:br>
              <a:rPr lang="en-US" altLang="nb-NO" sz="3600" b="1" dirty="0">
                <a:solidFill>
                  <a:schemeClr val="tx1">
                    <a:lumMod val="85000"/>
                    <a:lumOff val="15000"/>
                  </a:schemeClr>
                </a:solidFill>
                <a:latin typeface="+mn-lt"/>
              </a:rPr>
            </a:br>
            <a:endParaRPr lang="en-US" altLang="nb-NO" sz="3600" dirty="0">
              <a:solidFill>
                <a:schemeClr val="tx1">
                  <a:lumMod val="85000"/>
                  <a:lumOff val="15000"/>
                </a:schemeClr>
              </a:solidFill>
            </a:endParaRPr>
          </a:p>
        </p:txBody>
      </p:sp>
      <p:sp>
        <p:nvSpPr>
          <p:cNvPr id="2063" name="Text Box 5" descr="Text field "/>
          <p:cNvSpPr txBox="1">
            <a:spLocks noChangeArrowheads="1"/>
          </p:cNvSpPr>
          <p:nvPr/>
        </p:nvSpPr>
        <p:spPr bwMode="auto">
          <a:xfrm>
            <a:off x="32878855" y="6229350"/>
            <a:ext cx="9116553" cy="1813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Conclusion</a:t>
            </a:r>
          </a:p>
          <a:p>
            <a:pPr eaLnBrk="1" hangingPunct="1">
              <a:lnSpc>
                <a:spcPct val="150000"/>
              </a:lnSpc>
              <a:spcBef>
                <a:spcPct val="50000"/>
              </a:spcBef>
            </a:pPr>
            <a:r>
              <a:rPr lang="en-US" sz="4000" dirty="0">
                <a:latin typeface="+mj-lt"/>
              </a:rPr>
              <a:t>Having a 6-weeks period of drum interventions improved patients with Parkinson's Disease ability to find and produce a beat, as well as adapting timed motor activation to changes in the beats as presented to them. </a:t>
            </a:r>
          </a:p>
          <a:p>
            <a:pPr eaLnBrk="1" hangingPunct="1">
              <a:lnSpc>
                <a:spcPct val="150000"/>
              </a:lnSpc>
              <a:spcBef>
                <a:spcPct val="50000"/>
              </a:spcBef>
            </a:pPr>
            <a:r>
              <a:rPr lang="en-US" sz="4000" dirty="0">
                <a:latin typeface="+mj-lt"/>
              </a:rPr>
              <a:t>This could have a connection to the greater demands on motor flexibility in this task specifically, which makes the improvement highly relevant to PD symptomatology, though the UPDRS motor score did not point to improvement in pure motor symptoms.</a:t>
            </a:r>
          </a:p>
          <a:p>
            <a:pPr eaLnBrk="1" hangingPunct="1">
              <a:lnSpc>
                <a:spcPct val="150000"/>
              </a:lnSpc>
              <a:spcBef>
                <a:spcPct val="50000"/>
              </a:spcBef>
            </a:pPr>
            <a:r>
              <a:rPr lang="en-US" sz="4000" dirty="0">
                <a:latin typeface="+mj-lt"/>
              </a:rPr>
              <a:t>An improvement of motor behavior may improve functioning in daily living, which may in turn represent both a greater independence, and increased quality of life.</a:t>
            </a:r>
            <a:endParaRPr lang="en-US" altLang="nb-NO" sz="4000" b="1" dirty="0">
              <a:solidFill>
                <a:schemeClr val="tx1">
                  <a:lumMod val="85000"/>
                  <a:lumOff val="15000"/>
                </a:schemeClr>
              </a:solidFill>
              <a:latin typeface="+mj-lt"/>
            </a:endParaRPr>
          </a:p>
        </p:txBody>
      </p:sp>
      <p:sp>
        <p:nvSpPr>
          <p:cNvPr id="2066" name="Acknowledgements" descr="Field for acknowledgements"/>
          <p:cNvSpPr txBox="1">
            <a:spLocks noChangeArrowheads="1"/>
          </p:cNvSpPr>
          <p:nvPr/>
        </p:nvSpPr>
        <p:spPr bwMode="auto">
          <a:xfrm>
            <a:off x="31387954" y="27460575"/>
            <a:ext cx="1034939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r>
              <a:rPr lang="nb-NO" sz="2800" b="0" i="0">
                <a:solidFill>
                  <a:srgbClr val="050505"/>
                </a:solidFill>
                <a:effectLst/>
                <a:latin typeface="Segoe UI Historic" panose="020B0502040204020203" pitchFamily="34" charset="0"/>
              </a:rPr>
              <a:t>Kjetil </a:t>
            </a:r>
            <a:r>
              <a:rPr lang="nb-NO" sz="2800" b="0" i="0" dirty="0">
                <a:solidFill>
                  <a:srgbClr val="050505"/>
                </a:solidFill>
                <a:effectLst/>
                <a:latin typeface="Segoe UI Historic" panose="020B0502040204020203" pitchFamily="34" charset="0"/>
              </a:rPr>
              <a:t>Vikene, postdoktor ved Institutt for biologisk og medisinsk psykologi (IBMP) ved Universitetet i Bergen</a:t>
            </a:r>
          </a:p>
          <a:p>
            <a:pPr eaLnBrk="1" hangingPunct="1"/>
            <a:r>
              <a:rPr lang="nb-NO" sz="2800" b="0" i="0" dirty="0">
                <a:solidFill>
                  <a:srgbClr val="050505"/>
                </a:solidFill>
                <a:effectLst/>
                <a:latin typeface="Segoe UI Historic" panose="020B0502040204020203" pitchFamily="34" charset="0"/>
              </a:rPr>
              <a:t>Geir Olve Skeie, </a:t>
            </a:r>
            <a:r>
              <a:rPr lang="nb-NO" sz="2800" b="0" i="0" dirty="0" err="1">
                <a:solidFill>
                  <a:srgbClr val="050505"/>
                </a:solidFill>
                <a:effectLst/>
                <a:latin typeface="Segoe UI Historic" panose="020B0502040204020203" pitchFamily="34" charset="0"/>
              </a:rPr>
              <a:t>PhD</a:t>
            </a:r>
            <a:r>
              <a:rPr lang="nb-NO" sz="2800" b="0" i="0" dirty="0">
                <a:solidFill>
                  <a:srgbClr val="050505"/>
                </a:solidFill>
                <a:effectLst/>
                <a:latin typeface="Segoe UI Historic" panose="020B0502040204020203" pitchFamily="34" charset="0"/>
              </a:rPr>
              <a:t> og nevrolog ved Haukeland Universitetssykehus</a:t>
            </a:r>
            <a:endParaRPr lang="en-GB" altLang="nb-NO" sz="2000" dirty="0">
              <a:solidFill>
                <a:schemeClr val="tx1">
                  <a:lumMod val="85000"/>
                  <a:lumOff val="15000"/>
                </a:schemeClr>
              </a:solidFill>
              <a:latin typeface="+mn-lt"/>
            </a:endParaRPr>
          </a:p>
        </p:txBody>
      </p:sp>
      <p:pic>
        <p:nvPicPr>
          <p:cNvPr id="3" name="Bilde 2">
            <a:extLst>
              <a:ext uri="{FF2B5EF4-FFF2-40B4-BE49-F238E27FC236}">
                <a16:creationId xmlns:a16="http://schemas.microsoft.com/office/drawing/2014/main" id="{5154704F-B5FA-CA63-6F52-BAFD80AB3CDA}"/>
              </a:ext>
            </a:extLst>
          </p:cNvPr>
          <p:cNvPicPr>
            <a:picLocks noChangeAspect="1"/>
          </p:cNvPicPr>
          <p:nvPr/>
        </p:nvPicPr>
        <p:blipFill>
          <a:blip r:embed="rId3"/>
          <a:stretch>
            <a:fillRect/>
          </a:stretch>
        </p:blipFill>
        <p:spPr>
          <a:xfrm>
            <a:off x="14175099" y="12928113"/>
            <a:ext cx="17821348" cy="11887688"/>
          </a:xfrm>
          <a:prstGeom prst="rect">
            <a:avLst/>
          </a:prstGeom>
        </p:spPr>
      </p:pic>
    </p:spTree>
    <p:extLst>
      <p:ext uri="{BB962C8B-B14F-4D97-AF65-F5344CB8AC3E}">
        <p14:creationId xmlns:p14="http://schemas.microsoft.com/office/powerpoint/2010/main" val="2959966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547470"/>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a:solidFill>
                  <a:schemeClr val="bg1"/>
                </a:solidFill>
                <a:latin typeface="Arial" panose="020B0604020202020204" pitchFamily="34" charset="0"/>
                <a:cs typeface="Arial" panose="020B0604020202020204" pitchFamily="34" charset="0"/>
              </a:rPr>
              <a:t>Dopamine under pressure</a:t>
            </a:r>
            <a:endParaRPr lang="nb-NO" altLang="nb-NO" sz="11300" b="1">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2663134"/>
            <a:ext cx="2300466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n-NO" altLang="nb-NO" sz="6000" b="1" i="1">
                <a:solidFill>
                  <a:schemeClr val="bg1"/>
                </a:solidFill>
                <a:latin typeface="+mj-lt"/>
              </a:rPr>
              <a:t>A </a:t>
            </a:r>
            <a:r>
              <a:rPr lang="nn-NO" altLang="nb-NO" sz="6000" b="1" i="1" err="1">
                <a:solidFill>
                  <a:schemeClr val="bg1"/>
                </a:solidFill>
                <a:latin typeface="+mj-lt"/>
              </a:rPr>
              <a:t>literature</a:t>
            </a:r>
            <a:r>
              <a:rPr lang="nn-NO" altLang="nb-NO" sz="6000" b="1" i="1">
                <a:solidFill>
                  <a:schemeClr val="bg1"/>
                </a:solidFill>
                <a:latin typeface="+mj-lt"/>
              </a:rPr>
              <a:t> study </a:t>
            </a:r>
            <a:r>
              <a:rPr lang="nn-NO" altLang="nb-NO" sz="6000" b="1" i="1" err="1">
                <a:solidFill>
                  <a:schemeClr val="bg1"/>
                </a:solidFill>
                <a:latin typeface="+mj-lt"/>
              </a:rPr>
              <a:t>on</a:t>
            </a:r>
            <a:r>
              <a:rPr lang="nn-NO" altLang="nb-NO" sz="6000" b="1" i="1">
                <a:solidFill>
                  <a:schemeClr val="bg1"/>
                </a:solidFill>
                <a:latin typeface="+mj-lt"/>
              </a:rPr>
              <a:t> </a:t>
            </a:r>
            <a:r>
              <a:rPr lang="nn-NO" altLang="nb-NO" sz="6000" b="1" i="1" err="1">
                <a:solidFill>
                  <a:schemeClr val="bg1"/>
                </a:solidFill>
                <a:latin typeface="+mj-lt"/>
              </a:rPr>
              <a:t>the</a:t>
            </a:r>
            <a:r>
              <a:rPr lang="nn-NO" altLang="nb-NO" sz="6000" b="1" i="1">
                <a:solidFill>
                  <a:schemeClr val="bg1"/>
                </a:solidFill>
                <a:latin typeface="+mj-lt"/>
              </a:rPr>
              <a:t> </a:t>
            </a:r>
            <a:r>
              <a:rPr lang="nn-NO" altLang="nb-NO" sz="6000" b="1" i="1" err="1">
                <a:solidFill>
                  <a:schemeClr val="bg1"/>
                </a:solidFill>
                <a:latin typeface="+mj-lt"/>
              </a:rPr>
              <a:t>effects</a:t>
            </a:r>
            <a:r>
              <a:rPr lang="nn-NO" altLang="nb-NO" sz="6000" b="1" i="1">
                <a:solidFill>
                  <a:schemeClr val="bg1"/>
                </a:solidFill>
                <a:latin typeface="+mj-lt"/>
              </a:rPr>
              <a:t> </a:t>
            </a:r>
            <a:r>
              <a:rPr lang="nn-NO" altLang="nb-NO" sz="6000" b="1" i="1" err="1">
                <a:solidFill>
                  <a:schemeClr val="bg1"/>
                </a:solidFill>
                <a:latin typeface="+mj-lt"/>
              </a:rPr>
              <a:t>of</a:t>
            </a:r>
            <a:r>
              <a:rPr lang="nn-NO" altLang="nb-NO" sz="6000" b="1" i="1">
                <a:solidFill>
                  <a:schemeClr val="bg1"/>
                </a:solidFill>
                <a:latin typeface="+mj-lt"/>
              </a:rPr>
              <a:t> </a:t>
            </a:r>
            <a:r>
              <a:rPr lang="nn-NO" altLang="nb-NO" sz="6000" b="1" i="1" err="1">
                <a:solidFill>
                  <a:schemeClr val="bg1"/>
                </a:solidFill>
                <a:latin typeface="+mj-lt"/>
              </a:rPr>
              <a:t>diving-conditions</a:t>
            </a:r>
            <a:r>
              <a:rPr lang="nn-NO" altLang="nb-NO" sz="6000" b="1" i="1">
                <a:solidFill>
                  <a:schemeClr val="bg1"/>
                </a:solidFill>
                <a:latin typeface="+mj-lt"/>
              </a:rPr>
              <a:t> </a:t>
            </a:r>
            <a:r>
              <a:rPr lang="nn-NO" altLang="nb-NO" sz="6000" b="1" i="1" err="1">
                <a:solidFill>
                  <a:schemeClr val="bg1"/>
                </a:solidFill>
                <a:latin typeface="+mj-lt"/>
              </a:rPr>
              <a:t>on</a:t>
            </a:r>
            <a:r>
              <a:rPr lang="nn-NO" altLang="nb-NO" sz="6000" b="1" i="1">
                <a:solidFill>
                  <a:schemeClr val="bg1"/>
                </a:solidFill>
                <a:latin typeface="+mj-lt"/>
              </a:rPr>
              <a:t> </a:t>
            </a:r>
            <a:r>
              <a:rPr lang="nn-NO" altLang="nb-NO" sz="6000" b="1" i="1" err="1">
                <a:solidFill>
                  <a:schemeClr val="bg1"/>
                </a:solidFill>
                <a:latin typeface="+mj-lt"/>
              </a:rPr>
              <a:t>dopaminergic</a:t>
            </a:r>
            <a:r>
              <a:rPr lang="nn-NO" altLang="nb-NO" sz="6000" b="1" i="1">
                <a:solidFill>
                  <a:schemeClr val="bg1"/>
                </a:solidFill>
                <a:latin typeface="+mj-lt"/>
              </a:rPr>
              <a:t> neurotransmission and </a:t>
            </a:r>
            <a:r>
              <a:rPr lang="nn-NO" altLang="nb-NO" sz="6000" b="1" i="1" err="1">
                <a:solidFill>
                  <a:schemeClr val="bg1"/>
                </a:solidFill>
                <a:latin typeface="+mj-lt"/>
              </a:rPr>
              <a:t>possible</a:t>
            </a:r>
            <a:r>
              <a:rPr lang="nn-NO" altLang="nb-NO" sz="6000" b="1" i="1">
                <a:solidFill>
                  <a:schemeClr val="bg1"/>
                </a:solidFill>
                <a:latin typeface="+mj-lt"/>
              </a:rPr>
              <a:t> </a:t>
            </a:r>
            <a:r>
              <a:rPr lang="nn-NO" altLang="nb-NO" sz="6000" b="1" i="1" err="1">
                <a:solidFill>
                  <a:schemeClr val="bg1"/>
                </a:solidFill>
                <a:latin typeface="+mj-lt"/>
              </a:rPr>
              <a:t>implications</a:t>
            </a:r>
            <a:r>
              <a:rPr lang="nn-NO" altLang="nb-NO" sz="6000" b="1" i="1">
                <a:solidFill>
                  <a:schemeClr val="bg1"/>
                </a:solidFill>
                <a:latin typeface="+mj-lt"/>
              </a:rPr>
              <a:t> for </a:t>
            </a:r>
            <a:r>
              <a:rPr lang="nn-NO" altLang="nb-NO" sz="6000" b="1" i="1" err="1">
                <a:solidFill>
                  <a:schemeClr val="bg1"/>
                </a:solidFill>
                <a:latin typeface="+mj-lt"/>
              </a:rPr>
              <a:t>improved</a:t>
            </a:r>
            <a:r>
              <a:rPr lang="nn-NO" altLang="nb-NO" sz="6000" b="1" i="1">
                <a:solidFill>
                  <a:schemeClr val="bg1"/>
                </a:solidFill>
                <a:latin typeface="+mj-lt"/>
              </a:rPr>
              <a:t> </a:t>
            </a:r>
            <a:r>
              <a:rPr lang="nn-NO" altLang="nb-NO" sz="6000" b="1" i="1" err="1">
                <a:solidFill>
                  <a:schemeClr val="bg1"/>
                </a:solidFill>
                <a:latin typeface="+mj-lt"/>
              </a:rPr>
              <a:t>safety</a:t>
            </a:r>
            <a:r>
              <a:rPr lang="nn-NO" altLang="nb-NO" sz="6000" b="1" i="1">
                <a:solidFill>
                  <a:schemeClr val="bg1"/>
                </a:solidFill>
                <a:latin typeface="+mj-lt"/>
              </a:rPr>
              <a:t> </a:t>
            </a:r>
            <a:r>
              <a:rPr lang="nn-NO" altLang="nb-NO" sz="6000" b="1" i="1" err="1">
                <a:solidFill>
                  <a:schemeClr val="bg1"/>
                </a:solidFill>
                <a:latin typeface="+mj-lt"/>
              </a:rPr>
              <a:t>of</a:t>
            </a:r>
            <a:r>
              <a:rPr lang="nn-NO" altLang="nb-NO" sz="6000" b="1" i="1">
                <a:solidFill>
                  <a:schemeClr val="bg1"/>
                </a:solidFill>
                <a:latin typeface="+mj-lt"/>
              </a:rPr>
              <a:t> </a:t>
            </a:r>
            <a:r>
              <a:rPr lang="nn-NO" altLang="nb-NO" sz="6000" b="1" i="1" err="1">
                <a:solidFill>
                  <a:schemeClr val="bg1"/>
                </a:solidFill>
                <a:latin typeface="+mj-lt"/>
              </a:rPr>
              <a:t>occipational</a:t>
            </a:r>
            <a:r>
              <a:rPr lang="nn-NO" altLang="nb-NO" sz="6000" b="1" i="1">
                <a:solidFill>
                  <a:schemeClr val="bg1"/>
                </a:solidFill>
                <a:latin typeface="+mj-lt"/>
              </a:rPr>
              <a:t> </a:t>
            </a:r>
            <a:r>
              <a:rPr lang="nn-NO" altLang="nb-NO" sz="6000" b="1" i="1" err="1">
                <a:solidFill>
                  <a:schemeClr val="bg1"/>
                </a:solidFill>
                <a:latin typeface="+mj-lt"/>
              </a:rPr>
              <a:t>diving</a:t>
            </a:r>
            <a:endParaRPr lang="nb-NO" altLang="nb-NO" sz="6000" b="1" i="1">
              <a:solidFill>
                <a:schemeClr val="bg1"/>
              </a:solidFill>
              <a:latin typeface="+mj-lt"/>
            </a:endParaRPr>
          </a:p>
        </p:txBody>
      </p:sp>
      <p:sp>
        <p:nvSpPr>
          <p:cNvPr id="2053" name="Name and info" descr="Field for name and email"/>
          <p:cNvSpPr txBox="1">
            <a:spLocks noChangeArrowheads="1"/>
          </p:cNvSpPr>
          <p:nvPr/>
        </p:nvSpPr>
        <p:spPr bwMode="auto">
          <a:xfrm>
            <a:off x="36411594" y="1442827"/>
            <a:ext cx="564039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a:solidFill>
                  <a:schemeClr val="bg1"/>
                </a:solidFill>
                <a:latin typeface="+mn-lt"/>
              </a:rPr>
              <a:t>Marte Elise Eide</a:t>
            </a:r>
          </a:p>
          <a:p>
            <a:pPr algn="r" eaLnBrk="1" hangingPunct="1"/>
            <a:r>
              <a:rPr lang="nb-NO" altLang="nb-NO" sz="4800" b="1">
                <a:solidFill>
                  <a:schemeClr val="bg1"/>
                </a:solidFill>
                <a:latin typeface="+mn-lt"/>
              </a:rPr>
              <a:t>Marie Ryen </a:t>
            </a:r>
            <a:r>
              <a:rPr lang="nb-NO" altLang="nb-NO" sz="4800" b="1" err="1">
                <a:solidFill>
                  <a:schemeClr val="bg1"/>
                </a:solidFill>
                <a:latin typeface="+mn-lt"/>
              </a:rPr>
              <a:t>Brabec</a:t>
            </a:r>
            <a:br>
              <a:rPr lang="nb-NO" altLang="nb-NO" sz="4000">
                <a:solidFill>
                  <a:schemeClr val="bg1"/>
                </a:solidFill>
                <a:latin typeface="+mn-lt"/>
              </a:rPr>
            </a:br>
            <a:r>
              <a:rPr lang="nb-NO" altLang="nb-NO" sz="4000" err="1">
                <a:solidFill>
                  <a:schemeClr val="bg1"/>
                </a:solidFill>
                <a:latin typeface="+mn-lt"/>
              </a:rPr>
              <a:t>University</a:t>
            </a:r>
            <a:r>
              <a:rPr lang="nb-NO" altLang="nb-NO" sz="4000">
                <a:solidFill>
                  <a:schemeClr val="bg1"/>
                </a:solidFill>
                <a:latin typeface="+mn-lt"/>
              </a:rPr>
              <a:t> </a:t>
            </a:r>
            <a:r>
              <a:rPr lang="nb-NO" altLang="nb-NO" sz="4000" err="1">
                <a:solidFill>
                  <a:schemeClr val="bg1"/>
                </a:solidFill>
                <a:latin typeface="+mn-lt"/>
              </a:rPr>
              <a:t>of</a:t>
            </a:r>
            <a:r>
              <a:rPr lang="nb-NO" altLang="nb-NO" sz="4000">
                <a:solidFill>
                  <a:schemeClr val="bg1"/>
                </a:solidFill>
                <a:latin typeface="+mn-lt"/>
              </a:rPr>
              <a:t> Bergen</a:t>
            </a:r>
          </a:p>
          <a:p>
            <a:pPr algn="r" eaLnBrk="1" hangingPunct="1"/>
            <a:r>
              <a:rPr lang="nb-NO" altLang="nb-NO" sz="4000">
                <a:solidFill>
                  <a:schemeClr val="bg1"/>
                </a:solidFill>
                <a:latin typeface="+mn-lt"/>
                <a:hlinkClick r:id="rId3">
                  <a:extLst>
                    <a:ext uri="{A12FA001-AC4F-418D-AE19-62706E023703}">
                      <ahyp:hlinkClr xmlns:ahyp="http://schemas.microsoft.com/office/drawing/2018/hyperlinkcolor" val="tx"/>
                    </a:ext>
                  </a:extLst>
                </a:hlinkClick>
              </a:rPr>
              <a:t>fac009@uib.no</a:t>
            </a:r>
            <a:endParaRPr lang="nb-NO" altLang="nb-NO" sz="4000">
              <a:solidFill>
                <a:schemeClr val="bg1"/>
              </a:solidFill>
              <a:latin typeface="+mn-lt"/>
            </a:endParaRPr>
          </a:p>
          <a:p>
            <a:pPr algn="r" eaLnBrk="1" hangingPunct="1"/>
            <a:r>
              <a:rPr lang="nb-NO" altLang="nb-NO" sz="4000">
                <a:solidFill>
                  <a:schemeClr val="bg1"/>
                </a:solidFill>
                <a:latin typeface="+mn-lt"/>
                <a:hlinkClick r:id="rId4">
                  <a:extLst>
                    <a:ext uri="{A12FA001-AC4F-418D-AE19-62706E023703}">
                      <ahyp:hlinkClr xmlns:ahyp="http://schemas.microsoft.com/office/drawing/2018/hyperlinkcolor" val="tx"/>
                    </a:ext>
                  </a:extLst>
                </a:hlinkClick>
              </a:rPr>
              <a:t>gun008@uib.no</a:t>
            </a:r>
            <a:endParaRPr lang="nb-NO" altLang="nb-NO" sz="4000">
              <a:solidFill>
                <a:schemeClr val="bg1"/>
              </a:solidFill>
              <a:latin typeface="+mn-lt"/>
            </a:endParaRPr>
          </a:p>
          <a:p>
            <a:pPr algn="r" eaLnBrk="1" hangingPunct="1"/>
            <a:endParaRPr lang="nb-NO" altLang="nb-NO" sz="4000">
              <a:solidFill>
                <a:schemeClr val="bg1"/>
              </a:solidFill>
              <a:latin typeface="+mn-lt"/>
            </a:endParaRPr>
          </a:p>
        </p:txBody>
      </p:sp>
      <p:sp>
        <p:nvSpPr>
          <p:cNvPr id="2055" name="Text box 1" descr="Text field "/>
          <p:cNvSpPr txBox="1">
            <a:spLocks noChangeArrowheads="1"/>
          </p:cNvSpPr>
          <p:nvPr/>
        </p:nvSpPr>
        <p:spPr bwMode="auto">
          <a:xfrm>
            <a:off x="1182688" y="5797550"/>
            <a:ext cx="20221574" cy="2262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a:spcAft>
                <a:spcPts val="800"/>
              </a:spcAft>
            </a:pPr>
            <a:r>
              <a:rPr lang="en-GB" sz="5400" b="1">
                <a:effectLst/>
                <a:latin typeface="Times New Roman" panose="02020603050405020304" pitchFamily="18" charset="0"/>
                <a:ea typeface="Times New Roman" panose="02020603050405020304" pitchFamily="18" charset="0"/>
              </a:rPr>
              <a:t>Abstract</a:t>
            </a:r>
            <a:endParaRPr lang="nb-NO" sz="5400" b="1">
              <a:effectLst/>
              <a:latin typeface="Times New Roman" panose="02020603050405020304" pitchFamily="18" charset="0"/>
              <a:ea typeface="Times New Roman" panose="02020603050405020304" pitchFamily="18" charset="0"/>
            </a:endParaRPr>
          </a:p>
          <a:p>
            <a:pPr>
              <a:spcAft>
                <a:spcPts val="800"/>
              </a:spcAft>
            </a:pPr>
            <a:r>
              <a:rPr lang="en-GB" sz="5400">
                <a:effectLst/>
                <a:latin typeface="Times New Roman" panose="02020603050405020304" pitchFamily="18" charset="0"/>
                <a:ea typeface="Times New Roman" panose="02020603050405020304" pitchFamily="18" charset="0"/>
              </a:rPr>
              <a:t>This literature study examines the reported effects diving-related exposures have on the monoamine dopamine in the brain. Studies have shown that monoamines play a crucial role in pressure related</a:t>
            </a:r>
            <a:r>
              <a:rPr lang="en-GB" sz="5400">
                <a:solidFill>
                  <a:srgbClr val="BFBFBF"/>
                </a:solidFill>
                <a:effectLst/>
                <a:latin typeface="Times New Roman" panose="02020603050405020304" pitchFamily="18" charset="0"/>
                <a:ea typeface="Times New Roman" panose="02020603050405020304" pitchFamily="18" charset="0"/>
              </a:rPr>
              <a:t> </a:t>
            </a:r>
            <a:r>
              <a:rPr lang="en-GB" sz="5400">
                <a:effectLst/>
                <a:latin typeface="Times New Roman" panose="02020603050405020304" pitchFamily="18" charset="0"/>
                <a:ea typeface="Times New Roman" panose="02020603050405020304" pitchFamily="18" charset="0"/>
              </a:rPr>
              <a:t>diving complications like high-pressure neurological syndrome and inert gas narcosis. Elucidating the role of dopamine can lead us closer to a mechanistic understanding of how inert gasses and pressure affect the central nervous system. A deeper understanding of these conditions can lead to </a:t>
            </a:r>
            <a:r>
              <a:rPr lang="en-US" sz="5400">
                <a:effectLst/>
                <a:latin typeface="Times New Roman" panose="02020603050405020304" pitchFamily="18" charset="0"/>
                <a:ea typeface="Times New Roman" panose="02020603050405020304" pitchFamily="18" charset="0"/>
              </a:rPr>
              <a:t>strengthening of guidelines and improved safety for divers. It can </a:t>
            </a:r>
            <a:r>
              <a:rPr lang="en-GB" sz="5400">
                <a:effectLst/>
                <a:latin typeface="Times New Roman" panose="02020603050405020304" pitchFamily="18" charset="0"/>
                <a:ea typeface="Times New Roman" panose="02020603050405020304" pitchFamily="18" charset="0"/>
              </a:rPr>
              <a:t>also address conflicting areas such as possible long-term effects of diving on the nervous system.</a:t>
            </a:r>
            <a:endParaRPr lang="nb-NO" sz="5400">
              <a:effectLst/>
              <a:latin typeface="Times New Roman" panose="02020603050405020304" pitchFamily="18" charset="0"/>
              <a:ea typeface="Times New Roman" panose="02020603050405020304" pitchFamily="18" charset="0"/>
            </a:endParaRPr>
          </a:p>
          <a:p>
            <a:pPr>
              <a:spcAft>
                <a:spcPts val="800"/>
              </a:spcAft>
            </a:pPr>
            <a:r>
              <a:rPr lang="en-GB" sz="5400">
                <a:effectLst/>
                <a:latin typeface="Times New Roman" panose="02020603050405020304" pitchFamily="18" charset="0"/>
                <a:ea typeface="Times New Roman" panose="02020603050405020304" pitchFamily="18" charset="0"/>
              </a:rPr>
              <a:t>To get an overview over all the research done on the neurotransmitter dopamine in relation to the conditions inert gas narcosis and high pressure neurological syndrome we used the search engine PubMed to collect all the relevant findings done on the subject. The search included an amount of 24 relevant and retrievable studies, from the year 1980 to 2021. We found that after over four decades of research the number of studies done on the subject are few and highly dominated by a handful of research groups. The use of both model systems and methods are highly homogenous. 21 of 24 studies measured dopamine directly inside the striatum in male rats. The current knowledge is that hyperbaric N</a:t>
            </a:r>
            <a:r>
              <a:rPr lang="en-GB" sz="5400" baseline="-25000">
                <a:effectLst/>
                <a:latin typeface="Times New Roman" panose="02020603050405020304" pitchFamily="18" charset="0"/>
                <a:ea typeface="Times New Roman" panose="02020603050405020304" pitchFamily="18" charset="0"/>
              </a:rPr>
              <a:t>2</a:t>
            </a:r>
            <a:r>
              <a:rPr lang="en-GB" sz="5400">
                <a:effectLst/>
                <a:latin typeface="Times New Roman" panose="02020603050405020304" pitchFamily="18" charset="0"/>
                <a:ea typeface="Times New Roman" panose="02020603050405020304" pitchFamily="18" charset="0"/>
              </a:rPr>
              <a:t> decreases dopamine in the rat striatum and hyperbaric He increases dopamine. The dopamine changes measured could be manipulated by various receptor agonists and antagonists. This implicates that these pressure related diving complications can possibly be treated.</a:t>
            </a:r>
            <a:endParaRPr lang="nb-NO" sz="5400">
              <a:effectLst/>
              <a:latin typeface="Times New Roman" panose="02020603050405020304" pitchFamily="18" charset="0"/>
              <a:ea typeface="Times New Roman" panose="02020603050405020304" pitchFamily="18" charset="0"/>
            </a:endParaRPr>
          </a:p>
          <a:p>
            <a:pPr eaLnBrk="1" hangingPunct="1">
              <a:spcAft>
                <a:spcPct val="20000"/>
              </a:spcAft>
            </a:pPr>
            <a:endParaRPr lang="en-GB" altLang="nb-NO" sz="4000">
              <a:solidFill>
                <a:schemeClr val="tx1">
                  <a:lumMod val="85000"/>
                  <a:lumOff val="15000"/>
                </a:schemeClr>
              </a:solidFill>
              <a:latin typeface="+mn-lt"/>
            </a:endParaRPr>
          </a:p>
        </p:txBody>
      </p:sp>
      <p:pic>
        <p:nvPicPr>
          <p:cNvPr id="31" name="Bilde 30">
            <a:extLst>
              <a:ext uri="{FF2B5EF4-FFF2-40B4-BE49-F238E27FC236}">
                <a16:creationId xmlns:a16="http://schemas.microsoft.com/office/drawing/2014/main" id="{C36BE015-3EBF-217A-BFEB-54BD9BA2E372}"/>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t="6195"/>
          <a:stretch/>
        </p:blipFill>
        <p:spPr>
          <a:xfrm>
            <a:off x="25699386" y="167357"/>
            <a:ext cx="9200177" cy="4991553"/>
          </a:xfrm>
          <a:prstGeom prst="rect">
            <a:avLst/>
          </a:prstGeom>
        </p:spPr>
      </p:pic>
      <p:graphicFrame>
        <p:nvGraphicFramePr>
          <p:cNvPr id="2" name="Tabell 1">
            <a:extLst>
              <a:ext uri="{FF2B5EF4-FFF2-40B4-BE49-F238E27FC236}">
                <a16:creationId xmlns:a16="http://schemas.microsoft.com/office/drawing/2014/main" id="{BBF7088F-4585-D49D-A644-1F7678D2AAE0}"/>
              </a:ext>
            </a:extLst>
          </p:cNvPr>
          <p:cNvGraphicFramePr>
            <a:graphicFrameLocks noGrp="1"/>
          </p:cNvGraphicFramePr>
          <p:nvPr/>
        </p:nvGraphicFramePr>
        <p:xfrm>
          <a:off x="21811202" y="6511636"/>
          <a:ext cx="19774181" cy="19091564"/>
        </p:xfrm>
        <a:graphic>
          <a:graphicData uri="http://schemas.openxmlformats.org/drawingml/2006/table">
            <a:tbl>
              <a:tblPr firstRow="1" firstCol="1" bandRow="1">
                <a:tableStyleId>{5C22544A-7EE6-4342-B048-85BDC9FD1C3A}</a:tableStyleId>
              </a:tblPr>
              <a:tblGrid>
                <a:gridCol w="5378007">
                  <a:extLst>
                    <a:ext uri="{9D8B030D-6E8A-4147-A177-3AD203B41FA5}">
                      <a16:colId xmlns:a16="http://schemas.microsoft.com/office/drawing/2014/main" val="2779143823"/>
                    </a:ext>
                  </a:extLst>
                </a:gridCol>
                <a:gridCol w="3291840">
                  <a:extLst>
                    <a:ext uri="{9D8B030D-6E8A-4147-A177-3AD203B41FA5}">
                      <a16:colId xmlns:a16="http://schemas.microsoft.com/office/drawing/2014/main" val="611343315"/>
                    </a:ext>
                  </a:extLst>
                </a:gridCol>
                <a:gridCol w="3291840">
                  <a:extLst>
                    <a:ext uri="{9D8B030D-6E8A-4147-A177-3AD203B41FA5}">
                      <a16:colId xmlns:a16="http://schemas.microsoft.com/office/drawing/2014/main" val="209945196"/>
                    </a:ext>
                  </a:extLst>
                </a:gridCol>
                <a:gridCol w="3619122">
                  <a:extLst>
                    <a:ext uri="{9D8B030D-6E8A-4147-A177-3AD203B41FA5}">
                      <a16:colId xmlns:a16="http://schemas.microsoft.com/office/drawing/2014/main" val="1047021838"/>
                    </a:ext>
                  </a:extLst>
                </a:gridCol>
                <a:gridCol w="4193372">
                  <a:extLst>
                    <a:ext uri="{9D8B030D-6E8A-4147-A177-3AD203B41FA5}">
                      <a16:colId xmlns:a16="http://schemas.microsoft.com/office/drawing/2014/main" val="1108365376"/>
                    </a:ext>
                  </a:extLst>
                </a:gridCol>
              </a:tblGrid>
              <a:tr h="1946901">
                <a:tc gridSpan="5">
                  <a:txBody>
                    <a:bodyPr/>
                    <a:lstStyle/>
                    <a:p>
                      <a:pPr algn="ctr">
                        <a:lnSpc>
                          <a:spcPct val="100000"/>
                        </a:lnSpc>
                        <a:spcAft>
                          <a:spcPts val="800"/>
                        </a:spcAft>
                      </a:pPr>
                      <a:r>
                        <a:rPr lang="en-GB" sz="5400">
                          <a:effectLst/>
                          <a:latin typeface="Times New Roman" panose="02020603050405020304" pitchFamily="18" charset="0"/>
                          <a:cs typeface="Times New Roman" panose="02020603050405020304" pitchFamily="18" charset="0"/>
                        </a:rPr>
                        <a:t>Dopamine under pressure – A selecton of our findings</a:t>
                      </a:r>
                      <a:endParaRPr lang="nb-NO" sz="5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911138135"/>
                  </a:ext>
                </a:extLst>
              </a:tr>
              <a:tr h="1946901">
                <a:tc>
                  <a:txBody>
                    <a:bodyPr/>
                    <a:lstStyle/>
                    <a:p>
                      <a:pPr>
                        <a:lnSpc>
                          <a:spcPct val="100000"/>
                        </a:lnSpc>
                        <a:spcAft>
                          <a:spcPts val="800"/>
                        </a:spcAft>
                      </a:pPr>
                      <a:r>
                        <a:rPr lang="en-GB" sz="3600" u="sng">
                          <a:effectLst/>
                          <a:latin typeface="Times New Roman" panose="02020603050405020304" pitchFamily="18" charset="0"/>
                          <a:cs typeface="Times New Roman" panose="02020603050405020304" pitchFamily="18" charset="0"/>
                        </a:rPr>
                        <a:t>Factors</a:t>
                      </a:r>
                      <a:endParaRPr lang="nb-NO" sz="3600" u="sng">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3600" b="1" u="sng">
                          <a:effectLst/>
                          <a:latin typeface="Times New Roman" panose="02020603050405020304" pitchFamily="18" charset="0"/>
                          <a:cs typeface="Times New Roman" panose="02020603050405020304" pitchFamily="18" charset="0"/>
                        </a:rPr>
                        <a:t>Tyrosine</a:t>
                      </a:r>
                      <a:endParaRPr lang="nb-NO" sz="3600" b="1" u="sng">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3600" b="1" u="sng">
                          <a:effectLst/>
                          <a:latin typeface="Times New Roman" panose="02020603050405020304" pitchFamily="18" charset="0"/>
                          <a:cs typeface="Times New Roman" panose="02020603050405020304" pitchFamily="18" charset="0"/>
                        </a:rPr>
                        <a:t>DA</a:t>
                      </a:r>
                      <a:endParaRPr lang="nb-NO" sz="3600" b="1" u="sng">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3600" b="1" u="sng">
                          <a:effectLst/>
                          <a:latin typeface="Times New Roman" panose="02020603050405020304" pitchFamily="18" charset="0"/>
                          <a:cs typeface="Times New Roman" panose="02020603050405020304" pitchFamily="18" charset="0"/>
                        </a:rPr>
                        <a:t>DOPAC</a:t>
                      </a:r>
                      <a:endParaRPr lang="nb-NO" sz="3600" b="1" u="sng">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3600" b="1" u="sng">
                          <a:effectLst/>
                          <a:latin typeface="Times New Roman" panose="02020603050405020304" pitchFamily="18" charset="0"/>
                          <a:cs typeface="Times New Roman" panose="02020603050405020304" pitchFamily="18" charset="0"/>
                        </a:rPr>
                        <a:t>HVA</a:t>
                      </a:r>
                      <a:endParaRPr lang="nb-NO" sz="3600" b="1" u="sng">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07540825"/>
                  </a:ext>
                </a:extLst>
              </a:tr>
              <a:tr h="1216578">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3600" i="0">
                          <a:effectLst/>
                          <a:latin typeface="Times New Roman" panose="02020603050405020304" pitchFamily="18" charset="0"/>
                          <a:cs typeface="Times New Roman" panose="02020603050405020304" pitchFamily="18" charset="0"/>
                        </a:rPr>
                        <a:t>Nitrogen under pressure</a:t>
                      </a:r>
                      <a:endParaRPr lang="nb-NO" sz="3600" i="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1672912"/>
                  </a:ext>
                </a:extLst>
              </a:tr>
              <a:tr h="1824867">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3600" b="0">
                          <a:effectLst/>
                          <a:latin typeface="Times New Roman" panose="02020603050405020304" pitchFamily="18" charset="0"/>
                          <a:cs typeface="Times New Roman" panose="02020603050405020304" pitchFamily="18" charset="0"/>
                        </a:rPr>
                        <a:t>Nitrogen under pressure +</a:t>
                      </a:r>
                      <a:r>
                        <a:rPr lang="nb-NO" sz="3600" b="0">
                          <a:effectLst/>
                          <a:latin typeface="Times New Roman" panose="02020603050405020304" pitchFamily="18" charset="0"/>
                          <a:cs typeface="Times New Roman" panose="02020603050405020304" pitchFamily="18" charset="0"/>
                        </a:rPr>
                        <a:t> </a:t>
                      </a:r>
                      <a:r>
                        <a:rPr lang="nn-NO" sz="3600" b="0">
                          <a:effectLst/>
                          <a:latin typeface="Times New Roman" panose="02020603050405020304" pitchFamily="18" charset="0"/>
                          <a:cs typeface="Times New Roman" panose="02020603050405020304" pitchFamily="18" charset="0"/>
                        </a:rPr>
                        <a:t>NMDA agonist</a:t>
                      </a:r>
                      <a:endParaRPr lang="nb-NO"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nb-NO"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24970939"/>
                  </a:ext>
                </a:extLst>
              </a:tr>
              <a:tr h="2545803">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3600" b="0">
                          <a:effectLst/>
                          <a:latin typeface="Times New Roman" panose="02020603050405020304" pitchFamily="18" charset="0"/>
                          <a:cs typeface="Times New Roman" panose="02020603050405020304" pitchFamily="18" charset="0"/>
                        </a:rPr>
                        <a:t>Nitrogen under pressure +</a:t>
                      </a:r>
                      <a:r>
                        <a:rPr lang="nb-NO" sz="3600" b="0">
                          <a:effectLst/>
                          <a:latin typeface="Times New Roman" panose="02020603050405020304" pitchFamily="18" charset="0"/>
                          <a:cs typeface="Times New Roman" panose="02020603050405020304" pitchFamily="18" charset="0"/>
                        </a:rPr>
                        <a:t> </a:t>
                      </a:r>
                      <a:r>
                        <a:rPr lang="nn-NO" sz="3600" b="0">
                          <a:effectLst/>
                          <a:latin typeface="Times New Roman" panose="02020603050405020304" pitchFamily="18" charset="0"/>
                          <a:cs typeface="Times New Roman" panose="02020603050405020304" pitchFamily="18" charset="0"/>
                        </a:rPr>
                        <a:t>NMDA antagonist</a:t>
                      </a:r>
                      <a:endParaRPr lang="nb-NO" sz="3600" b="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800"/>
                        </a:spcAft>
                      </a:pPr>
                      <a:endParaRPr lang="nb-NO"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nb-NO"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55709361"/>
                  </a:ext>
                </a:extLst>
              </a:tr>
              <a:tr h="1824867">
                <a:tc>
                  <a:txBody>
                    <a:bodyPr/>
                    <a:lstStyle/>
                    <a:p>
                      <a:pPr>
                        <a:lnSpc>
                          <a:spcPct val="100000"/>
                        </a:lnSpc>
                        <a:spcAft>
                          <a:spcPts val="800"/>
                        </a:spcAft>
                      </a:pPr>
                      <a:r>
                        <a:rPr lang="nb-NO" sz="3600" b="0">
                          <a:effectLst/>
                          <a:latin typeface="Times New Roman" panose="02020603050405020304" pitchFamily="18" charset="0"/>
                          <a:cs typeface="Times New Roman" panose="02020603050405020304" pitchFamily="18" charset="0"/>
                        </a:rPr>
                        <a:t>Nitrogen under pressure + GABA</a:t>
                      </a:r>
                      <a:r>
                        <a:rPr lang="nb-NO" sz="3600" b="0" baseline="-25000">
                          <a:effectLst/>
                          <a:latin typeface="Times New Roman" panose="02020603050405020304" pitchFamily="18" charset="0"/>
                          <a:cs typeface="Times New Roman" panose="02020603050405020304" pitchFamily="18" charset="0"/>
                        </a:rPr>
                        <a:t>B</a:t>
                      </a:r>
                      <a:r>
                        <a:rPr lang="nb-NO" sz="3600" b="0">
                          <a:effectLst/>
                          <a:latin typeface="Times New Roman" panose="02020603050405020304" pitchFamily="18" charset="0"/>
                          <a:cs typeface="Times New Roman" panose="02020603050405020304" pitchFamily="18" charset="0"/>
                        </a:rPr>
                        <a:t> antagonist</a:t>
                      </a:r>
                    </a:p>
                  </a:txBody>
                  <a:tcPr marL="68580" marR="68580" marT="0" marB="0"/>
                </a:tc>
                <a:tc>
                  <a:txBody>
                    <a:bodyPr/>
                    <a:lstStyle/>
                    <a:p>
                      <a:pPr>
                        <a:lnSpc>
                          <a:spcPct val="100000"/>
                        </a:lnSpc>
                        <a:spcAft>
                          <a:spcPts val="800"/>
                        </a:spcAft>
                      </a:pPr>
                      <a:r>
                        <a:rPr lang="nb-NO"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4276938"/>
                  </a:ext>
                </a:extLst>
              </a:tr>
              <a:tr h="1435112">
                <a:tc>
                  <a:txBody>
                    <a:bodyPr/>
                    <a:lstStyle/>
                    <a:p>
                      <a:pPr>
                        <a:lnSpc>
                          <a:spcPct val="100000"/>
                        </a:lnSpc>
                        <a:spcAft>
                          <a:spcPts val="800"/>
                        </a:spcAft>
                      </a:pPr>
                      <a:r>
                        <a:rPr lang="nn-NO" sz="3600">
                          <a:effectLst/>
                          <a:latin typeface="Times New Roman" panose="02020603050405020304" pitchFamily="18" charset="0"/>
                          <a:ea typeface="Times New Roman" panose="02020603050405020304" pitchFamily="18" charset="0"/>
                          <a:cs typeface="Times New Roman" panose="02020603050405020304" pitchFamily="18" charset="0"/>
                        </a:rPr>
                        <a:t>Helium under pressure</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316053"/>
                  </a:ext>
                </a:extLst>
              </a:tr>
              <a:tr h="2433156">
                <a:tc>
                  <a:txBody>
                    <a:bodyPr/>
                    <a:lstStyle/>
                    <a:p>
                      <a:pPr>
                        <a:lnSpc>
                          <a:spcPct val="100000"/>
                        </a:lnSpc>
                        <a:spcAft>
                          <a:spcPts val="800"/>
                        </a:spcAft>
                      </a:pPr>
                      <a:r>
                        <a:rPr lang="en-GB" sz="3600" b="0">
                          <a:effectLst/>
                          <a:latin typeface="Times New Roman" panose="02020603050405020304" pitchFamily="18" charset="0"/>
                          <a:cs typeface="Times New Roman" panose="02020603050405020304" pitchFamily="18" charset="0"/>
                        </a:rPr>
                        <a:t>Helium under pressure + 5-HT receptor agonists OR 5-HT receptor antagonists</a:t>
                      </a:r>
                      <a:endParaRPr lang="nb-NO"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5945996"/>
                  </a:ext>
                </a:extLst>
              </a:tr>
              <a:tr h="1783779">
                <a:tc>
                  <a:txBody>
                    <a:bodyPr/>
                    <a:lstStyle/>
                    <a:p>
                      <a:pPr>
                        <a:lnSpc>
                          <a:spcPct val="100000"/>
                        </a:lnSpc>
                        <a:spcAft>
                          <a:spcPts val="800"/>
                        </a:spcAft>
                      </a:pPr>
                      <a:r>
                        <a:rPr lang="en-GB" sz="3600" b="0">
                          <a:effectLst/>
                          <a:latin typeface="Times New Roman" panose="02020603050405020304" pitchFamily="18" charset="0"/>
                          <a:cs typeface="Times New Roman" panose="02020603050405020304" pitchFamily="18" charset="0"/>
                        </a:rPr>
                        <a:t>Helium under pressure + D1/D2 receptor agonist</a:t>
                      </a:r>
                      <a:endParaRPr lang="nb-NO"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7926978"/>
                  </a:ext>
                </a:extLst>
              </a:tr>
              <a:tr h="2133600">
                <a:tc>
                  <a:txBody>
                    <a:bodyPr/>
                    <a:lstStyle/>
                    <a:p>
                      <a:pPr>
                        <a:lnSpc>
                          <a:spcPct val="100000"/>
                        </a:lnSpc>
                        <a:spcAft>
                          <a:spcPts val="800"/>
                        </a:spcAft>
                      </a:pPr>
                      <a:r>
                        <a:rPr lang="en-GB" sz="3600" b="0">
                          <a:effectLst/>
                          <a:latin typeface="Times New Roman" panose="02020603050405020304" pitchFamily="18" charset="0"/>
                          <a:cs typeface="Times New Roman" panose="02020603050405020304" pitchFamily="18" charset="0"/>
                        </a:rPr>
                        <a:t>Helium + 5-HT1b receptor antagonist + β-adrenergic receptor agonist</a:t>
                      </a:r>
                      <a:endParaRPr lang="nb-NO" sz="3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800"/>
                        </a:spcAft>
                      </a:pPr>
                      <a:r>
                        <a:rPr lang="en-GB" sz="6600">
                          <a:effectLst/>
                          <a:latin typeface="Times New Roman" panose="02020603050405020304" pitchFamily="18" charset="0"/>
                          <a:cs typeface="Times New Roman" panose="02020603050405020304" pitchFamily="18" charset="0"/>
                        </a:rPr>
                        <a:t>↓</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spcAft>
                          <a:spcPts val="800"/>
                        </a:spcAft>
                      </a:pPr>
                      <a:r>
                        <a:rPr lang="en-GB" sz="6600">
                          <a:effectLst/>
                          <a:latin typeface="Times New Roman" panose="02020603050405020304" pitchFamily="18" charset="0"/>
                          <a:cs typeface="Times New Roman" panose="02020603050405020304" pitchFamily="18" charset="0"/>
                        </a:rPr>
                        <a:t> </a:t>
                      </a:r>
                      <a:endParaRPr lang="nb-NO" sz="6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2364097"/>
                  </a:ext>
                </a:extLst>
              </a:tr>
            </a:tbl>
          </a:graphicData>
        </a:graphic>
      </p:graphicFrame>
    </p:spTree>
    <p:extLst>
      <p:ext uri="{BB962C8B-B14F-4D97-AF65-F5344CB8AC3E}">
        <p14:creationId xmlns:p14="http://schemas.microsoft.com/office/powerpoint/2010/main" val="467585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2500" b="1" dirty="0">
                <a:solidFill>
                  <a:schemeClr val="bg1"/>
                </a:solidFill>
                <a:latin typeface="Arial" panose="020B0604020202020204" pitchFamily="34" charset="0"/>
                <a:cs typeface="Arial" panose="020B0604020202020204" pitchFamily="34" charset="0"/>
              </a:rPr>
              <a:t>HODGKIN LYMFOM HOS ELDRE</a:t>
            </a:r>
            <a:endParaRPr lang="nb-NO" altLang="nb-NO" sz="125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104716"/>
            <a:ext cx="3469662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lnSpc>
                <a:spcPct val="150000"/>
              </a:lnSpc>
            </a:pPr>
            <a:r>
              <a:rPr lang="en-US" altLang="nb-NO" sz="6000" b="1" dirty="0" err="1">
                <a:solidFill>
                  <a:schemeClr val="bg1"/>
                </a:solidFill>
                <a:latin typeface="+mj-lt"/>
              </a:rPr>
              <a:t>En</a:t>
            </a:r>
            <a:r>
              <a:rPr lang="en-US" altLang="nb-NO" sz="6000" b="1" dirty="0">
                <a:solidFill>
                  <a:schemeClr val="bg1"/>
                </a:solidFill>
                <a:latin typeface="+mj-lt"/>
              </a:rPr>
              <a:t> </a:t>
            </a:r>
            <a:r>
              <a:rPr lang="en-US" altLang="nb-NO" sz="6000" b="1" dirty="0" err="1">
                <a:solidFill>
                  <a:schemeClr val="bg1"/>
                </a:solidFill>
                <a:latin typeface="+mj-lt"/>
              </a:rPr>
              <a:t>analyse</a:t>
            </a:r>
            <a:r>
              <a:rPr lang="en-US" altLang="nb-NO" sz="6000" b="1" dirty="0">
                <a:solidFill>
                  <a:schemeClr val="bg1"/>
                </a:solidFill>
                <a:latin typeface="+mj-lt"/>
              </a:rPr>
              <a:t> av </a:t>
            </a:r>
            <a:r>
              <a:rPr lang="en-US" altLang="nb-NO" sz="6000" b="1" dirty="0" err="1">
                <a:solidFill>
                  <a:schemeClr val="bg1"/>
                </a:solidFill>
                <a:latin typeface="+mj-lt"/>
              </a:rPr>
              <a:t>pasientmateriale</a:t>
            </a:r>
            <a:r>
              <a:rPr lang="en-US" altLang="nb-NO" sz="6000" b="1" dirty="0">
                <a:solidFill>
                  <a:schemeClr val="bg1"/>
                </a:solidFill>
                <a:latin typeface="+mj-lt"/>
              </a:rPr>
              <a:t> </a:t>
            </a:r>
            <a:r>
              <a:rPr lang="en-US" altLang="nb-NO" sz="6000" b="1" dirty="0" err="1">
                <a:solidFill>
                  <a:schemeClr val="bg1"/>
                </a:solidFill>
                <a:latin typeface="+mj-lt"/>
              </a:rPr>
              <a:t>fra</a:t>
            </a:r>
            <a:r>
              <a:rPr lang="en-US" altLang="nb-NO" sz="6000" b="1" dirty="0">
                <a:solidFill>
                  <a:schemeClr val="bg1"/>
                </a:solidFill>
                <a:latin typeface="+mj-lt"/>
              </a:rPr>
              <a:t> Helse Bergen, </a:t>
            </a:r>
            <a:r>
              <a:rPr lang="en-US" altLang="nb-NO" sz="6000" b="1" dirty="0" err="1">
                <a:solidFill>
                  <a:schemeClr val="bg1"/>
                </a:solidFill>
                <a:latin typeface="+mj-lt"/>
              </a:rPr>
              <a:t>Fonna</a:t>
            </a:r>
            <a:r>
              <a:rPr lang="en-US" altLang="nb-NO" sz="6000" b="1" dirty="0">
                <a:solidFill>
                  <a:schemeClr val="bg1"/>
                </a:solidFill>
                <a:latin typeface="+mj-lt"/>
              </a:rPr>
              <a:t> </a:t>
            </a:r>
            <a:r>
              <a:rPr lang="en-US" altLang="nb-NO" sz="6000" b="1" dirty="0" err="1">
                <a:solidFill>
                  <a:schemeClr val="bg1"/>
                </a:solidFill>
                <a:latin typeface="+mj-lt"/>
              </a:rPr>
              <a:t>og</a:t>
            </a:r>
            <a:r>
              <a:rPr lang="en-US" altLang="nb-NO" sz="6000" b="1" dirty="0">
                <a:solidFill>
                  <a:schemeClr val="bg1"/>
                </a:solidFill>
                <a:latin typeface="+mj-lt"/>
              </a:rPr>
              <a:t> </a:t>
            </a:r>
            <a:r>
              <a:rPr lang="en-US" altLang="nb-NO" sz="6000" b="1" dirty="0" err="1">
                <a:solidFill>
                  <a:schemeClr val="bg1"/>
                </a:solidFill>
                <a:latin typeface="+mj-lt"/>
              </a:rPr>
              <a:t>Førde</a:t>
            </a:r>
            <a:r>
              <a:rPr lang="en-US" altLang="nb-NO" sz="6000" b="1" dirty="0">
                <a:solidFill>
                  <a:schemeClr val="bg1"/>
                </a:solidFill>
                <a:latin typeface="+mj-lt"/>
              </a:rPr>
              <a:t> for </a:t>
            </a:r>
            <a:r>
              <a:rPr lang="en-US" altLang="nb-NO" sz="6000" b="1" dirty="0" err="1">
                <a:solidFill>
                  <a:schemeClr val="bg1"/>
                </a:solidFill>
                <a:latin typeface="+mj-lt"/>
              </a:rPr>
              <a:t>perioden</a:t>
            </a:r>
            <a:r>
              <a:rPr lang="en-US" altLang="nb-NO" sz="6000" b="1" dirty="0">
                <a:solidFill>
                  <a:schemeClr val="bg1"/>
                </a:solidFill>
                <a:latin typeface="+mj-lt"/>
              </a:rPr>
              <a:t> 2000-2015.</a:t>
            </a:r>
            <a:endParaRPr lang="en-US" altLang="nb-NO" sz="4400" b="1" dirty="0">
              <a:solidFill>
                <a:schemeClr val="bg1"/>
              </a:solidFill>
              <a:latin typeface="+mj-lt"/>
            </a:endParaRPr>
          </a:p>
          <a:p>
            <a:pPr eaLnBrk="1" hangingPunct="1">
              <a:lnSpc>
                <a:spcPct val="150000"/>
              </a:lnSpc>
            </a:pPr>
            <a:r>
              <a:rPr lang="en-US" altLang="nb-NO" sz="4400" b="1" dirty="0">
                <a:solidFill>
                  <a:schemeClr val="bg1"/>
                </a:solidFill>
                <a:latin typeface="+mj-lt"/>
              </a:rPr>
              <a:t>Av Eivind Fluge </a:t>
            </a:r>
            <a:r>
              <a:rPr lang="en-US" altLang="nb-NO" sz="4400" b="1" dirty="0" err="1">
                <a:solidFill>
                  <a:schemeClr val="bg1"/>
                </a:solidFill>
                <a:latin typeface="+mj-lt"/>
              </a:rPr>
              <a:t>og</a:t>
            </a:r>
            <a:r>
              <a:rPr lang="en-US" altLang="nb-NO" sz="4400" b="1" dirty="0">
                <a:solidFill>
                  <a:schemeClr val="bg1"/>
                </a:solidFill>
                <a:latin typeface="+mj-lt"/>
              </a:rPr>
              <a:t> Kristoffer </a:t>
            </a:r>
            <a:r>
              <a:rPr lang="en-US" altLang="nb-NO" sz="4400" b="1" dirty="0" err="1">
                <a:solidFill>
                  <a:schemeClr val="bg1"/>
                </a:solidFill>
                <a:latin typeface="+mj-lt"/>
              </a:rPr>
              <a:t>Hauglin</a:t>
            </a:r>
            <a:r>
              <a:rPr lang="en-US" altLang="nb-NO" sz="4400" b="1" dirty="0">
                <a:solidFill>
                  <a:schemeClr val="bg1"/>
                </a:solidFill>
                <a:latin typeface="+mj-lt"/>
              </a:rPr>
              <a:t> </a:t>
            </a:r>
            <a:r>
              <a:rPr lang="en-US" altLang="nb-NO" sz="4400" b="1" dirty="0" err="1">
                <a:solidFill>
                  <a:schemeClr val="bg1"/>
                </a:solidFill>
                <a:latin typeface="+mj-lt"/>
              </a:rPr>
              <a:t>Cometa</a:t>
            </a:r>
            <a:r>
              <a:rPr lang="en-US" altLang="nb-NO" sz="4400" b="1" dirty="0">
                <a:solidFill>
                  <a:schemeClr val="bg1"/>
                </a:solidFill>
                <a:latin typeface="+mj-lt"/>
              </a:rPr>
              <a:t> </a:t>
            </a:r>
            <a:r>
              <a:rPr lang="en-US" altLang="nb-NO" sz="4400" b="1" dirty="0" err="1">
                <a:solidFill>
                  <a:schemeClr val="bg1"/>
                </a:solidFill>
                <a:latin typeface="+mj-lt"/>
              </a:rPr>
              <a:t>Rauan</a:t>
            </a:r>
            <a:endParaRPr lang="en-US" altLang="nb-NO" sz="4400" b="1" dirty="0">
              <a:solidFill>
                <a:schemeClr val="bg1"/>
              </a:solidFill>
              <a:latin typeface="+mj-lt"/>
            </a:endParaRPr>
          </a:p>
          <a:p>
            <a:pPr eaLnBrk="1" hangingPunct="1"/>
            <a:r>
              <a:rPr lang="en-US" altLang="nb-NO" sz="4400" b="1" dirty="0">
                <a:solidFill>
                  <a:schemeClr val="bg1"/>
                </a:solidFill>
                <a:latin typeface="+mj-lt"/>
              </a:rPr>
              <a:t> </a:t>
            </a:r>
            <a:endParaRPr lang="nb-NO" altLang="nb-NO" sz="4400" b="1" dirty="0">
              <a:solidFill>
                <a:schemeClr val="bg1"/>
              </a:solidFill>
              <a:latin typeface="+mj-lt"/>
            </a:endParaRPr>
          </a:p>
        </p:txBody>
      </p:sp>
      <p:sp>
        <p:nvSpPr>
          <p:cNvPr id="2053" name="Name and info" descr="Field for name and email"/>
          <p:cNvSpPr txBox="1">
            <a:spLocks noChangeArrowheads="1"/>
          </p:cNvSpPr>
          <p:nvPr/>
        </p:nvSpPr>
        <p:spPr bwMode="auto">
          <a:xfrm>
            <a:off x="36997886" y="129698"/>
            <a:ext cx="499752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Eivind Fluge</a:t>
            </a:r>
            <a:br>
              <a:rPr lang="nb-NO" altLang="nb-NO" sz="4000" dirty="0">
                <a:solidFill>
                  <a:schemeClr val="bg1"/>
                </a:solidFill>
                <a:latin typeface="+mn-lt"/>
              </a:rPr>
            </a:br>
            <a:r>
              <a:rPr lang="nb-NO" altLang="nb-NO" sz="4000" dirty="0">
                <a:solidFill>
                  <a:schemeClr val="bg1"/>
                </a:solidFill>
                <a:latin typeface="+mn-lt"/>
              </a:rPr>
              <a:t>Universitetet i Bergen</a:t>
            </a:r>
          </a:p>
          <a:p>
            <a:pPr algn="r" eaLnBrk="1" hangingPunct="1"/>
            <a:r>
              <a:rPr lang="nb-NO" altLang="nb-NO" sz="4000" dirty="0">
                <a:solidFill>
                  <a:schemeClr val="bg1"/>
                </a:solidFill>
                <a:latin typeface="+mn-lt"/>
              </a:rPr>
              <a:t>efl013@uib.no</a:t>
            </a:r>
          </a:p>
        </p:txBody>
      </p:sp>
      <p:sp>
        <p:nvSpPr>
          <p:cNvPr id="2055" name="Text box 1" descr="Text field "/>
          <p:cNvSpPr txBox="1">
            <a:spLocks noChangeArrowheads="1"/>
          </p:cNvSpPr>
          <p:nvPr/>
        </p:nvSpPr>
        <p:spPr bwMode="auto">
          <a:xfrm>
            <a:off x="1182688" y="6229350"/>
            <a:ext cx="18984912" cy="2195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lnSpc>
                <a:spcPct val="150000"/>
              </a:lnSpc>
              <a:spcAft>
                <a:spcPct val="20000"/>
              </a:spcAft>
            </a:pPr>
            <a:r>
              <a:rPr lang="nb-NO" altLang="nb-NO" sz="5400" b="1" dirty="0">
                <a:solidFill>
                  <a:schemeClr val="tx1">
                    <a:lumMod val="85000"/>
                    <a:lumOff val="15000"/>
                  </a:schemeClr>
                </a:solidFill>
                <a:latin typeface="+mn-lt"/>
              </a:rPr>
              <a:t>ABSTRAKT</a:t>
            </a:r>
          </a:p>
          <a:p>
            <a:pPr eaLnBrk="1" hangingPunct="1">
              <a:lnSpc>
                <a:spcPct val="150000"/>
              </a:lnSpc>
              <a:spcAft>
                <a:spcPct val="20000"/>
              </a:spcAft>
            </a:pPr>
            <a:r>
              <a:rPr lang="nb-NO" sz="4400" dirty="0">
                <a:effectLst/>
                <a:latin typeface="+mn-lt"/>
              </a:rPr>
              <a:t>Eldre pasienter med Hodgkin lymfom (HL) har dårligere prognose enn yngre, og er underrepresentert i forskning </a:t>
            </a:r>
            <a:r>
              <a:rPr lang="nb-NO" sz="4400" dirty="0">
                <a:latin typeface="+mn-lt"/>
              </a:rPr>
              <a:t>på</a:t>
            </a:r>
            <a:r>
              <a:rPr lang="nb-NO" sz="4400" dirty="0">
                <a:effectLst/>
                <a:latin typeface="+mn-lt"/>
              </a:rPr>
              <a:t>̊ HL. I denne retrospektive og populasjonsbaserte studien var det inkludert 68 pasienter over 60 år med histologisk diagnose HL, ved Helse Bergen, Fonna og Førde, i perioden år 2000-2015.</a:t>
            </a:r>
          </a:p>
          <a:p>
            <a:pPr eaLnBrk="1" hangingPunct="1">
              <a:lnSpc>
                <a:spcPct val="150000"/>
              </a:lnSpc>
              <a:spcBef>
                <a:spcPct val="50000"/>
              </a:spcBef>
            </a:pPr>
            <a:r>
              <a:rPr lang="nb-NO" altLang="nb-NO" sz="4400" b="1" dirty="0">
                <a:solidFill>
                  <a:schemeClr val="tx1">
                    <a:lumMod val="85000"/>
                    <a:lumOff val="15000"/>
                  </a:schemeClr>
                </a:solidFill>
                <a:latin typeface="+mn-lt"/>
              </a:rPr>
              <a:t>Pasientkarakteristika</a:t>
            </a:r>
            <a:br>
              <a:rPr lang="nb-NO" altLang="nb-NO" sz="4000" b="1" dirty="0">
                <a:solidFill>
                  <a:schemeClr val="tx1">
                    <a:lumMod val="85000"/>
                    <a:lumOff val="15000"/>
                  </a:schemeClr>
                </a:solidFill>
                <a:latin typeface="+mn-lt"/>
              </a:rPr>
            </a:br>
            <a:r>
              <a:rPr lang="nb-NO" sz="4000" dirty="0">
                <a:latin typeface="+mn-lt"/>
              </a:rPr>
              <a:t>Gjennomsnittsalder var 72 år, 31 % var kvinner, og 66 % hadde utbredt sykdom. Median oppfølgingstid var 4.5 år (maksimalt 18 år). I oppfølgingstiden døde 68 %. 15 % døde av HL, 21 % døde med HL, og 32 % døde av andre årsaker uten HL. </a:t>
            </a:r>
          </a:p>
          <a:p>
            <a:pPr>
              <a:lnSpc>
                <a:spcPct val="150000"/>
              </a:lnSpc>
            </a:pPr>
            <a:r>
              <a:rPr lang="nb-NO" sz="4000" dirty="0">
                <a:latin typeface="+mn-lt"/>
              </a:rPr>
              <a:t>I pasientmaterialet ble 85 % vurdert til kurativ behandling. 62 (91 %) fikk kjemoterapi, og av disse fikk 55 % CHOP, 27 % ABVD, og 18 % annet kjemoterapiregime. </a:t>
            </a:r>
          </a:p>
          <a:p>
            <a:pPr>
              <a:lnSpc>
                <a:spcPct val="150000"/>
              </a:lnSpc>
            </a:pPr>
            <a:endParaRPr lang="nb-NO" sz="1800" dirty="0">
              <a:latin typeface="+mn-lt"/>
            </a:endParaRPr>
          </a:p>
          <a:p>
            <a:pPr eaLnBrk="1" hangingPunct="1">
              <a:lnSpc>
                <a:spcPct val="150000"/>
              </a:lnSpc>
              <a:spcAft>
                <a:spcPct val="20000"/>
              </a:spcAft>
            </a:pPr>
            <a:r>
              <a:rPr lang="nb-NO" altLang="nb-NO" sz="4400" b="1" dirty="0">
                <a:solidFill>
                  <a:schemeClr val="tx1">
                    <a:lumMod val="85000"/>
                    <a:lumOff val="15000"/>
                  </a:schemeClr>
                </a:solidFill>
                <a:latin typeface="+mn-lt"/>
              </a:rPr>
              <a:t>Resultater</a:t>
            </a:r>
            <a:br>
              <a:rPr lang="nb-NO" altLang="nb-NO" sz="4000" b="1" dirty="0">
                <a:solidFill>
                  <a:schemeClr val="tx1">
                    <a:lumMod val="85000"/>
                    <a:lumOff val="15000"/>
                  </a:schemeClr>
                </a:solidFill>
                <a:latin typeface="+mn-lt"/>
              </a:rPr>
            </a:br>
            <a:r>
              <a:rPr lang="nb-NO" sz="4000" dirty="0">
                <a:latin typeface="+mn-lt"/>
              </a:rPr>
              <a:t>5-års total- og lymfomspesifikk overlevelse var 50 % og 65 %. For begrenset (stadium I-IIA) og utbredt (stadium IIB-III-IV) HL var 5-års totaloverlevelse henholdsvis 58 % og 44 %. ABVD regimet var assosiert med bedre overlevelse enn CHOP, men pasienter som fikk CHOP var generelt eldre og med mer komorbiditet. </a:t>
            </a:r>
          </a:p>
          <a:p>
            <a:pPr eaLnBrk="1" hangingPunct="1">
              <a:lnSpc>
                <a:spcPct val="150000"/>
              </a:lnSpc>
              <a:spcAft>
                <a:spcPct val="20000"/>
              </a:spcAft>
            </a:pPr>
            <a:r>
              <a:rPr lang="nb-NO" sz="4000" dirty="0">
                <a:latin typeface="+mn-lt"/>
              </a:rPr>
              <a:t>69 % av pasientene som fikk kjemoterapi hadde alvorlige bivirkninger (CTCAE grad 3-5), og 42 % hadde nøytropen feber. </a:t>
            </a:r>
            <a:endParaRPr lang="nb-NO" sz="4000" dirty="0">
              <a:effectLst/>
              <a:latin typeface="+mn-lt"/>
            </a:endParaRPr>
          </a:p>
          <a:p>
            <a:pPr eaLnBrk="1" hangingPunct="1">
              <a:spcAft>
                <a:spcPct val="20000"/>
              </a:spcAft>
            </a:pPr>
            <a:endParaRPr lang="nb-NO" sz="4000" dirty="0">
              <a:latin typeface="+mn-lt"/>
            </a:endParaRPr>
          </a:p>
        </p:txBody>
      </p:sp>
      <p:sp>
        <p:nvSpPr>
          <p:cNvPr id="2061" name="Text Box 4" descr="Text field "/>
          <p:cNvSpPr txBox="1">
            <a:spLocks noChangeArrowheads="1"/>
          </p:cNvSpPr>
          <p:nvPr/>
        </p:nvSpPr>
        <p:spPr bwMode="auto">
          <a:xfrm>
            <a:off x="20193064" y="6222165"/>
            <a:ext cx="21802344" cy="499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lnSpc>
                <a:spcPct val="150000"/>
              </a:lnSpc>
              <a:spcBef>
                <a:spcPct val="50000"/>
              </a:spcBef>
            </a:pPr>
            <a:r>
              <a:rPr lang="nb-NO" sz="4400" b="1" dirty="0">
                <a:latin typeface="+mn-lt"/>
              </a:rPr>
              <a:t>Konklusjon</a:t>
            </a:r>
          </a:p>
          <a:p>
            <a:pPr eaLnBrk="1" hangingPunct="1">
              <a:lnSpc>
                <a:spcPct val="150000"/>
              </a:lnSpc>
              <a:spcBef>
                <a:spcPct val="50000"/>
              </a:spcBef>
            </a:pPr>
            <a:r>
              <a:rPr lang="nb-NO" sz="4000" dirty="0">
                <a:effectLst/>
                <a:latin typeface="+mn-lt"/>
              </a:rPr>
              <a:t>Resultatene i denne retrospektive analysen viste data i </a:t>
            </a:r>
            <a:r>
              <a:rPr lang="nb-NO" sz="4000" dirty="0" err="1">
                <a:effectLst/>
                <a:latin typeface="+mn-lt"/>
              </a:rPr>
              <a:t>tråd</a:t>
            </a:r>
            <a:r>
              <a:rPr lang="nb-NO" sz="4000" dirty="0">
                <a:effectLst/>
                <a:latin typeface="+mn-lt"/>
              </a:rPr>
              <a:t> med internasjonal litteratur i den vestlige verden. Vi hadde akseptabel overlevelse og toksisitet, med få behandlingsrelaterte dødsfall sammenlignet med andre liknende studier. 5-års lymfomspesifikk overlevelse var relativt høy (65 %), og det var få som døde direkte av Hodgkin lymfom (15 %). </a:t>
            </a:r>
          </a:p>
        </p:txBody>
      </p:sp>
      <p:sp>
        <p:nvSpPr>
          <p:cNvPr id="2064" name="Text Box 6" descr="Text field "/>
          <p:cNvSpPr txBox="1">
            <a:spLocks noChangeArrowheads="1"/>
          </p:cNvSpPr>
          <p:nvPr/>
        </p:nvSpPr>
        <p:spPr bwMode="auto">
          <a:xfrm>
            <a:off x="20193064" y="11616319"/>
            <a:ext cx="2255701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lnSpc>
                <a:spcPct val="150000"/>
              </a:lnSpc>
              <a:spcBef>
                <a:spcPct val="50000"/>
              </a:spcBef>
            </a:pPr>
            <a:r>
              <a:rPr lang="nb-NO" sz="4000" dirty="0">
                <a:latin typeface="+mn-lt"/>
              </a:rPr>
              <a:t>IPS er det internasjonale skåringsverktøyet for prognosevurdering ved utbredt sykdom for HL pasienter, med lavrisiko (</a:t>
            </a:r>
            <a:r>
              <a:rPr lang="nb-NO" sz="4000" dirty="0" err="1">
                <a:latin typeface="+mn-lt"/>
              </a:rPr>
              <a:t>skår</a:t>
            </a:r>
            <a:r>
              <a:rPr lang="nb-NO" sz="4000" dirty="0">
                <a:latin typeface="+mn-lt"/>
              </a:rPr>
              <a:t> 0-3) og høyrisiko (</a:t>
            </a:r>
            <a:r>
              <a:rPr lang="nb-NO" sz="4000" dirty="0" err="1">
                <a:latin typeface="+mn-lt"/>
              </a:rPr>
              <a:t>skår</a:t>
            </a:r>
            <a:r>
              <a:rPr lang="nb-NO" sz="4000" dirty="0">
                <a:latin typeface="+mn-lt"/>
              </a:rPr>
              <a:t> 4-7). IPS er viktig ved valg av behandling, og ved utformingen av IPS var ingen pasienter over 65 </a:t>
            </a:r>
            <a:r>
              <a:rPr lang="nb-NO" sz="4000" dirty="0" err="1">
                <a:latin typeface="+mn-lt"/>
              </a:rPr>
              <a:t>år</a:t>
            </a:r>
            <a:r>
              <a:rPr lang="nb-NO" sz="4000" dirty="0">
                <a:latin typeface="+mn-lt"/>
              </a:rPr>
              <a:t> inkludert, som gjorde at vi stilte spørsmål ved nytteverdien av dette verktøyet for de eldre. I </a:t>
            </a:r>
            <a:r>
              <a:rPr lang="nb-NO" sz="4000" dirty="0" err="1">
                <a:latin typeface="+mn-lt"/>
              </a:rPr>
              <a:t>vårt</a:t>
            </a:r>
            <a:r>
              <a:rPr lang="nb-NO" sz="4000" dirty="0">
                <a:latin typeface="+mn-lt"/>
              </a:rPr>
              <a:t> pasientmateriale var det ingen signifikant prognostisk effekt av IPS; 5-års totaloverlevelse 50 % for lavrisiko- og 47 % for høyrisiko-pasienter (p-verdi 0.10). </a:t>
            </a:r>
          </a:p>
          <a:p>
            <a:pPr eaLnBrk="1" hangingPunct="1">
              <a:spcBef>
                <a:spcPct val="50000"/>
              </a:spcBef>
            </a:pPr>
            <a:endParaRPr lang="en-US" altLang="nb-NO" sz="3600"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1962408" y="27460575"/>
            <a:ext cx="97409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Anerkjennelser</a:t>
            </a:r>
          </a:p>
          <a:p>
            <a:r>
              <a:rPr lang="nb-NO" sz="2400" dirty="0">
                <a:effectLst/>
                <a:latin typeface="TimesNewRomanPSMT"/>
              </a:rPr>
              <a:t>Vi vil rette en stor takk til hovedveileder Olav </a:t>
            </a:r>
            <a:r>
              <a:rPr lang="nb-NO" sz="2400" dirty="0" err="1">
                <a:effectLst/>
                <a:latin typeface="TimesNewRomanPSMT"/>
              </a:rPr>
              <a:t>Mella</a:t>
            </a:r>
            <a:r>
              <a:rPr lang="nb-NO" sz="2400" dirty="0">
                <a:effectLst/>
                <a:latin typeface="TimesNewRomanPSMT"/>
              </a:rPr>
              <a:t> og biveileder Øystein Fluge for god hjelp, planlegging og gjennomføring med denne oppgaven. </a:t>
            </a:r>
          </a:p>
          <a:p>
            <a:endParaRPr lang="nb-NO" sz="2400" dirty="0"/>
          </a:p>
          <a:p>
            <a:r>
              <a:rPr lang="nb-NO" sz="2400" dirty="0">
                <a:effectLst/>
                <a:latin typeface="TimesNewRomanPSMT"/>
              </a:rPr>
              <a:t>Vi vil </a:t>
            </a:r>
            <a:r>
              <a:rPr lang="nb-NO" sz="2400" dirty="0" err="1">
                <a:effectLst/>
                <a:latin typeface="TimesNewRomanPSMT"/>
              </a:rPr>
              <a:t>ogsa</a:t>
            </a:r>
            <a:r>
              <a:rPr lang="nb-NO" sz="2400" dirty="0">
                <a:effectLst/>
                <a:latin typeface="TimesNewRomanPSMT"/>
              </a:rPr>
              <a:t>̊ rette en stor takk til Kari </a:t>
            </a:r>
            <a:r>
              <a:rPr lang="nb-NO" sz="2400" dirty="0" err="1">
                <a:effectLst/>
                <a:latin typeface="TimesNewRomanPSMT"/>
              </a:rPr>
              <a:t>Sørland</a:t>
            </a:r>
            <a:r>
              <a:rPr lang="nb-NO" sz="2400" dirty="0">
                <a:effectLst/>
                <a:latin typeface="TimesNewRomanPSMT"/>
              </a:rPr>
              <a:t> og Anne Falch for betydelig arbeid med innsamling av kliniske data. </a:t>
            </a:r>
            <a:endParaRPr lang="nb-NO" sz="2400" dirty="0"/>
          </a:p>
          <a:p>
            <a:pPr eaLnBrk="1" hangingPunct="1"/>
            <a:endParaRPr lang="en-GB" altLang="nb-NO" sz="2000" dirty="0">
              <a:solidFill>
                <a:schemeClr val="tx1">
                  <a:lumMod val="85000"/>
                  <a:lumOff val="15000"/>
                </a:schemeClr>
              </a:solidFill>
              <a:latin typeface="+mn-lt"/>
            </a:endParaRPr>
          </a:p>
        </p:txBody>
      </p:sp>
      <p:sp>
        <p:nvSpPr>
          <p:cNvPr id="2" name="Name and info" descr="Field for name and email">
            <a:extLst>
              <a:ext uri="{FF2B5EF4-FFF2-40B4-BE49-F238E27FC236}">
                <a16:creationId xmlns:a16="http://schemas.microsoft.com/office/drawing/2014/main" id="{9F324060-9A40-2341-C9CF-FB564CE855DB}"/>
              </a:ext>
            </a:extLst>
          </p:cNvPr>
          <p:cNvSpPr txBox="1">
            <a:spLocks noChangeArrowheads="1"/>
          </p:cNvSpPr>
          <p:nvPr/>
        </p:nvSpPr>
        <p:spPr bwMode="auto">
          <a:xfrm>
            <a:off x="36598738" y="2727774"/>
            <a:ext cx="539667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Kristoffer </a:t>
            </a:r>
            <a:r>
              <a:rPr lang="nb-NO" altLang="nb-NO" sz="4800" b="1" dirty="0" err="1">
                <a:solidFill>
                  <a:schemeClr val="bg1"/>
                </a:solidFill>
                <a:latin typeface="+mn-lt"/>
              </a:rPr>
              <a:t>Rauan</a:t>
            </a:r>
            <a:br>
              <a:rPr lang="nb-NO" altLang="nb-NO" sz="4000" dirty="0">
                <a:solidFill>
                  <a:schemeClr val="bg1"/>
                </a:solidFill>
                <a:latin typeface="+mn-lt"/>
              </a:rPr>
            </a:br>
            <a:r>
              <a:rPr lang="nb-NO" altLang="nb-NO" sz="4000" dirty="0">
                <a:solidFill>
                  <a:schemeClr val="bg1"/>
                </a:solidFill>
                <a:latin typeface="+mn-lt"/>
              </a:rPr>
              <a:t>Universitetet i Bergen</a:t>
            </a:r>
          </a:p>
          <a:p>
            <a:pPr algn="r" eaLnBrk="1" hangingPunct="1"/>
            <a:r>
              <a:rPr lang="nb-NO" altLang="nb-NO" sz="4000" dirty="0" err="1">
                <a:solidFill>
                  <a:schemeClr val="bg1"/>
                </a:solidFill>
                <a:latin typeface="+mn-lt"/>
              </a:rPr>
              <a:t>kristoffer.rauan@uib.no</a:t>
            </a:r>
            <a:endParaRPr lang="nb-NO" altLang="nb-NO" sz="4000" dirty="0">
              <a:solidFill>
                <a:schemeClr val="bg1"/>
              </a:solidFill>
              <a:latin typeface="+mn-lt"/>
            </a:endParaRPr>
          </a:p>
        </p:txBody>
      </p:sp>
      <p:sp>
        <p:nvSpPr>
          <p:cNvPr id="3" name="TekstSylinder 2">
            <a:extLst>
              <a:ext uri="{FF2B5EF4-FFF2-40B4-BE49-F238E27FC236}">
                <a16:creationId xmlns:a16="http://schemas.microsoft.com/office/drawing/2014/main" id="{A04ACD3F-4628-AD0A-1B64-881805120B39}"/>
              </a:ext>
            </a:extLst>
          </p:cNvPr>
          <p:cNvSpPr txBox="1"/>
          <p:nvPr/>
        </p:nvSpPr>
        <p:spPr>
          <a:xfrm>
            <a:off x="20167598" y="17670546"/>
            <a:ext cx="13213872" cy="10372070"/>
          </a:xfrm>
          <a:prstGeom prst="rect">
            <a:avLst/>
          </a:prstGeom>
          <a:noFill/>
        </p:spPr>
        <p:txBody>
          <a:bodyPr wrap="square" rtlCol="0">
            <a:spAutoFit/>
          </a:bodyPr>
          <a:lstStyle/>
          <a:p>
            <a:pPr>
              <a:lnSpc>
                <a:spcPct val="150000"/>
              </a:lnSpc>
            </a:pPr>
            <a:r>
              <a:rPr lang="nb-NO" sz="4000" dirty="0">
                <a:latin typeface="+mn-lt"/>
              </a:rPr>
              <a:t>Vi kom derfor opp med et bedre verktøy for prognosevurdering for eldre over 60 </a:t>
            </a:r>
            <a:r>
              <a:rPr lang="nb-NO" sz="4000" dirty="0" err="1">
                <a:latin typeface="+mn-lt"/>
              </a:rPr>
              <a:t>år</a:t>
            </a:r>
            <a:r>
              <a:rPr lang="nb-NO" sz="4000" dirty="0">
                <a:latin typeface="+mn-lt"/>
              </a:rPr>
              <a:t> i </a:t>
            </a:r>
            <a:r>
              <a:rPr lang="nb-NO" sz="4000" dirty="0" err="1">
                <a:latin typeface="+mn-lt"/>
              </a:rPr>
              <a:t>vårt</a:t>
            </a:r>
            <a:r>
              <a:rPr lang="nb-NO" sz="4000" dirty="0">
                <a:latin typeface="+mn-lt"/>
              </a:rPr>
              <a:t> pasientmateriale, som inneholdt faktorene; alder &gt; 70 </a:t>
            </a:r>
            <a:r>
              <a:rPr lang="nb-NO" sz="4000" dirty="0" err="1">
                <a:latin typeface="+mn-lt"/>
              </a:rPr>
              <a:t>år</a:t>
            </a:r>
            <a:r>
              <a:rPr lang="nb-NO" sz="4000" dirty="0">
                <a:latin typeface="+mn-lt"/>
              </a:rPr>
              <a:t>, albumin &lt; 35 g/L, </a:t>
            </a:r>
            <a:r>
              <a:rPr lang="nb-NO" sz="4000" dirty="0" err="1">
                <a:latin typeface="+mn-lt"/>
              </a:rPr>
              <a:t>Hb</a:t>
            </a:r>
            <a:r>
              <a:rPr lang="nb-NO" sz="4000" dirty="0">
                <a:latin typeface="+mn-lt"/>
              </a:rPr>
              <a:t> &lt; 10 g/</a:t>
            </a:r>
            <a:r>
              <a:rPr lang="nb-NO" sz="4000" dirty="0" err="1">
                <a:latin typeface="+mn-lt"/>
              </a:rPr>
              <a:t>dL</a:t>
            </a:r>
            <a:r>
              <a:rPr lang="nb-NO" sz="4000" dirty="0">
                <a:latin typeface="+mn-lt"/>
              </a:rPr>
              <a:t>, lymfopeni &lt; 0.6*109/L og ADL- avhengighet. Ved gruppering basert </a:t>
            </a:r>
            <a:r>
              <a:rPr lang="nb-NO" sz="4000" dirty="0" err="1">
                <a:latin typeface="+mn-lt"/>
              </a:rPr>
              <a:t>pa</a:t>
            </a:r>
            <a:r>
              <a:rPr lang="nb-NO" sz="4000" dirty="0">
                <a:latin typeface="+mn-lt"/>
              </a:rPr>
              <a:t>̊ </a:t>
            </a:r>
            <a:r>
              <a:rPr lang="nb-NO" sz="4000" dirty="0" err="1">
                <a:latin typeface="+mn-lt"/>
              </a:rPr>
              <a:t>skår</a:t>
            </a:r>
            <a:r>
              <a:rPr lang="nb-NO" sz="4000" dirty="0">
                <a:latin typeface="+mn-lt"/>
              </a:rPr>
              <a:t> 0, 1 eller 2-5 poeng var det en signifikant forskjell mellom gruppene for </a:t>
            </a:r>
            <a:r>
              <a:rPr lang="nb-NO" sz="4000" dirty="0" err="1">
                <a:latin typeface="+mn-lt"/>
              </a:rPr>
              <a:t>både</a:t>
            </a:r>
            <a:r>
              <a:rPr lang="nb-NO" sz="4000" dirty="0">
                <a:latin typeface="+mn-lt"/>
              </a:rPr>
              <a:t> total- og lymfomspesifikk overlevelse (p-verdi 0.001 og 0.045), og særlig for lymfomspesifikk overlevelse de første 3 </a:t>
            </a:r>
            <a:r>
              <a:rPr lang="nb-NO" sz="4000" dirty="0" err="1">
                <a:latin typeface="+mn-lt"/>
              </a:rPr>
              <a:t>årene</a:t>
            </a:r>
            <a:r>
              <a:rPr lang="nb-NO" sz="4000" dirty="0">
                <a:latin typeface="+mn-lt"/>
              </a:rPr>
              <a:t> etter diagnose. </a:t>
            </a:r>
          </a:p>
          <a:p>
            <a:endParaRPr lang="nb-NO" dirty="0"/>
          </a:p>
          <a:p>
            <a:endParaRPr lang="nb-NO" dirty="0"/>
          </a:p>
          <a:p>
            <a:endParaRPr lang="nb-NO" dirty="0"/>
          </a:p>
          <a:p>
            <a:endParaRPr lang="nb-NO" dirty="0"/>
          </a:p>
        </p:txBody>
      </p:sp>
      <p:pic>
        <p:nvPicPr>
          <p:cNvPr id="5" name="Bilde 4">
            <a:extLst>
              <a:ext uri="{FF2B5EF4-FFF2-40B4-BE49-F238E27FC236}">
                <a16:creationId xmlns:a16="http://schemas.microsoft.com/office/drawing/2014/main" id="{6AB1A634-D1C4-7132-E1E9-561DDA8B0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6378" y="16582001"/>
            <a:ext cx="8930097" cy="5252998"/>
          </a:xfrm>
          <a:prstGeom prst="rect">
            <a:avLst/>
          </a:prstGeom>
        </p:spPr>
      </p:pic>
      <p:pic>
        <p:nvPicPr>
          <p:cNvPr id="7" name="Bilde 6">
            <a:extLst>
              <a:ext uri="{FF2B5EF4-FFF2-40B4-BE49-F238E27FC236}">
                <a16:creationId xmlns:a16="http://schemas.microsoft.com/office/drawing/2014/main" id="{C2189A77-595E-79AA-2935-B0D211B33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6378" y="21936341"/>
            <a:ext cx="8930095" cy="5252997"/>
          </a:xfrm>
          <a:prstGeom prst="rect">
            <a:avLst/>
          </a:prstGeom>
        </p:spPr>
      </p:pic>
    </p:spTree>
    <p:extLst>
      <p:ext uri="{BB962C8B-B14F-4D97-AF65-F5344CB8AC3E}">
        <p14:creationId xmlns:p14="http://schemas.microsoft.com/office/powerpoint/2010/main" val="3258434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FAD82F8-D058-DD87-198B-2742A1575821}"/>
              </a:ext>
            </a:extLst>
          </p:cNvPr>
          <p:cNvPicPr>
            <a:picLocks noChangeAspect="1"/>
          </p:cNvPicPr>
          <p:nvPr/>
        </p:nvPicPr>
        <p:blipFill>
          <a:blip r:embed="rId2"/>
          <a:stretch>
            <a:fillRect/>
          </a:stretch>
        </p:blipFill>
        <p:spPr>
          <a:xfrm>
            <a:off x="10694702" y="1"/>
            <a:ext cx="21419120" cy="30279974"/>
          </a:xfrm>
          <a:prstGeom prst="rect">
            <a:avLst/>
          </a:prstGeom>
        </p:spPr>
      </p:pic>
    </p:spTree>
    <p:extLst>
      <p:ext uri="{BB962C8B-B14F-4D97-AF65-F5344CB8AC3E}">
        <p14:creationId xmlns:p14="http://schemas.microsoft.com/office/powerpoint/2010/main" val="1723513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660260" y="1245304"/>
            <a:ext cx="34201099"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ctr" eaLnBrk="1" hangingPunct="1"/>
            <a:r>
              <a:rPr lang="en-US" altLang="nb-NO" sz="11300" b="1" dirty="0" err="1">
                <a:solidFill>
                  <a:schemeClr val="bg1"/>
                </a:solidFill>
                <a:latin typeface="Arial" panose="020B0604020202020204" pitchFamily="34" charset="0"/>
                <a:cs typeface="Arial" panose="020B0604020202020204" pitchFamily="34" charset="0"/>
              </a:rPr>
              <a:t>Behandlingsutfordringer</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ved</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skabbinfestasjon</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51562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ctr" eaLnBrk="1" hangingPunct="1"/>
            <a:r>
              <a:rPr lang="nb-NO" altLang="nb-NO" sz="4800" b="1" dirty="0">
                <a:solidFill>
                  <a:schemeClr val="bg1"/>
                </a:solidFill>
                <a:latin typeface="+mj-lt"/>
              </a:rPr>
              <a:t>En studie for å undersøke hvilke årsaker som kan forklare hvorfor flere leger opplever en økning av pasienter med behandlingssvikt ved bruk av </a:t>
            </a:r>
            <a:r>
              <a:rPr lang="nb-NO" altLang="nb-NO" sz="4800" b="1" dirty="0" err="1">
                <a:solidFill>
                  <a:schemeClr val="bg1"/>
                </a:solidFill>
                <a:latin typeface="+mj-lt"/>
              </a:rPr>
              <a:t>peremtrin</a:t>
            </a:r>
            <a:r>
              <a:rPr lang="nb-NO" altLang="nb-NO" sz="4800" b="1" dirty="0">
                <a:solidFill>
                  <a:schemeClr val="bg1"/>
                </a:solidFill>
                <a:latin typeface="+mj-lt"/>
              </a:rPr>
              <a:t> 5% krem. </a:t>
            </a:r>
            <a:endParaRPr lang="en-US" altLang="nb-NO" sz="4800" b="1" dirty="0">
              <a:solidFill>
                <a:schemeClr val="bg1"/>
              </a:solidFill>
              <a:latin typeface="+mj-lt"/>
            </a:endParaRPr>
          </a:p>
        </p:txBody>
      </p:sp>
      <p:sp>
        <p:nvSpPr>
          <p:cNvPr id="2053" name="Name and info" descr="Field for name and email"/>
          <p:cNvSpPr txBox="1">
            <a:spLocks noChangeArrowheads="1"/>
          </p:cNvSpPr>
          <p:nvPr/>
        </p:nvSpPr>
        <p:spPr bwMode="auto">
          <a:xfrm>
            <a:off x="37236083" y="1631096"/>
            <a:ext cx="4759325"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Julie Flugstad</a:t>
            </a:r>
            <a:br>
              <a:rPr lang="nb-NO" altLang="nb-NO" sz="4000" dirty="0">
                <a:solidFill>
                  <a:schemeClr val="bg1"/>
                </a:solidFill>
                <a:latin typeface="+mn-lt"/>
              </a:rPr>
            </a:br>
            <a:r>
              <a:rPr lang="nb-NO" altLang="nb-NO" sz="4000" dirty="0" err="1">
                <a:solidFill>
                  <a:schemeClr val="bg1"/>
                </a:solidFill>
                <a:latin typeface="+mn-lt"/>
              </a:rPr>
              <a:t>University</a:t>
            </a:r>
            <a:r>
              <a:rPr lang="nb-NO" altLang="nb-NO" sz="4000" dirty="0">
                <a:solidFill>
                  <a:schemeClr val="bg1"/>
                </a:solidFill>
                <a:latin typeface="+mn-lt"/>
              </a:rPr>
              <a:t> </a:t>
            </a:r>
            <a:r>
              <a:rPr lang="nb-NO" altLang="nb-NO" sz="4000" dirty="0" err="1">
                <a:solidFill>
                  <a:schemeClr val="bg1"/>
                </a:solidFill>
                <a:latin typeface="+mn-lt"/>
              </a:rPr>
              <a:t>of</a:t>
            </a:r>
            <a:r>
              <a:rPr lang="nb-NO" altLang="nb-NO" sz="4000" dirty="0">
                <a:solidFill>
                  <a:schemeClr val="bg1"/>
                </a:solidFill>
                <a:latin typeface="+mn-lt"/>
              </a:rPr>
              <a:t> Bergen</a:t>
            </a:r>
          </a:p>
          <a:p>
            <a:pPr algn="r" eaLnBrk="1" hangingPunct="1"/>
            <a:r>
              <a:rPr lang="nb-NO" altLang="nb-NO" sz="4000" dirty="0">
                <a:solidFill>
                  <a:schemeClr val="bg1"/>
                </a:solidFill>
                <a:latin typeface="+mn-lt"/>
              </a:rPr>
              <a:t>jfl012@uib.no</a:t>
            </a:r>
          </a:p>
        </p:txBody>
      </p:sp>
      <p:sp>
        <p:nvSpPr>
          <p:cNvPr id="2055" name="Text box 1" descr="Text field "/>
          <p:cNvSpPr txBox="1">
            <a:spLocks noChangeArrowheads="1"/>
          </p:cNvSpPr>
          <p:nvPr/>
        </p:nvSpPr>
        <p:spPr bwMode="auto">
          <a:xfrm>
            <a:off x="1182688" y="6229350"/>
            <a:ext cx="20221574" cy="997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altLang="nb-NO" sz="6000" b="1" dirty="0">
                <a:solidFill>
                  <a:schemeClr val="tx1">
                    <a:lumMod val="85000"/>
                    <a:lumOff val="15000"/>
                  </a:schemeClr>
                </a:solidFill>
                <a:latin typeface="+mn-lt"/>
              </a:rPr>
              <a:t>Sammendrag</a:t>
            </a:r>
          </a:p>
          <a:p>
            <a:pPr eaLnBrk="1" hangingPunct="1">
              <a:spcAft>
                <a:spcPct val="20000"/>
              </a:spcAft>
            </a:pPr>
            <a:r>
              <a:rPr lang="nb-NO" altLang="nb-NO" sz="5000" dirty="0">
                <a:solidFill>
                  <a:schemeClr val="tx1">
                    <a:lumMod val="85000"/>
                    <a:lumOff val="15000"/>
                  </a:schemeClr>
                </a:solidFill>
                <a:latin typeface="+mn-lt"/>
              </a:rPr>
              <a:t>I Norge og i flere europeiske land ser man i dag en økende grad av pasienter som kontakter primærhelsetjenesten grunnet middinfestasjon med behov for </a:t>
            </a:r>
            <a:r>
              <a:rPr lang="nb-NO" altLang="nb-NO" sz="5000" dirty="0" err="1">
                <a:solidFill>
                  <a:schemeClr val="tx1">
                    <a:lumMod val="85000"/>
                    <a:lumOff val="15000"/>
                  </a:schemeClr>
                </a:solidFill>
                <a:latin typeface="+mn-lt"/>
              </a:rPr>
              <a:t>skabbehandling</a:t>
            </a:r>
            <a:r>
              <a:rPr lang="nb-NO" altLang="nb-NO" sz="5000" dirty="0">
                <a:solidFill>
                  <a:schemeClr val="tx1">
                    <a:lumMod val="85000"/>
                    <a:lumOff val="15000"/>
                  </a:schemeClr>
                </a:solidFill>
                <a:latin typeface="+mn-lt"/>
              </a:rPr>
              <a:t> (1, 2).</a:t>
            </a:r>
          </a:p>
          <a:p>
            <a:pPr eaLnBrk="1" hangingPunct="1">
              <a:spcAft>
                <a:spcPct val="20000"/>
              </a:spcAft>
            </a:pPr>
            <a:r>
              <a:rPr lang="nb-NO" altLang="nb-NO" sz="5000" dirty="0">
                <a:solidFill>
                  <a:schemeClr val="tx1">
                    <a:lumMod val="85000"/>
                    <a:lumOff val="15000"/>
                  </a:schemeClr>
                </a:solidFill>
                <a:latin typeface="+mn-lt"/>
              </a:rPr>
              <a:t>Salget av førstelinjemedikamentet permetrin 5% krem har fra 2004 til 2020 blitt femdoblet, og forskrivning av andrelinjemedikamentet </a:t>
            </a:r>
            <a:r>
              <a:rPr lang="nb-NO" altLang="nb-NO" sz="5000" dirty="0" err="1">
                <a:solidFill>
                  <a:schemeClr val="tx1">
                    <a:lumMod val="85000"/>
                    <a:lumOff val="15000"/>
                  </a:schemeClr>
                </a:solidFill>
                <a:latin typeface="+mn-lt"/>
              </a:rPr>
              <a:t>ivermektin</a:t>
            </a:r>
            <a:r>
              <a:rPr lang="nb-NO" altLang="nb-NO" sz="5000" dirty="0">
                <a:solidFill>
                  <a:schemeClr val="tx1">
                    <a:lumMod val="85000"/>
                    <a:lumOff val="15000"/>
                  </a:schemeClr>
                </a:solidFill>
                <a:latin typeface="+mn-lt"/>
              </a:rPr>
              <a:t> har tredoblet seg fra 2019 til 2020. I tillegg er det en tredobling av konsultasjoner vedrørende skabbinfestasjon som problemstilling i Norge i perioden 2006 til 2018 (1). </a:t>
            </a:r>
          </a:p>
          <a:p>
            <a:pPr eaLnBrk="1" hangingPunct="1">
              <a:spcAft>
                <a:spcPct val="20000"/>
              </a:spcAft>
            </a:pPr>
            <a:r>
              <a:rPr lang="nb-NO" altLang="nb-NO" sz="5000" dirty="0">
                <a:solidFill>
                  <a:schemeClr val="tx1">
                    <a:lumMod val="85000"/>
                    <a:lumOff val="15000"/>
                  </a:schemeClr>
                </a:solidFill>
                <a:latin typeface="+mn-lt"/>
              </a:rPr>
              <a:t>Parallelt med dette opplever flere leger tilfeller med behandlingssvikt hos pasienter behandlet med førstelinjemedikamentet permetrin 5% krem (2, 3).</a:t>
            </a:r>
          </a:p>
        </p:txBody>
      </p:sp>
      <p:sp>
        <p:nvSpPr>
          <p:cNvPr id="2052" name="Text box 2" descr="Text field "/>
          <p:cNvSpPr txBox="1">
            <a:spLocks noChangeArrowheads="1"/>
          </p:cNvSpPr>
          <p:nvPr/>
        </p:nvSpPr>
        <p:spPr bwMode="auto">
          <a:xfrm>
            <a:off x="1182689" y="24302606"/>
            <a:ext cx="20221574"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5400" b="1" dirty="0">
                <a:solidFill>
                  <a:schemeClr val="tx1">
                    <a:lumMod val="85000"/>
                    <a:lumOff val="15000"/>
                  </a:schemeClr>
                </a:solidFill>
                <a:latin typeface="+mn-lt"/>
              </a:rPr>
              <a:t>Metode:</a:t>
            </a:r>
          </a:p>
          <a:p>
            <a:pPr eaLnBrk="1" hangingPunct="1">
              <a:spcBef>
                <a:spcPct val="50000"/>
              </a:spcBef>
            </a:pPr>
            <a:r>
              <a:rPr lang="nb-NO" altLang="nb-NO" sz="5400" dirty="0">
                <a:solidFill>
                  <a:schemeClr val="tx1">
                    <a:lumMod val="85000"/>
                    <a:lumOff val="15000"/>
                  </a:schemeClr>
                </a:solidFill>
                <a:latin typeface="+mn-lt"/>
              </a:rPr>
              <a:t>Litteraturstudie med gjennomgang av aktuell data i tidsperioden 2000 til 26.08.2022. </a:t>
            </a:r>
          </a:p>
          <a:p>
            <a:pPr eaLnBrk="1" hangingPunct="1">
              <a:spcBef>
                <a:spcPct val="50000"/>
              </a:spcBef>
            </a:pPr>
            <a:endParaRPr lang="en-US" altLang="nb-NO" sz="4000" b="1" dirty="0">
              <a:solidFill>
                <a:schemeClr val="tx1">
                  <a:lumMod val="85000"/>
                  <a:lumOff val="15000"/>
                </a:schemeClr>
              </a:solidFill>
              <a:latin typeface="+mn-lt"/>
            </a:endParaRPr>
          </a:p>
          <a:p>
            <a:pPr eaLnBrk="1" hangingPunct="1">
              <a:spcBef>
                <a:spcPct val="50000"/>
              </a:spcBef>
            </a:pPr>
            <a:endParaRPr lang="en-US" altLang="nb-NO" sz="4000" b="1" dirty="0">
              <a:solidFill>
                <a:schemeClr val="tx1">
                  <a:lumMod val="85000"/>
                  <a:lumOff val="15000"/>
                </a:schemeClr>
              </a:solidFill>
              <a:latin typeface="+mn-lt"/>
            </a:endParaRPr>
          </a:p>
        </p:txBody>
      </p:sp>
      <p:sp>
        <p:nvSpPr>
          <p:cNvPr id="2064" name="Text Box 6" descr="Text field "/>
          <p:cNvSpPr txBox="1">
            <a:spLocks noChangeArrowheads="1"/>
          </p:cNvSpPr>
          <p:nvPr/>
        </p:nvSpPr>
        <p:spPr bwMode="auto">
          <a:xfrm>
            <a:off x="21660454" y="21514864"/>
            <a:ext cx="21007132"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5400" b="1" dirty="0" err="1">
                <a:solidFill>
                  <a:schemeClr val="tx1">
                    <a:lumMod val="85000"/>
                    <a:lumOff val="15000"/>
                  </a:schemeClr>
                </a:solidFill>
                <a:latin typeface="+mn-lt"/>
              </a:rPr>
              <a:t>Konklusjon</a:t>
            </a:r>
            <a:br>
              <a:rPr lang="en-US" altLang="nb-NO" sz="5400" b="1" dirty="0">
                <a:solidFill>
                  <a:schemeClr val="tx1">
                    <a:lumMod val="85000"/>
                    <a:lumOff val="15000"/>
                  </a:schemeClr>
                </a:solidFill>
                <a:latin typeface="+mn-lt"/>
              </a:rPr>
            </a:br>
            <a:r>
              <a:rPr lang="nb-NO" altLang="nb-NO" sz="4800" dirty="0">
                <a:solidFill>
                  <a:schemeClr val="tx1">
                    <a:lumMod val="85000"/>
                    <a:lumOff val="15000"/>
                  </a:schemeClr>
                </a:solidFill>
                <a:latin typeface="+mn-lt"/>
              </a:rPr>
              <a:t>Det finnes ikke en årsak som entydig kan forklare hvorfor flere leger opplever et økt antall tilfeller med behandlingssvikt ved bruk av permetrin 5% krem. Tilgjengelig litteratur viser til forklaringer som </a:t>
            </a:r>
            <a:r>
              <a:rPr lang="nb-NO" altLang="nb-NO" sz="4800" dirty="0" err="1">
                <a:solidFill>
                  <a:schemeClr val="tx1">
                    <a:lumMod val="85000"/>
                    <a:lumOff val="15000"/>
                  </a:schemeClr>
                </a:solidFill>
                <a:latin typeface="+mn-lt"/>
              </a:rPr>
              <a:t>genomiske</a:t>
            </a:r>
            <a:r>
              <a:rPr lang="nb-NO" altLang="nb-NO" sz="4800" dirty="0">
                <a:solidFill>
                  <a:schemeClr val="tx1">
                    <a:lumMod val="85000"/>
                    <a:lumOff val="15000"/>
                  </a:schemeClr>
                </a:solidFill>
                <a:latin typeface="+mn-lt"/>
              </a:rPr>
              <a:t> endringer hos skabbmidden og brukerfeil. Muligens kan problematikken knyttet til behandlingssvikt forklares gjennom en kombinasjon av brukerfeil og en endret toleranse mot permetrin. </a:t>
            </a:r>
            <a:endParaRPr lang="en-US" altLang="nb-NO" sz="4800" dirty="0">
              <a:solidFill>
                <a:schemeClr val="tx1">
                  <a:lumMod val="85000"/>
                  <a:lumOff val="15000"/>
                </a:schemeClr>
              </a:solidFill>
              <a:latin typeface="+mn-lt"/>
            </a:endParaRPr>
          </a:p>
        </p:txBody>
      </p:sp>
      <p:sp>
        <p:nvSpPr>
          <p:cNvPr id="2065" name="References" descr="Field for references"/>
          <p:cNvSpPr txBox="1">
            <a:spLocks noChangeArrowheads="1"/>
          </p:cNvSpPr>
          <p:nvPr/>
        </p:nvSpPr>
        <p:spPr bwMode="auto">
          <a:xfrm>
            <a:off x="16854985" y="27203401"/>
            <a:ext cx="1530903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1200" b="1" dirty="0">
                <a:solidFill>
                  <a:schemeClr val="tx1">
                    <a:lumMod val="85000"/>
                    <a:lumOff val="15000"/>
                  </a:schemeClr>
                </a:solidFill>
                <a:latin typeface="+mn-lt"/>
              </a:rPr>
              <a:t>REFERENCES</a:t>
            </a:r>
          </a:p>
          <a:p>
            <a:pPr marL="514350" indent="-514350" eaLnBrk="1" hangingPunct="1">
              <a:buFontTx/>
              <a:buAutoNum type="arabicPeriod"/>
            </a:pPr>
            <a:r>
              <a:rPr lang="nb-NO" altLang="nb-NO" sz="1200" dirty="0" err="1">
                <a:solidFill>
                  <a:schemeClr val="tx1">
                    <a:lumMod val="85000"/>
                    <a:lumOff val="15000"/>
                  </a:schemeClr>
                </a:solidFill>
                <a:latin typeface="+mn-lt"/>
              </a:rPr>
              <a:t>Amato</a:t>
            </a:r>
            <a:r>
              <a:rPr lang="nb-NO" altLang="nb-NO" sz="1200" dirty="0">
                <a:solidFill>
                  <a:schemeClr val="tx1">
                    <a:lumMod val="85000"/>
                    <a:lumOff val="15000"/>
                  </a:schemeClr>
                </a:solidFill>
                <a:latin typeface="+mn-lt"/>
              </a:rPr>
              <a:t> E, </a:t>
            </a:r>
            <a:r>
              <a:rPr lang="nb-NO" altLang="nb-NO" sz="1200" dirty="0" err="1">
                <a:solidFill>
                  <a:schemeClr val="tx1">
                    <a:lumMod val="85000"/>
                    <a:lumOff val="15000"/>
                  </a:schemeClr>
                </a:solidFill>
                <a:latin typeface="+mn-lt"/>
              </a:rPr>
              <a:t>Dansie</a:t>
            </a:r>
            <a:r>
              <a:rPr lang="nb-NO" altLang="nb-NO" sz="1200" dirty="0">
                <a:solidFill>
                  <a:schemeClr val="tx1">
                    <a:lumMod val="85000"/>
                    <a:lumOff val="15000"/>
                  </a:schemeClr>
                </a:solidFill>
                <a:latin typeface="+mn-lt"/>
              </a:rPr>
              <a:t> LS, Grøneng GM, Blix HS, </a:t>
            </a:r>
            <a:r>
              <a:rPr lang="nb-NO" altLang="nb-NO" sz="1200" dirty="0" err="1">
                <a:solidFill>
                  <a:schemeClr val="tx1">
                    <a:lumMod val="85000"/>
                    <a:lumOff val="15000"/>
                  </a:schemeClr>
                </a:solidFill>
                <a:latin typeface="+mn-lt"/>
              </a:rPr>
              <a:t>Bentele</a:t>
            </a:r>
            <a:r>
              <a:rPr lang="nb-NO" altLang="nb-NO" sz="1200" dirty="0">
                <a:solidFill>
                  <a:schemeClr val="tx1">
                    <a:lumMod val="85000"/>
                    <a:lumOff val="15000"/>
                  </a:schemeClr>
                </a:solidFill>
                <a:latin typeface="+mn-lt"/>
              </a:rPr>
              <a:t> H, </a:t>
            </a:r>
            <a:r>
              <a:rPr lang="nb-NO" altLang="nb-NO" sz="1200" dirty="0" err="1">
                <a:solidFill>
                  <a:schemeClr val="tx1">
                    <a:lumMod val="85000"/>
                    <a:lumOff val="15000"/>
                  </a:schemeClr>
                </a:solidFill>
                <a:latin typeface="+mn-lt"/>
              </a:rPr>
              <a:t>Veneti</a:t>
            </a:r>
            <a:r>
              <a:rPr lang="nb-NO" altLang="nb-NO" sz="1200" dirty="0">
                <a:solidFill>
                  <a:schemeClr val="tx1">
                    <a:lumMod val="85000"/>
                    <a:lumOff val="15000"/>
                  </a:schemeClr>
                </a:solidFill>
                <a:latin typeface="+mn-lt"/>
              </a:rPr>
              <a:t> L, et al. </a:t>
            </a:r>
            <a:r>
              <a:rPr lang="nb-NO" altLang="nb-NO" sz="1200" dirty="0" err="1">
                <a:solidFill>
                  <a:schemeClr val="tx1">
                    <a:lumMod val="85000"/>
                    <a:lumOff val="15000"/>
                  </a:schemeClr>
                </a:solidFill>
                <a:latin typeface="+mn-lt"/>
              </a:rPr>
              <a:t>Increase</a:t>
            </a:r>
            <a:r>
              <a:rPr lang="nb-NO" altLang="nb-NO" sz="1200" dirty="0">
                <a:solidFill>
                  <a:schemeClr val="tx1">
                    <a:lumMod val="85000"/>
                    <a:lumOff val="15000"/>
                  </a:schemeClr>
                </a:solidFill>
                <a:latin typeface="+mn-lt"/>
              </a:rPr>
              <a:t> </a:t>
            </a:r>
            <a:r>
              <a:rPr lang="nb-NO" altLang="nb-NO" sz="1200" dirty="0" err="1">
                <a:solidFill>
                  <a:schemeClr val="tx1">
                    <a:lumMod val="85000"/>
                    <a:lumOff val="15000"/>
                  </a:schemeClr>
                </a:solidFill>
                <a:latin typeface="+mn-lt"/>
              </a:rPr>
              <a:t>of</a:t>
            </a:r>
            <a:r>
              <a:rPr lang="nb-NO" altLang="nb-NO" sz="1200" dirty="0">
                <a:solidFill>
                  <a:schemeClr val="tx1">
                    <a:lumMod val="85000"/>
                    <a:lumOff val="15000"/>
                  </a:schemeClr>
                </a:solidFill>
                <a:latin typeface="+mn-lt"/>
              </a:rPr>
              <a:t> </a:t>
            </a:r>
            <a:r>
              <a:rPr lang="nb-NO" altLang="nb-NO" sz="1200" dirty="0" err="1">
                <a:solidFill>
                  <a:schemeClr val="tx1">
                    <a:lumMod val="85000"/>
                    <a:lumOff val="15000"/>
                  </a:schemeClr>
                </a:solidFill>
                <a:latin typeface="+mn-lt"/>
              </a:rPr>
              <a:t>scabies</a:t>
            </a:r>
            <a:r>
              <a:rPr lang="nb-NO" altLang="nb-NO" sz="1200" dirty="0">
                <a:solidFill>
                  <a:schemeClr val="tx1">
                    <a:lumMod val="85000"/>
                    <a:lumOff val="15000"/>
                  </a:schemeClr>
                </a:solidFill>
                <a:latin typeface="+mn-lt"/>
              </a:rPr>
              <a:t> </a:t>
            </a:r>
            <a:r>
              <a:rPr lang="nb-NO" altLang="nb-NO" sz="1200" dirty="0" err="1">
                <a:solidFill>
                  <a:schemeClr val="tx1">
                    <a:lumMod val="85000"/>
                    <a:lumOff val="15000"/>
                  </a:schemeClr>
                </a:solidFill>
                <a:latin typeface="+mn-lt"/>
              </a:rPr>
              <a:t>infestations</a:t>
            </a:r>
            <a:r>
              <a:rPr lang="nb-NO" altLang="nb-NO" sz="1200" dirty="0">
                <a:solidFill>
                  <a:schemeClr val="tx1">
                    <a:lumMod val="85000"/>
                    <a:lumOff val="15000"/>
                  </a:schemeClr>
                </a:solidFill>
                <a:latin typeface="+mn-lt"/>
              </a:rPr>
              <a:t>, Norway, 2006 to 2018. Euro </a:t>
            </a:r>
            <a:r>
              <a:rPr lang="nb-NO" altLang="nb-NO" sz="1200" dirty="0" err="1">
                <a:solidFill>
                  <a:schemeClr val="tx1">
                    <a:lumMod val="85000"/>
                    <a:lumOff val="15000"/>
                  </a:schemeClr>
                </a:solidFill>
                <a:latin typeface="+mn-lt"/>
              </a:rPr>
              <a:t>Surveill</a:t>
            </a:r>
            <a:r>
              <a:rPr lang="nb-NO" altLang="nb-NO" sz="1200" dirty="0">
                <a:solidFill>
                  <a:schemeClr val="tx1">
                    <a:lumMod val="85000"/>
                    <a:lumOff val="15000"/>
                  </a:schemeClr>
                </a:solidFill>
                <a:latin typeface="+mn-lt"/>
              </a:rPr>
              <a:t>. 2019;24(23):1.</a:t>
            </a:r>
          </a:p>
          <a:p>
            <a:pPr eaLnBrk="1" hangingPunct="1"/>
            <a:r>
              <a:rPr lang="nb-NO" altLang="nb-NO" sz="1200" dirty="0">
                <a:solidFill>
                  <a:schemeClr val="tx1">
                    <a:lumMod val="85000"/>
                    <a:lumOff val="15000"/>
                  </a:schemeClr>
                </a:solidFill>
                <a:latin typeface="+mn-lt"/>
              </a:rPr>
              <a:t>2. </a:t>
            </a:r>
            <a:r>
              <a:rPr lang="nb-NO" altLang="nb-NO" sz="1200" dirty="0" err="1">
                <a:solidFill>
                  <a:schemeClr val="tx1">
                    <a:lumMod val="85000"/>
                    <a:lumOff val="15000"/>
                  </a:schemeClr>
                </a:solidFill>
                <a:latin typeface="+mn-lt"/>
              </a:rPr>
              <a:t>Reichert</a:t>
            </a:r>
            <a:r>
              <a:rPr lang="nb-NO" altLang="nb-NO" sz="1200" dirty="0">
                <a:solidFill>
                  <a:schemeClr val="tx1">
                    <a:lumMod val="85000"/>
                    <a:lumOff val="15000"/>
                  </a:schemeClr>
                </a:solidFill>
                <a:latin typeface="+mn-lt"/>
              </a:rPr>
              <a:t> F, Schulz M, </a:t>
            </a:r>
            <a:r>
              <a:rPr lang="nb-NO" altLang="nb-NO" sz="1200" dirty="0" err="1">
                <a:solidFill>
                  <a:schemeClr val="tx1">
                    <a:lumMod val="85000"/>
                    <a:lumOff val="15000"/>
                  </a:schemeClr>
                </a:solidFill>
                <a:latin typeface="+mn-lt"/>
              </a:rPr>
              <a:t>Mertens</a:t>
            </a:r>
            <a:r>
              <a:rPr lang="nb-NO" altLang="nb-NO" sz="1200" dirty="0">
                <a:solidFill>
                  <a:schemeClr val="tx1">
                    <a:lumMod val="85000"/>
                    <a:lumOff val="15000"/>
                  </a:schemeClr>
                </a:solidFill>
                <a:latin typeface="+mn-lt"/>
              </a:rPr>
              <a:t> E, Lachmann R, </a:t>
            </a:r>
            <a:r>
              <a:rPr lang="nb-NO" altLang="nb-NO" sz="1200" dirty="0" err="1">
                <a:solidFill>
                  <a:schemeClr val="tx1">
                    <a:lumMod val="85000"/>
                    <a:lumOff val="15000"/>
                  </a:schemeClr>
                </a:solidFill>
                <a:latin typeface="+mn-lt"/>
              </a:rPr>
              <a:t>Aebischer</a:t>
            </a:r>
            <a:r>
              <a:rPr lang="nb-NO" altLang="nb-NO" sz="1200" dirty="0">
                <a:solidFill>
                  <a:schemeClr val="tx1">
                    <a:lumMod val="85000"/>
                    <a:lumOff val="15000"/>
                  </a:schemeClr>
                </a:solidFill>
                <a:latin typeface="+mn-lt"/>
              </a:rPr>
              <a:t> A. </a:t>
            </a:r>
            <a:r>
              <a:rPr lang="nb-NO" altLang="nb-NO" sz="1200" dirty="0" err="1">
                <a:solidFill>
                  <a:schemeClr val="tx1">
                    <a:lumMod val="85000"/>
                    <a:lumOff val="15000"/>
                  </a:schemeClr>
                </a:solidFill>
                <a:latin typeface="+mn-lt"/>
              </a:rPr>
              <a:t>Reemergence</a:t>
            </a:r>
            <a:r>
              <a:rPr lang="nb-NO" altLang="nb-NO" sz="1200" dirty="0">
                <a:solidFill>
                  <a:schemeClr val="tx1">
                    <a:lumMod val="85000"/>
                    <a:lumOff val="15000"/>
                  </a:schemeClr>
                </a:solidFill>
                <a:latin typeface="+mn-lt"/>
              </a:rPr>
              <a:t> </a:t>
            </a:r>
            <a:r>
              <a:rPr lang="nb-NO" altLang="nb-NO" sz="1200" dirty="0" err="1">
                <a:solidFill>
                  <a:schemeClr val="tx1">
                    <a:lumMod val="85000"/>
                    <a:lumOff val="15000"/>
                  </a:schemeClr>
                </a:solidFill>
                <a:latin typeface="+mn-lt"/>
              </a:rPr>
              <a:t>of</a:t>
            </a:r>
            <a:r>
              <a:rPr lang="nb-NO" altLang="nb-NO" sz="1200" dirty="0">
                <a:solidFill>
                  <a:schemeClr val="tx1">
                    <a:lumMod val="85000"/>
                    <a:lumOff val="15000"/>
                  </a:schemeClr>
                </a:solidFill>
                <a:latin typeface="+mn-lt"/>
              </a:rPr>
              <a:t> </a:t>
            </a:r>
            <a:r>
              <a:rPr lang="nb-NO" altLang="nb-NO" sz="1200" dirty="0" err="1">
                <a:solidFill>
                  <a:schemeClr val="tx1">
                    <a:lumMod val="85000"/>
                    <a:lumOff val="15000"/>
                  </a:schemeClr>
                </a:solidFill>
                <a:latin typeface="+mn-lt"/>
              </a:rPr>
              <a:t>Scabies</a:t>
            </a:r>
            <a:r>
              <a:rPr lang="nb-NO" altLang="nb-NO" sz="1200" dirty="0">
                <a:solidFill>
                  <a:schemeClr val="tx1">
                    <a:lumMod val="85000"/>
                    <a:lumOff val="15000"/>
                  </a:schemeClr>
                </a:solidFill>
                <a:latin typeface="+mn-lt"/>
              </a:rPr>
              <a:t> Driven by </a:t>
            </a:r>
            <a:r>
              <a:rPr lang="nb-NO" altLang="nb-NO" sz="1200" dirty="0" err="1">
                <a:solidFill>
                  <a:schemeClr val="tx1">
                    <a:lumMod val="85000"/>
                    <a:lumOff val="15000"/>
                  </a:schemeClr>
                </a:solidFill>
                <a:latin typeface="+mn-lt"/>
              </a:rPr>
              <a:t>Adolescents</a:t>
            </a:r>
            <a:r>
              <a:rPr lang="nb-NO" altLang="nb-NO" sz="1200" dirty="0">
                <a:solidFill>
                  <a:schemeClr val="tx1">
                    <a:lumMod val="85000"/>
                    <a:lumOff val="15000"/>
                  </a:schemeClr>
                </a:solidFill>
                <a:latin typeface="+mn-lt"/>
              </a:rPr>
              <a:t> and Young Adults, Germany, 2009-2018. </a:t>
            </a:r>
            <a:r>
              <a:rPr lang="nb-NO" altLang="nb-NO" sz="1200" dirty="0" err="1">
                <a:solidFill>
                  <a:schemeClr val="tx1">
                    <a:lumMod val="85000"/>
                    <a:lumOff val="15000"/>
                  </a:schemeClr>
                </a:solidFill>
                <a:latin typeface="+mn-lt"/>
              </a:rPr>
              <a:t>Emerg</a:t>
            </a:r>
            <a:r>
              <a:rPr lang="nb-NO" altLang="nb-NO" sz="1200" dirty="0">
                <a:solidFill>
                  <a:schemeClr val="tx1">
                    <a:lumMod val="85000"/>
                    <a:lumOff val="15000"/>
                  </a:schemeClr>
                </a:solidFill>
                <a:latin typeface="+mn-lt"/>
              </a:rPr>
              <a:t> </a:t>
            </a:r>
            <a:r>
              <a:rPr lang="nb-NO" altLang="nb-NO" sz="1200" dirty="0" err="1">
                <a:solidFill>
                  <a:schemeClr val="tx1">
                    <a:lumMod val="85000"/>
                    <a:lumOff val="15000"/>
                  </a:schemeClr>
                </a:solidFill>
                <a:latin typeface="+mn-lt"/>
              </a:rPr>
              <a:t>Infect</a:t>
            </a:r>
            <a:r>
              <a:rPr lang="nb-NO" altLang="nb-NO" sz="1200" dirty="0">
                <a:solidFill>
                  <a:schemeClr val="tx1">
                    <a:lumMod val="85000"/>
                    <a:lumOff val="15000"/>
                  </a:schemeClr>
                </a:solidFill>
                <a:latin typeface="+mn-lt"/>
              </a:rPr>
              <a:t> Dis. 2021;27(6):1693-6.</a:t>
            </a:r>
          </a:p>
          <a:p>
            <a:pPr eaLnBrk="1" hangingPunct="1"/>
            <a:r>
              <a:rPr lang="nb-NO" altLang="nb-NO" sz="1200" dirty="0">
                <a:solidFill>
                  <a:schemeClr val="tx1">
                    <a:lumMod val="85000"/>
                    <a:lumOff val="15000"/>
                  </a:schemeClr>
                </a:solidFill>
                <a:latin typeface="+mn-lt"/>
              </a:rPr>
              <a:t>3. </a:t>
            </a:r>
            <a:r>
              <a:rPr lang="nb-NO" altLang="nb-NO" sz="1200" dirty="0" err="1">
                <a:solidFill>
                  <a:schemeClr val="tx1">
                    <a:lumMod val="85000"/>
                    <a:lumOff val="15000"/>
                  </a:schemeClr>
                </a:solidFill>
                <a:latin typeface="+mn-lt"/>
              </a:rPr>
              <a:t>Lilleskog</a:t>
            </a:r>
            <a:r>
              <a:rPr lang="nb-NO" altLang="nb-NO" sz="1200" dirty="0">
                <a:solidFill>
                  <a:schemeClr val="tx1">
                    <a:lumMod val="85000"/>
                    <a:lumOff val="15000"/>
                  </a:schemeClr>
                </a:solidFill>
                <a:latin typeface="+mn-lt"/>
              </a:rPr>
              <a:t> ES, Hugdahl E. Hvordan bli kvitt skabb [Internett]. 2021 [</a:t>
            </a:r>
            <a:r>
              <a:rPr lang="nb-NO" altLang="nb-NO" sz="1200" dirty="0" err="1">
                <a:solidFill>
                  <a:schemeClr val="tx1">
                    <a:lumMod val="85000"/>
                    <a:lumOff val="15000"/>
                  </a:schemeClr>
                </a:solidFill>
                <a:latin typeface="+mn-lt"/>
              </a:rPr>
              <a:t>updated</a:t>
            </a:r>
            <a:r>
              <a:rPr lang="nb-NO" altLang="nb-NO" sz="1200" dirty="0">
                <a:solidFill>
                  <a:schemeClr val="tx1">
                    <a:lumMod val="85000"/>
                    <a:lumOff val="15000"/>
                  </a:schemeClr>
                </a:solidFill>
                <a:latin typeface="+mn-lt"/>
              </a:rPr>
              <a:t> 09.07.2021; </a:t>
            </a:r>
            <a:r>
              <a:rPr lang="nb-NO" altLang="nb-NO" sz="1200" dirty="0" err="1">
                <a:solidFill>
                  <a:schemeClr val="tx1">
                    <a:lumMod val="85000"/>
                    <a:lumOff val="15000"/>
                  </a:schemeClr>
                </a:solidFill>
                <a:latin typeface="+mn-lt"/>
              </a:rPr>
              <a:t>cited</a:t>
            </a:r>
            <a:r>
              <a:rPr lang="nb-NO" altLang="nb-NO" sz="1200" dirty="0">
                <a:solidFill>
                  <a:schemeClr val="tx1">
                    <a:lumMod val="85000"/>
                    <a:lumOff val="15000"/>
                  </a:schemeClr>
                </a:solidFill>
                <a:latin typeface="+mn-lt"/>
              </a:rPr>
              <a:t> 2022 03.10]. </a:t>
            </a:r>
            <a:r>
              <a:rPr lang="nb-NO" altLang="nb-NO" sz="1200" dirty="0" err="1">
                <a:solidFill>
                  <a:schemeClr val="tx1">
                    <a:lumMod val="85000"/>
                    <a:lumOff val="15000"/>
                  </a:schemeClr>
                </a:solidFill>
                <a:latin typeface="+mn-lt"/>
              </a:rPr>
              <a:t>Available</a:t>
            </a:r>
            <a:r>
              <a:rPr lang="nb-NO" altLang="nb-NO" sz="1200" dirty="0">
                <a:solidFill>
                  <a:schemeClr val="tx1">
                    <a:lumMod val="85000"/>
                    <a:lumOff val="15000"/>
                  </a:schemeClr>
                </a:solidFill>
                <a:latin typeface="+mn-lt"/>
              </a:rPr>
              <a:t> from: </a:t>
            </a:r>
            <a:r>
              <a:rPr lang="nb-NO" altLang="nb-NO" sz="1200" dirty="0">
                <a:solidFill>
                  <a:schemeClr val="tx1">
                    <a:lumMod val="85000"/>
                    <a:lumOff val="15000"/>
                  </a:schemeClr>
                </a:solidFill>
                <a:latin typeface="+mn-lt"/>
                <a:hlinkClick r:id="rId3"/>
              </a:rPr>
              <a:t>https://www.bryggenhudlegesenter.no/hudbloggen/hvordan-bli-kvitt-skabb</a:t>
            </a:r>
            <a:endParaRPr lang="nb-NO" altLang="nb-NO" sz="1200" dirty="0">
              <a:solidFill>
                <a:schemeClr val="tx1">
                  <a:lumMod val="85000"/>
                  <a:lumOff val="15000"/>
                </a:schemeClr>
              </a:solidFill>
              <a:latin typeface="+mn-lt"/>
            </a:endParaRPr>
          </a:p>
          <a:p>
            <a:pPr eaLnBrk="1" hangingPunct="1"/>
            <a:r>
              <a:rPr lang="nb-NO" altLang="nb-NO" sz="1200" dirty="0">
                <a:solidFill>
                  <a:schemeClr val="tx1">
                    <a:lumMod val="85000"/>
                    <a:lumOff val="15000"/>
                  </a:schemeClr>
                </a:solidFill>
                <a:latin typeface="+mn-lt"/>
              </a:rPr>
              <a:t>4. </a:t>
            </a:r>
            <a:r>
              <a:rPr lang="nb-NO" altLang="nb-NO" sz="1200" dirty="0" err="1">
                <a:solidFill>
                  <a:schemeClr val="tx1">
                    <a:lumMod val="85000"/>
                    <a:lumOff val="15000"/>
                  </a:schemeClr>
                </a:solidFill>
                <a:latin typeface="+mn-lt"/>
              </a:rPr>
              <a:t>Pasay</a:t>
            </a:r>
            <a:r>
              <a:rPr lang="nb-NO" altLang="nb-NO" sz="1200" dirty="0">
                <a:solidFill>
                  <a:schemeClr val="tx1">
                    <a:lumMod val="85000"/>
                    <a:lumOff val="15000"/>
                  </a:schemeClr>
                </a:solidFill>
                <a:latin typeface="+mn-lt"/>
              </a:rPr>
              <a:t> C, Walton S, Fischer K, Holt D, McCarthy J. PCR-BASED ASSAY TO SURVEY FOR KNOCKDOWN RESISTANCE TO PYRETHROID ACARICIDES IN HUMAN SCABIES MITES (SARCOPTES SCABIEI VAR HOMINIS). Am J </a:t>
            </a:r>
            <a:r>
              <a:rPr lang="nb-NO" altLang="nb-NO" sz="1200" dirty="0" err="1">
                <a:solidFill>
                  <a:schemeClr val="tx1">
                    <a:lumMod val="85000"/>
                    <a:lumOff val="15000"/>
                  </a:schemeClr>
                </a:solidFill>
                <a:latin typeface="+mn-lt"/>
              </a:rPr>
              <a:t>Trop</a:t>
            </a:r>
            <a:r>
              <a:rPr lang="nb-NO" altLang="nb-NO" sz="1200" dirty="0">
                <a:solidFill>
                  <a:schemeClr val="tx1">
                    <a:lumMod val="85000"/>
                    <a:lumOff val="15000"/>
                  </a:schemeClr>
                </a:solidFill>
                <a:latin typeface="+mn-lt"/>
              </a:rPr>
              <a:t> Med </a:t>
            </a:r>
            <a:r>
              <a:rPr lang="nb-NO" altLang="nb-NO" sz="1200" dirty="0" err="1">
                <a:solidFill>
                  <a:schemeClr val="tx1">
                    <a:lumMod val="85000"/>
                    <a:lumOff val="15000"/>
                  </a:schemeClr>
                </a:solidFill>
                <a:latin typeface="+mn-lt"/>
              </a:rPr>
              <a:t>Hyg</a:t>
            </a:r>
            <a:r>
              <a:rPr lang="nb-NO" altLang="nb-NO" sz="1200" dirty="0">
                <a:solidFill>
                  <a:schemeClr val="tx1">
                    <a:lumMod val="85000"/>
                    <a:lumOff val="15000"/>
                  </a:schemeClr>
                </a:solidFill>
                <a:latin typeface="+mn-lt"/>
              </a:rPr>
              <a:t>. 2006;74(4):649-57.</a:t>
            </a:r>
          </a:p>
          <a:p>
            <a:pPr eaLnBrk="1" hangingPunct="1"/>
            <a:r>
              <a:rPr lang="nb-NO" altLang="nb-NO" sz="1200" dirty="0">
                <a:solidFill>
                  <a:schemeClr val="tx1">
                    <a:lumMod val="85000"/>
                    <a:lumOff val="15000"/>
                  </a:schemeClr>
                </a:solidFill>
                <a:latin typeface="+mn-lt"/>
              </a:rPr>
              <a:t>5. </a:t>
            </a:r>
            <a:r>
              <a:rPr lang="en-US" altLang="nb-NO" sz="1200" dirty="0">
                <a:solidFill>
                  <a:schemeClr val="tx1">
                    <a:lumMod val="85000"/>
                    <a:lumOff val="15000"/>
                  </a:schemeClr>
                </a:solidFill>
                <a:latin typeface="+mn-lt"/>
              </a:rPr>
              <a:t>Pasay C, </a:t>
            </a:r>
            <a:r>
              <a:rPr lang="en-US" altLang="nb-NO" sz="1200" dirty="0" err="1">
                <a:solidFill>
                  <a:schemeClr val="tx1">
                    <a:lumMod val="85000"/>
                    <a:lumOff val="15000"/>
                  </a:schemeClr>
                </a:solidFill>
                <a:latin typeface="+mn-lt"/>
              </a:rPr>
              <a:t>Arlian</a:t>
            </a:r>
            <a:r>
              <a:rPr lang="en-US" altLang="nb-NO" sz="1200" dirty="0">
                <a:solidFill>
                  <a:schemeClr val="tx1">
                    <a:lumMod val="85000"/>
                    <a:lumOff val="15000"/>
                  </a:schemeClr>
                </a:solidFill>
                <a:latin typeface="+mn-lt"/>
              </a:rPr>
              <a:t> L, Morgan M, </a:t>
            </a:r>
            <a:r>
              <a:rPr lang="en-US" altLang="nb-NO" sz="1200" dirty="0" err="1">
                <a:solidFill>
                  <a:schemeClr val="tx1">
                    <a:lumMod val="85000"/>
                    <a:lumOff val="15000"/>
                  </a:schemeClr>
                </a:solidFill>
                <a:latin typeface="+mn-lt"/>
              </a:rPr>
              <a:t>Vyszenski</a:t>
            </a:r>
            <a:r>
              <a:rPr lang="en-US" altLang="nb-NO" sz="1200" dirty="0">
                <a:solidFill>
                  <a:schemeClr val="tx1">
                    <a:lumMod val="85000"/>
                    <a:lumOff val="15000"/>
                  </a:schemeClr>
                </a:solidFill>
                <a:latin typeface="+mn-lt"/>
              </a:rPr>
              <a:t>-Moher D, Rose A, Holt D, et al. High-resolution melt analysis for the detection of a mutation associated with permethrin resistance in a population of scabies mites. Med Vet </a:t>
            </a:r>
            <a:r>
              <a:rPr lang="en-US" altLang="nb-NO" sz="1200" dirty="0" err="1">
                <a:solidFill>
                  <a:schemeClr val="tx1">
                    <a:lumMod val="85000"/>
                    <a:lumOff val="15000"/>
                  </a:schemeClr>
                </a:solidFill>
                <a:latin typeface="+mn-lt"/>
              </a:rPr>
              <a:t>Entomol</a:t>
            </a:r>
            <a:r>
              <a:rPr lang="en-US" altLang="nb-NO" sz="1200" dirty="0">
                <a:solidFill>
                  <a:schemeClr val="tx1">
                    <a:lumMod val="85000"/>
                    <a:lumOff val="15000"/>
                  </a:schemeClr>
                </a:solidFill>
                <a:latin typeface="+mn-lt"/>
              </a:rPr>
              <a:t>. 2008;22(1):82-8.</a:t>
            </a:r>
          </a:p>
          <a:p>
            <a:pPr eaLnBrk="1" hangingPunct="1"/>
            <a:r>
              <a:rPr lang="en-US" altLang="nb-NO" sz="1200" dirty="0">
                <a:solidFill>
                  <a:schemeClr val="tx1">
                    <a:lumMod val="85000"/>
                    <a:lumOff val="15000"/>
                  </a:schemeClr>
                </a:solidFill>
                <a:latin typeface="+mn-lt"/>
              </a:rPr>
              <a:t>6. Walton SF, Myerscough MR, Currie BJ. Studies in vitro on the relative efficacy of current acaricides for </a:t>
            </a:r>
            <a:r>
              <a:rPr lang="en-US" altLang="nb-NO" sz="1200" dirty="0" err="1">
                <a:solidFill>
                  <a:schemeClr val="tx1">
                    <a:lumMod val="85000"/>
                    <a:lumOff val="15000"/>
                  </a:schemeClr>
                </a:solidFill>
                <a:latin typeface="+mn-lt"/>
              </a:rPr>
              <a:t>Sarcoptes</a:t>
            </a:r>
            <a:r>
              <a:rPr lang="en-US" altLang="nb-NO" sz="1200" dirty="0">
                <a:solidFill>
                  <a:schemeClr val="tx1">
                    <a:lumMod val="85000"/>
                    <a:lumOff val="15000"/>
                  </a:schemeClr>
                </a:solidFill>
                <a:latin typeface="+mn-lt"/>
              </a:rPr>
              <a:t> </a:t>
            </a:r>
            <a:r>
              <a:rPr lang="en-US" altLang="nb-NO" sz="1200" dirty="0" err="1">
                <a:solidFill>
                  <a:schemeClr val="tx1">
                    <a:lumMod val="85000"/>
                    <a:lumOff val="15000"/>
                  </a:schemeClr>
                </a:solidFill>
                <a:latin typeface="+mn-lt"/>
              </a:rPr>
              <a:t>scabiei</a:t>
            </a:r>
            <a:r>
              <a:rPr lang="en-US" altLang="nb-NO" sz="1200" dirty="0">
                <a:solidFill>
                  <a:schemeClr val="tx1">
                    <a:lumMod val="85000"/>
                    <a:lumOff val="15000"/>
                  </a:schemeClr>
                </a:solidFill>
                <a:latin typeface="+mn-lt"/>
              </a:rPr>
              <a:t> var. hominis. Trans R Soc Trop Med </a:t>
            </a:r>
            <a:r>
              <a:rPr lang="en-US" altLang="nb-NO" sz="1200" dirty="0" err="1">
                <a:solidFill>
                  <a:schemeClr val="tx1">
                    <a:lumMod val="85000"/>
                    <a:lumOff val="15000"/>
                  </a:schemeClr>
                </a:solidFill>
                <a:latin typeface="+mn-lt"/>
              </a:rPr>
              <a:t>Hyg</a:t>
            </a:r>
            <a:r>
              <a:rPr lang="en-US" altLang="nb-NO" sz="1200" dirty="0">
                <a:solidFill>
                  <a:schemeClr val="tx1">
                    <a:lumMod val="85000"/>
                    <a:lumOff val="15000"/>
                  </a:schemeClr>
                </a:solidFill>
                <a:latin typeface="+mn-lt"/>
              </a:rPr>
              <a:t>. 2000;94(1):92-6.</a:t>
            </a:r>
          </a:p>
          <a:p>
            <a:pPr eaLnBrk="1" hangingPunct="1"/>
            <a:r>
              <a:rPr lang="en-US" altLang="nb-NO" sz="1200" dirty="0">
                <a:solidFill>
                  <a:schemeClr val="tx1">
                    <a:lumMod val="85000"/>
                    <a:lumOff val="15000"/>
                  </a:schemeClr>
                </a:solidFill>
                <a:latin typeface="+mn-lt"/>
              </a:rPr>
              <a:t>7. </a:t>
            </a:r>
            <a:r>
              <a:rPr lang="en-US" altLang="nb-NO" sz="1200" dirty="0" err="1">
                <a:solidFill>
                  <a:schemeClr val="tx1">
                    <a:lumMod val="85000"/>
                    <a:lumOff val="15000"/>
                  </a:schemeClr>
                </a:solidFill>
                <a:latin typeface="+mn-lt"/>
              </a:rPr>
              <a:t>Yürekli</a:t>
            </a:r>
            <a:r>
              <a:rPr lang="en-US" altLang="nb-NO" sz="1200" dirty="0">
                <a:solidFill>
                  <a:schemeClr val="tx1">
                    <a:lumMod val="85000"/>
                    <a:lumOff val="15000"/>
                  </a:schemeClr>
                </a:solidFill>
                <a:latin typeface="+mn-lt"/>
              </a:rPr>
              <a:t> A. Is there a really resistance to scabies treatment with permethrin? In vitro killing activity of permethrin on </a:t>
            </a:r>
            <a:r>
              <a:rPr lang="en-US" altLang="nb-NO" sz="1200" dirty="0" err="1">
                <a:solidFill>
                  <a:schemeClr val="tx1">
                    <a:lumMod val="85000"/>
                    <a:lumOff val="15000"/>
                  </a:schemeClr>
                </a:solidFill>
                <a:latin typeface="+mn-lt"/>
              </a:rPr>
              <a:t>Sarcoptes</a:t>
            </a:r>
            <a:r>
              <a:rPr lang="en-US" altLang="nb-NO" sz="1200" dirty="0">
                <a:solidFill>
                  <a:schemeClr val="tx1">
                    <a:lumMod val="85000"/>
                    <a:lumOff val="15000"/>
                  </a:schemeClr>
                </a:solidFill>
                <a:latin typeface="+mn-lt"/>
              </a:rPr>
              <a:t> </a:t>
            </a:r>
            <a:r>
              <a:rPr lang="en-US" altLang="nb-NO" sz="1200" dirty="0" err="1">
                <a:solidFill>
                  <a:schemeClr val="tx1">
                    <a:lumMod val="85000"/>
                    <a:lumOff val="15000"/>
                  </a:schemeClr>
                </a:solidFill>
                <a:latin typeface="+mn-lt"/>
              </a:rPr>
              <a:t>scabiei</a:t>
            </a:r>
            <a:r>
              <a:rPr lang="en-US" altLang="nb-NO" sz="1200" dirty="0">
                <a:solidFill>
                  <a:schemeClr val="tx1">
                    <a:lumMod val="85000"/>
                    <a:lumOff val="15000"/>
                  </a:schemeClr>
                </a:solidFill>
                <a:latin typeface="+mn-lt"/>
              </a:rPr>
              <a:t> from patients with resistant scabies.</a:t>
            </a:r>
          </a:p>
          <a:p>
            <a:pPr eaLnBrk="1" hangingPunct="1"/>
            <a:r>
              <a:rPr lang="en-US" altLang="nb-NO" sz="1200" dirty="0">
                <a:solidFill>
                  <a:schemeClr val="tx1">
                    <a:lumMod val="85000"/>
                    <a:lumOff val="15000"/>
                  </a:schemeClr>
                </a:solidFill>
                <a:latin typeface="+mn-lt"/>
              </a:rPr>
              <a:t> Dermatol </a:t>
            </a:r>
            <a:r>
              <a:rPr lang="en-US" altLang="nb-NO" sz="1200" dirty="0" err="1">
                <a:solidFill>
                  <a:schemeClr val="tx1">
                    <a:lumMod val="85000"/>
                    <a:lumOff val="15000"/>
                  </a:schemeClr>
                </a:solidFill>
                <a:latin typeface="+mn-lt"/>
              </a:rPr>
              <a:t>Ther</a:t>
            </a:r>
            <a:r>
              <a:rPr lang="en-US" altLang="nb-NO" sz="1200" dirty="0">
                <a:solidFill>
                  <a:schemeClr val="tx1">
                    <a:lumMod val="85000"/>
                    <a:lumOff val="15000"/>
                  </a:schemeClr>
                </a:solidFill>
                <a:latin typeface="+mn-lt"/>
              </a:rPr>
              <a:t>. 2022;35(3):e15260-n/a.</a:t>
            </a:r>
          </a:p>
          <a:p>
            <a:pPr eaLnBrk="1" hangingPunct="1"/>
            <a:r>
              <a:rPr lang="en-US" altLang="nb-NO" sz="1200" dirty="0">
                <a:solidFill>
                  <a:schemeClr val="tx1">
                    <a:lumMod val="85000"/>
                    <a:lumOff val="15000"/>
                  </a:schemeClr>
                </a:solidFill>
                <a:latin typeface="+mn-lt"/>
              </a:rPr>
              <a:t>8. </a:t>
            </a:r>
            <a:r>
              <a:rPr lang="en-US" altLang="nb-NO" sz="1200" dirty="0" err="1">
                <a:solidFill>
                  <a:schemeClr val="tx1">
                    <a:lumMod val="85000"/>
                    <a:lumOff val="15000"/>
                  </a:schemeClr>
                </a:solidFill>
                <a:latin typeface="+mn-lt"/>
              </a:rPr>
              <a:t>Nemecek</a:t>
            </a:r>
            <a:r>
              <a:rPr lang="en-US" altLang="nb-NO" sz="1200" dirty="0">
                <a:solidFill>
                  <a:schemeClr val="tx1">
                    <a:lumMod val="85000"/>
                    <a:lumOff val="15000"/>
                  </a:schemeClr>
                </a:solidFill>
                <a:latin typeface="+mn-lt"/>
              </a:rPr>
              <a:t> R, </a:t>
            </a:r>
            <a:r>
              <a:rPr lang="en-US" altLang="nb-NO" sz="1200" dirty="0" err="1">
                <a:solidFill>
                  <a:schemeClr val="tx1">
                    <a:lumMod val="85000"/>
                    <a:lumOff val="15000"/>
                  </a:schemeClr>
                </a:solidFill>
                <a:latin typeface="+mn-lt"/>
              </a:rPr>
              <a:t>Stockbauer</a:t>
            </a:r>
            <a:r>
              <a:rPr lang="en-US" altLang="nb-NO" sz="1200" dirty="0">
                <a:solidFill>
                  <a:schemeClr val="tx1">
                    <a:lumMod val="85000"/>
                    <a:lumOff val="15000"/>
                  </a:schemeClr>
                </a:solidFill>
                <a:latin typeface="+mn-lt"/>
              </a:rPr>
              <a:t> A, Lexa M, </a:t>
            </a:r>
            <a:r>
              <a:rPr lang="en-US" altLang="nb-NO" sz="1200" dirty="0" err="1">
                <a:solidFill>
                  <a:schemeClr val="tx1">
                    <a:lumMod val="85000"/>
                    <a:lumOff val="15000"/>
                  </a:schemeClr>
                </a:solidFill>
                <a:latin typeface="+mn-lt"/>
              </a:rPr>
              <a:t>Poeppl</a:t>
            </a:r>
            <a:r>
              <a:rPr lang="en-US" altLang="nb-NO" sz="1200" dirty="0">
                <a:solidFill>
                  <a:schemeClr val="tx1">
                    <a:lumMod val="85000"/>
                    <a:lumOff val="15000"/>
                  </a:schemeClr>
                </a:solidFill>
                <a:latin typeface="+mn-lt"/>
              </a:rPr>
              <a:t> W, </a:t>
            </a:r>
            <a:r>
              <a:rPr lang="en-US" altLang="nb-NO" sz="1200" dirty="0" err="1">
                <a:solidFill>
                  <a:schemeClr val="tx1">
                    <a:lumMod val="85000"/>
                    <a:lumOff val="15000"/>
                  </a:schemeClr>
                </a:solidFill>
                <a:latin typeface="+mn-lt"/>
              </a:rPr>
              <a:t>Mooseder</a:t>
            </a:r>
            <a:r>
              <a:rPr lang="en-US" altLang="nb-NO" sz="1200" dirty="0">
                <a:solidFill>
                  <a:schemeClr val="tx1">
                    <a:lumMod val="85000"/>
                    <a:lumOff val="15000"/>
                  </a:schemeClr>
                </a:solidFill>
                <a:latin typeface="+mn-lt"/>
              </a:rPr>
              <a:t> G. Application errors associated with topical treatment of scabies: an observational study. J </a:t>
            </a:r>
            <a:r>
              <a:rPr lang="en-US" altLang="nb-NO" sz="1200" dirty="0" err="1">
                <a:solidFill>
                  <a:schemeClr val="tx1">
                    <a:lumMod val="85000"/>
                    <a:lumOff val="15000"/>
                  </a:schemeClr>
                </a:solidFill>
                <a:latin typeface="+mn-lt"/>
              </a:rPr>
              <a:t>Dtsch</a:t>
            </a:r>
            <a:r>
              <a:rPr lang="en-US" altLang="nb-NO" sz="1200" dirty="0">
                <a:solidFill>
                  <a:schemeClr val="tx1">
                    <a:lumMod val="85000"/>
                    <a:lumOff val="15000"/>
                  </a:schemeClr>
                </a:solidFill>
                <a:latin typeface="+mn-lt"/>
              </a:rPr>
              <a:t> Dermatol </a:t>
            </a:r>
            <a:r>
              <a:rPr lang="en-US" altLang="nb-NO" sz="1200" dirty="0" err="1">
                <a:solidFill>
                  <a:schemeClr val="tx1">
                    <a:lumMod val="85000"/>
                    <a:lumOff val="15000"/>
                  </a:schemeClr>
                </a:solidFill>
                <a:latin typeface="+mn-lt"/>
              </a:rPr>
              <a:t>Ges</a:t>
            </a:r>
            <a:r>
              <a:rPr lang="en-US" altLang="nb-NO" sz="1200" dirty="0">
                <a:solidFill>
                  <a:schemeClr val="tx1">
                    <a:lumMod val="85000"/>
                    <a:lumOff val="15000"/>
                  </a:schemeClr>
                </a:solidFill>
                <a:latin typeface="+mn-lt"/>
              </a:rPr>
              <a:t>. 2020;18(6):554-9.</a:t>
            </a:r>
          </a:p>
          <a:p>
            <a:pPr eaLnBrk="1" hangingPunct="1"/>
            <a:r>
              <a:rPr lang="en-US" altLang="nb-NO" sz="1200" dirty="0">
                <a:solidFill>
                  <a:schemeClr val="tx1">
                    <a:lumMod val="85000"/>
                    <a:lumOff val="15000"/>
                  </a:schemeClr>
                </a:solidFill>
                <a:latin typeface="+mn-lt"/>
              </a:rPr>
              <a:t>9. Lee SK, Kim JH, Kim MS, Lee UH. Risk factors for scabies treatment resistance: a retrospective cohort study. J </a:t>
            </a:r>
            <a:r>
              <a:rPr lang="en-US" altLang="nb-NO" sz="1200" dirty="0" err="1">
                <a:solidFill>
                  <a:schemeClr val="tx1">
                    <a:lumMod val="85000"/>
                    <a:lumOff val="15000"/>
                  </a:schemeClr>
                </a:solidFill>
                <a:latin typeface="+mn-lt"/>
              </a:rPr>
              <a:t>Eur</a:t>
            </a:r>
            <a:r>
              <a:rPr lang="en-US" altLang="nb-NO" sz="1200" dirty="0">
                <a:solidFill>
                  <a:schemeClr val="tx1">
                    <a:lumMod val="85000"/>
                    <a:lumOff val="15000"/>
                  </a:schemeClr>
                </a:solidFill>
                <a:latin typeface="+mn-lt"/>
              </a:rPr>
              <a:t> </a:t>
            </a:r>
            <a:r>
              <a:rPr lang="en-US" altLang="nb-NO" sz="1200" dirty="0" err="1">
                <a:solidFill>
                  <a:schemeClr val="tx1">
                    <a:lumMod val="85000"/>
                    <a:lumOff val="15000"/>
                  </a:schemeClr>
                </a:solidFill>
                <a:latin typeface="+mn-lt"/>
              </a:rPr>
              <a:t>Acad</a:t>
            </a:r>
            <a:r>
              <a:rPr lang="en-US" altLang="nb-NO" sz="1200" dirty="0">
                <a:solidFill>
                  <a:schemeClr val="tx1">
                    <a:lumMod val="85000"/>
                    <a:lumOff val="15000"/>
                  </a:schemeClr>
                </a:solidFill>
                <a:latin typeface="+mn-lt"/>
              </a:rPr>
              <a:t> Dermatol </a:t>
            </a:r>
            <a:r>
              <a:rPr lang="en-US" altLang="nb-NO" sz="1200" dirty="0" err="1">
                <a:solidFill>
                  <a:schemeClr val="tx1">
                    <a:lumMod val="85000"/>
                    <a:lumOff val="15000"/>
                  </a:schemeClr>
                </a:solidFill>
                <a:latin typeface="+mn-lt"/>
              </a:rPr>
              <a:t>Venereol</a:t>
            </a:r>
            <a:r>
              <a:rPr lang="en-US" altLang="nb-NO" sz="1200" dirty="0">
                <a:solidFill>
                  <a:schemeClr val="tx1">
                    <a:lumMod val="85000"/>
                    <a:lumOff val="15000"/>
                  </a:schemeClr>
                </a:solidFill>
                <a:latin typeface="+mn-lt"/>
              </a:rPr>
              <a:t>. 2022;36(1):126-32.</a:t>
            </a:r>
          </a:p>
          <a:p>
            <a:pPr eaLnBrk="1" hangingPunct="1"/>
            <a:r>
              <a:rPr lang="en-US" altLang="nb-NO" sz="1200" dirty="0">
                <a:solidFill>
                  <a:schemeClr val="tx1">
                    <a:lumMod val="85000"/>
                    <a:lumOff val="15000"/>
                  </a:schemeClr>
                </a:solidFill>
                <a:latin typeface="+mn-lt"/>
              </a:rPr>
              <a:t>10. </a:t>
            </a:r>
            <a:r>
              <a:rPr lang="en-US" altLang="nb-NO" sz="1200" dirty="0" err="1">
                <a:solidFill>
                  <a:schemeClr val="tx1">
                    <a:lumMod val="85000"/>
                    <a:lumOff val="15000"/>
                  </a:schemeClr>
                </a:solidFill>
                <a:latin typeface="+mn-lt"/>
              </a:rPr>
              <a:t>Meyersburg</a:t>
            </a:r>
            <a:r>
              <a:rPr lang="en-US" altLang="nb-NO" sz="1200" dirty="0">
                <a:solidFill>
                  <a:schemeClr val="tx1">
                    <a:lumMod val="85000"/>
                    <a:lumOff val="15000"/>
                  </a:schemeClr>
                </a:solidFill>
                <a:latin typeface="+mn-lt"/>
              </a:rPr>
              <a:t> D, Kaiser A, Bauer JW. Loss of efficacy of topical 5% permethrin for treating scabies: an Austrian single-center study. J </a:t>
            </a:r>
            <a:r>
              <a:rPr lang="en-US" altLang="nb-NO" sz="1200" dirty="0" err="1">
                <a:solidFill>
                  <a:schemeClr val="tx1">
                    <a:lumMod val="85000"/>
                    <a:lumOff val="15000"/>
                  </a:schemeClr>
                </a:solidFill>
                <a:latin typeface="+mn-lt"/>
              </a:rPr>
              <a:t>Dermatolog</a:t>
            </a:r>
            <a:r>
              <a:rPr lang="en-US" altLang="nb-NO" sz="1200" dirty="0">
                <a:solidFill>
                  <a:schemeClr val="tx1">
                    <a:lumMod val="85000"/>
                    <a:lumOff val="15000"/>
                  </a:schemeClr>
                </a:solidFill>
                <a:latin typeface="+mn-lt"/>
              </a:rPr>
              <a:t> Treat. 2022;33(2):774-7.</a:t>
            </a:r>
          </a:p>
          <a:p>
            <a:pPr eaLnBrk="1" hangingPunct="1"/>
            <a:r>
              <a:rPr lang="en-US" altLang="nb-NO" sz="1200" dirty="0">
                <a:solidFill>
                  <a:schemeClr val="tx1">
                    <a:lumMod val="85000"/>
                    <a:lumOff val="15000"/>
                  </a:schemeClr>
                </a:solidFill>
                <a:latin typeface="+mn-lt"/>
              </a:rPr>
              <a:t>11. Fraser J. Permethrin: a Top End viewpoint and experience. Medical Journal of Australia. 1994;160(12):806-.</a:t>
            </a:r>
          </a:p>
          <a:p>
            <a:pPr eaLnBrk="1" hangingPunct="1"/>
            <a:endParaRPr lang="en-US" altLang="nb-NO" sz="1200"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2556768" y="27457316"/>
            <a:ext cx="97409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r>
              <a:rPr lang="nb-NO" altLang="nb-NO" sz="2800" dirty="0">
                <a:solidFill>
                  <a:schemeClr val="tx1">
                    <a:lumMod val="85000"/>
                    <a:lumOff val="15000"/>
                  </a:schemeClr>
                </a:solidFill>
                <a:latin typeface="+mn-lt"/>
              </a:rPr>
              <a:t>Takk til mine kunnskapsrike veiledere, Ingeborg M. </a:t>
            </a:r>
            <a:r>
              <a:rPr lang="nb-NO" altLang="nb-NO" sz="2800" dirty="0" err="1">
                <a:solidFill>
                  <a:schemeClr val="tx1">
                    <a:lumMod val="85000"/>
                    <a:lumOff val="15000"/>
                  </a:schemeClr>
                </a:solidFill>
                <a:latin typeface="+mn-lt"/>
              </a:rPr>
              <a:t>Bachmann</a:t>
            </a:r>
            <a:r>
              <a:rPr lang="nb-NO" altLang="nb-NO" sz="2800" dirty="0">
                <a:solidFill>
                  <a:schemeClr val="tx1">
                    <a:lumMod val="85000"/>
                    <a:lumOff val="15000"/>
                  </a:schemeClr>
                </a:solidFill>
                <a:latin typeface="+mn-lt"/>
              </a:rPr>
              <a:t> og Rita G. Ladstein. </a:t>
            </a:r>
          </a:p>
          <a:p>
            <a:pPr eaLnBrk="1" hangingPunct="1"/>
            <a:r>
              <a:rPr lang="en-GB" altLang="nb-NO" sz="2000" dirty="0">
                <a:solidFill>
                  <a:schemeClr val="tx1">
                    <a:lumMod val="85000"/>
                    <a:lumOff val="15000"/>
                  </a:schemeClr>
                </a:solidFill>
                <a:latin typeface="+mn-lt"/>
              </a:rPr>
              <a:t>.</a:t>
            </a:r>
          </a:p>
        </p:txBody>
      </p:sp>
      <p:sp>
        <p:nvSpPr>
          <p:cNvPr id="4" name="TekstSylinder 3">
            <a:extLst>
              <a:ext uri="{FF2B5EF4-FFF2-40B4-BE49-F238E27FC236}">
                <a16:creationId xmlns:a16="http://schemas.microsoft.com/office/drawing/2014/main" id="{AB001B6D-6231-AC01-9ABD-5C3FDFBA6639}"/>
              </a:ext>
            </a:extLst>
          </p:cNvPr>
          <p:cNvSpPr txBox="1"/>
          <p:nvPr/>
        </p:nvSpPr>
        <p:spPr>
          <a:xfrm>
            <a:off x="21801392" y="6175562"/>
            <a:ext cx="21007132" cy="10264348"/>
          </a:xfrm>
          <a:prstGeom prst="rect">
            <a:avLst/>
          </a:prstGeom>
          <a:noFill/>
        </p:spPr>
        <p:txBody>
          <a:bodyPr wrap="square" rtlCol="0">
            <a:spAutoFit/>
          </a:bodyPr>
          <a:lstStyle/>
          <a:p>
            <a:r>
              <a:rPr lang="nb-NO" sz="4800" b="1" dirty="0"/>
              <a:t>Resultater:</a:t>
            </a:r>
          </a:p>
          <a:p>
            <a:r>
              <a:rPr lang="nb-NO" sz="4500" dirty="0"/>
              <a:t>Søket ga 37 treff og syv artikler ble inkludert i oppgaven. </a:t>
            </a:r>
          </a:p>
          <a:p>
            <a:endParaRPr lang="nb-NO" sz="4500" dirty="0"/>
          </a:p>
          <a:p>
            <a:r>
              <a:rPr lang="nb-NO" sz="4500" dirty="0"/>
              <a:t>-&gt; 0/7 studier konkluderer entydig med at skabbmidden er resistent mot permetrin (4-10)</a:t>
            </a:r>
          </a:p>
          <a:p>
            <a:r>
              <a:rPr lang="nb-NO" sz="4500" dirty="0"/>
              <a:t>-&gt; 2/7studier undersøker </a:t>
            </a:r>
            <a:r>
              <a:rPr lang="nb-NO" sz="4500" dirty="0" err="1"/>
              <a:t>genomiske</a:t>
            </a:r>
            <a:r>
              <a:rPr lang="nb-NO" sz="4500" dirty="0"/>
              <a:t> endringer hos skabbmidd, hvor den ene studien påviser endringer i </a:t>
            </a:r>
            <a:r>
              <a:rPr lang="nb-NO" sz="4500" dirty="0" err="1"/>
              <a:t>genomet</a:t>
            </a:r>
            <a:r>
              <a:rPr lang="nb-NO" sz="4500" dirty="0"/>
              <a:t> til </a:t>
            </a:r>
            <a:r>
              <a:rPr lang="nb-NO" sz="4500" dirty="0" err="1"/>
              <a:t>permetrineksponerte</a:t>
            </a:r>
            <a:r>
              <a:rPr lang="nb-NO" sz="4500" dirty="0"/>
              <a:t> midd (4, 5). </a:t>
            </a:r>
          </a:p>
          <a:p>
            <a:r>
              <a:rPr lang="nb-NO" sz="4500" dirty="0"/>
              <a:t>-&gt; 2/7 studier viser en forlenget overlevelsestid hos skabbmidd ved applikasjon av permetrin, i forhold til når medikamentet først ble tatt i bruk (6, 7).</a:t>
            </a:r>
          </a:p>
          <a:p>
            <a:r>
              <a:rPr lang="nb-NO" sz="4500" dirty="0"/>
              <a:t>-&gt; 2/7 studier konkluderer med at brukerfeil er årsaken til behandlingssvikt (8, 9). </a:t>
            </a:r>
          </a:p>
          <a:p>
            <a:r>
              <a:rPr lang="nb-NO" sz="4500" dirty="0"/>
              <a:t>-&gt; 1/7 studier konkluderer med at behandlingssvikt kan relateres til resistensutvikling hos skabbmidden mot permetrin (10)</a:t>
            </a:r>
          </a:p>
          <a:p>
            <a:endParaRPr lang="en-GB" sz="5400" dirty="0"/>
          </a:p>
          <a:p>
            <a:endParaRPr lang="en-GB" dirty="0"/>
          </a:p>
          <a:p>
            <a:endParaRPr lang="en-GB" dirty="0"/>
          </a:p>
        </p:txBody>
      </p:sp>
      <p:pic>
        <p:nvPicPr>
          <p:cNvPr id="8" name="Bilde 7">
            <a:extLst>
              <a:ext uri="{FF2B5EF4-FFF2-40B4-BE49-F238E27FC236}">
                <a16:creationId xmlns:a16="http://schemas.microsoft.com/office/drawing/2014/main" id="{2B8530D7-372A-256D-49A6-5DCC500A91BB}"/>
              </a:ext>
            </a:extLst>
          </p:cNvPr>
          <p:cNvPicPr>
            <a:picLocks noChangeAspect="1"/>
          </p:cNvPicPr>
          <p:nvPr/>
        </p:nvPicPr>
        <p:blipFill>
          <a:blip r:embed="rId4"/>
          <a:stretch>
            <a:fillRect/>
          </a:stretch>
        </p:blipFill>
        <p:spPr>
          <a:xfrm>
            <a:off x="1182688" y="16190125"/>
            <a:ext cx="14469837" cy="8112481"/>
          </a:xfrm>
          <a:prstGeom prst="rect">
            <a:avLst/>
          </a:prstGeom>
        </p:spPr>
      </p:pic>
      <p:sp>
        <p:nvSpPr>
          <p:cNvPr id="2" name="TekstSylinder 1">
            <a:extLst>
              <a:ext uri="{FF2B5EF4-FFF2-40B4-BE49-F238E27FC236}">
                <a16:creationId xmlns:a16="http://schemas.microsoft.com/office/drawing/2014/main" id="{DC4053F0-6615-58A1-90AD-C3658327CC60}"/>
              </a:ext>
            </a:extLst>
          </p:cNvPr>
          <p:cNvSpPr txBox="1"/>
          <p:nvPr/>
        </p:nvSpPr>
        <p:spPr>
          <a:xfrm>
            <a:off x="15770531" y="16201311"/>
            <a:ext cx="3977640" cy="2554545"/>
          </a:xfrm>
          <a:prstGeom prst="rect">
            <a:avLst/>
          </a:prstGeom>
          <a:noFill/>
        </p:spPr>
        <p:txBody>
          <a:bodyPr wrap="square" rtlCol="0">
            <a:spAutoFit/>
          </a:bodyPr>
          <a:lstStyle/>
          <a:p>
            <a:r>
              <a:rPr lang="en-GB" b="1" i="1" dirty="0" err="1"/>
              <a:t>Figur</a:t>
            </a:r>
            <a:r>
              <a:rPr lang="en-GB" b="1" i="1" dirty="0"/>
              <a:t> 1:</a:t>
            </a:r>
          </a:p>
          <a:p>
            <a:r>
              <a:rPr lang="en-GB" i="1" dirty="0" err="1"/>
              <a:t>Antall</a:t>
            </a:r>
            <a:r>
              <a:rPr lang="en-GB" i="1" dirty="0"/>
              <a:t> </a:t>
            </a:r>
            <a:r>
              <a:rPr lang="en-GB" i="1" dirty="0" err="1"/>
              <a:t>brukere</a:t>
            </a:r>
            <a:r>
              <a:rPr lang="en-GB" i="1" dirty="0"/>
              <a:t> </a:t>
            </a:r>
            <a:r>
              <a:rPr lang="en-GB" i="1" dirty="0" err="1"/>
              <a:t>av</a:t>
            </a:r>
            <a:r>
              <a:rPr lang="en-GB" i="1" dirty="0"/>
              <a:t> ivermectin </a:t>
            </a:r>
            <a:r>
              <a:rPr lang="en-GB" i="1" dirty="0" err="1"/>
              <a:t>og</a:t>
            </a:r>
            <a:r>
              <a:rPr lang="en-GB" i="1" dirty="0"/>
              <a:t> permetrin I </a:t>
            </a:r>
            <a:r>
              <a:rPr lang="en-GB" i="1" dirty="0" err="1"/>
              <a:t>perioden</a:t>
            </a:r>
            <a:r>
              <a:rPr lang="en-GB" i="1" dirty="0"/>
              <a:t> 2004 </a:t>
            </a:r>
            <a:r>
              <a:rPr lang="en-GB" i="1" dirty="0" err="1"/>
              <a:t>til</a:t>
            </a:r>
            <a:r>
              <a:rPr lang="en-GB" i="1" dirty="0"/>
              <a:t> 2020</a:t>
            </a:r>
          </a:p>
        </p:txBody>
      </p:sp>
      <p:sp>
        <p:nvSpPr>
          <p:cNvPr id="3" name="TekstSylinder 2">
            <a:extLst>
              <a:ext uri="{FF2B5EF4-FFF2-40B4-BE49-F238E27FC236}">
                <a16:creationId xmlns:a16="http://schemas.microsoft.com/office/drawing/2014/main" id="{E97EAD0B-3FEF-064E-C948-720E789C3BFE}"/>
              </a:ext>
            </a:extLst>
          </p:cNvPr>
          <p:cNvSpPr txBox="1"/>
          <p:nvPr/>
        </p:nvSpPr>
        <p:spPr>
          <a:xfrm>
            <a:off x="38886992" y="15315930"/>
            <a:ext cx="3586151" cy="3046988"/>
          </a:xfrm>
          <a:prstGeom prst="rect">
            <a:avLst/>
          </a:prstGeom>
          <a:noFill/>
        </p:spPr>
        <p:txBody>
          <a:bodyPr wrap="square" rtlCol="0">
            <a:spAutoFit/>
          </a:bodyPr>
          <a:lstStyle/>
          <a:p>
            <a:r>
              <a:rPr lang="en-GB" b="1" i="1" dirty="0" err="1"/>
              <a:t>Figur</a:t>
            </a:r>
            <a:r>
              <a:rPr lang="en-GB" b="1" i="1" dirty="0"/>
              <a:t> 2:</a:t>
            </a:r>
          </a:p>
          <a:p>
            <a:r>
              <a:rPr lang="en-GB" i="1" dirty="0" err="1"/>
              <a:t>Overlevelsestiden</a:t>
            </a:r>
            <a:r>
              <a:rPr lang="en-GB" i="1" dirty="0"/>
              <a:t> </a:t>
            </a:r>
            <a:r>
              <a:rPr lang="en-GB" i="1" dirty="0" err="1"/>
              <a:t>hos</a:t>
            </a:r>
            <a:r>
              <a:rPr lang="en-GB" i="1" dirty="0"/>
              <a:t> </a:t>
            </a:r>
            <a:r>
              <a:rPr lang="en-GB" i="1" dirty="0" err="1"/>
              <a:t>skabbmidd</a:t>
            </a:r>
            <a:r>
              <a:rPr lang="en-GB" i="1" dirty="0"/>
              <a:t> </a:t>
            </a:r>
            <a:r>
              <a:rPr lang="en-GB" i="1" dirty="0" err="1"/>
              <a:t>ved</a:t>
            </a:r>
            <a:r>
              <a:rPr lang="en-GB" i="1" dirty="0"/>
              <a:t> </a:t>
            </a:r>
            <a:r>
              <a:rPr lang="en-GB" i="1" dirty="0" err="1"/>
              <a:t>applikasjon</a:t>
            </a:r>
            <a:r>
              <a:rPr lang="en-GB" i="1" dirty="0"/>
              <a:t> </a:t>
            </a:r>
            <a:r>
              <a:rPr lang="en-GB" i="1" dirty="0" err="1"/>
              <a:t>av</a:t>
            </a:r>
            <a:r>
              <a:rPr lang="en-GB" i="1" dirty="0"/>
              <a:t> permetrin </a:t>
            </a:r>
            <a:r>
              <a:rPr lang="en-GB" i="1" dirty="0" err="1"/>
              <a:t>fra</a:t>
            </a:r>
            <a:r>
              <a:rPr lang="en-GB" i="1" dirty="0"/>
              <a:t> 1994 </a:t>
            </a:r>
            <a:r>
              <a:rPr lang="en-GB" i="1" dirty="0" err="1"/>
              <a:t>til</a:t>
            </a:r>
            <a:r>
              <a:rPr lang="en-GB" i="1" dirty="0"/>
              <a:t> 2022. </a:t>
            </a:r>
          </a:p>
        </p:txBody>
      </p:sp>
      <p:graphicFrame>
        <p:nvGraphicFramePr>
          <p:cNvPr id="5" name="Tabell 4">
            <a:extLst>
              <a:ext uri="{FF2B5EF4-FFF2-40B4-BE49-F238E27FC236}">
                <a16:creationId xmlns:a16="http://schemas.microsoft.com/office/drawing/2014/main" id="{BD2AF7BD-A9EF-7254-C725-3E382EC0197F}"/>
              </a:ext>
            </a:extLst>
          </p:cNvPr>
          <p:cNvGraphicFramePr>
            <a:graphicFrameLocks noGrp="1"/>
          </p:cNvGraphicFramePr>
          <p:nvPr/>
        </p:nvGraphicFramePr>
        <p:xfrm>
          <a:off x="21803130" y="15210972"/>
          <a:ext cx="17063225" cy="6303892"/>
        </p:xfrm>
        <a:graphic>
          <a:graphicData uri="http://schemas.openxmlformats.org/drawingml/2006/table">
            <a:tbl>
              <a:tblPr firstRow="1" firstCol="1" bandRow="1">
                <a:tableStyleId>{5C22544A-7EE6-4342-B048-85BDC9FD1C3A}</a:tableStyleId>
              </a:tblPr>
              <a:tblGrid>
                <a:gridCol w="9333746">
                  <a:extLst>
                    <a:ext uri="{9D8B030D-6E8A-4147-A177-3AD203B41FA5}">
                      <a16:colId xmlns:a16="http://schemas.microsoft.com/office/drawing/2014/main" val="1698455145"/>
                    </a:ext>
                  </a:extLst>
                </a:gridCol>
                <a:gridCol w="7729479">
                  <a:extLst>
                    <a:ext uri="{9D8B030D-6E8A-4147-A177-3AD203B41FA5}">
                      <a16:colId xmlns:a16="http://schemas.microsoft.com/office/drawing/2014/main" val="2172812815"/>
                    </a:ext>
                  </a:extLst>
                </a:gridCol>
              </a:tblGrid>
              <a:tr h="987555">
                <a:tc>
                  <a:txBody>
                    <a:bodyPr/>
                    <a:lstStyle/>
                    <a:p>
                      <a:pPr>
                        <a:lnSpc>
                          <a:spcPct val="150000"/>
                        </a:lnSpc>
                        <a:spcAft>
                          <a:spcPts val="800"/>
                        </a:spcAft>
                      </a:pPr>
                      <a:r>
                        <a:rPr lang="nb-NO" sz="2400" dirty="0">
                          <a:effectLst/>
                        </a:rPr>
                        <a:t>Studieår, forfatter og  tittel </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nb-NO" sz="2400">
                          <a:effectLst/>
                        </a:rPr>
                        <a:t>Overlevelsestid ved applikasjon av permetrin 5%</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400519"/>
                  </a:ext>
                </a:extLst>
              </a:tr>
              <a:tr h="1062301">
                <a:tc>
                  <a:txBody>
                    <a:bodyPr/>
                    <a:lstStyle/>
                    <a:p>
                      <a:pPr>
                        <a:lnSpc>
                          <a:spcPct val="150000"/>
                        </a:lnSpc>
                        <a:spcAft>
                          <a:spcPts val="800"/>
                        </a:spcAft>
                      </a:pPr>
                      <a:r>
                        <a:rPr lang="en-AU" sz="2400" dirty="0">
                          <a:effectLst/>
                        </a:rPr>
                        <a:t>1994, Fraser et al (11)</a:t>
                      </a:r>
                    </a:p>
                    <a:p>
                      <a:pPr>
                        <a:lnSpc>
                          <a:spcPct val="150000"/>
                        </a:lnSpc>
                        <a:spcAft>
                          <a:spcPts val="800"/>
                        </a:spcAft>
                      </a:pPr>
                      <a:r>
                        <a:rPr lang="en-US" sz="24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Permethrin: a Top End viewpoint and experience</a:t>
                      </a:r>
                      <a:endParaRPr lang="nb-NO" sz="24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nb-NO" sz="2400">
                          <a:effectLst/>
                        </a:rPr>
                        <a:t>100% mortalitet etter 60 minutter</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6759354"/>
                  </a:ext>
                </a:extLst>
              </a:tr>
              <a:tr h="2119981">
                <a:tc>
                  <a:txBody>
                    <a:bodyPr/>
                    <a:lstStyle/>
                    <a:p>
                      <a:pPr>
                        <a:lnSpc>
                          <a:spcPct val="150000"/>
                        </a:lnSpc>
                        <a:spcAft>
                          <a:spcPts val="800"/>
                        </a:spcAft>
                      </a:pPr>
                      <a:r>
                        <a:rPr lang="en-AU" sz="2400" dirty="0">
                          <a:effectLst/>
                        </a:rPr>
                        <a:t>2000, Walton et al. (6) </a:t>
                      </a:r>
                    </a:p>
                    <a:p>
                      <a:pPr>
                        <a:lnSpc>
                          <a:spcPct val="150000"/>
                        </a:lnSpc>
                        <a:spcAft>
                          <a:spcPts val="800"/>
                        </a:spcAft>
                      </a:pPr>
                      <a:r>
                        <a:rPr lang="en-US" altLang="nb-NO" sz="2400" b="0" i="1" dirty="0">
                          <a:solidFill>
                            <a:schemeClr val="tx1">
                              <a:lumMod val="85000"/>
                              <a:lumOff val="15000"/>
                            </a:schemeClr>
                          </a:solidFill>
                          <a:latin typeface="+mn-lt"/>
                        </a:rPr>
                        <a:t>Studies in vitro on the relative efficacy of current acaricides for </a:t>
                      </a:r>
                      <a:r>
                        <a:rPr lang="en-US" altLang="nb-NO" sz="2400" b="0" i="1" dirty="0" err="1">
                          <a:solidFill>
                            <a:schemeClr val="tx1">
                              <a:lumMod val="85000"/>
                              <a:lumOff val="15000"/>
                            </a:schemeClr>
                          </a:solidFill>
                          <a:latin typeface="+mn-lt"/>
                        </a:rPr>
                        <a:t>Sarcoptes</a:t>
                      </a:r>
                      <a:r>
                        <a:rPr lang="en-US" altLang="nb-NO" sz="2400" b="0" i="1" dirty="0">
                          <a:solidFill>
                            <a:schemeClr val="tx1">
                              <a:lumMod val="85000"/>
                              <a:lumOff val="15000"/>
                            </a:schemeClr>
                          </a:solidFill>
                          <a:latin typeface="+mn-lt"/>
                        </a:rPr>
                        <a:t> </a:t>
                      </a:r>
                      <a:r>
                        <a:rPr lang="en-US" altLang="nb-NO" sz="2400" b="0" i="1" dirty="0" err="1">
                          <a:solidFill>
                            <a:schemeClr val="tx1">
                              <a:lumMod val="85000"/>
                              <a:lumOff val="15000"/>
                            </a:schemeClr>
                          </a:solidFill>
                          <a:latin typeface="+mn-lt"/>
                        </a:rPr>
                        <a:t>scabiei</a:t>
                      </a:r>
                      <a:r>
                        <a:rPr lang="en-US" altLang="nb-NO" sz="2400" b="0" i="1" dirty="0">
                          <a:solidFill>
                            <a:schemeClr val="tx1">
                              <a:lumMod val="85000"/>
                              <a:lumOff val="15000"/>
                            </a:schemeClr>
                          </a:solidFill>
                          <a:latin typeface="+mn-lt"/>
                        </a:rPr>
                        <a:t> var. hominis</a:t>
                      </a:r>
                      <a:endParaRPr lang="en-AU" sz="2400" b="0" i="1" dirty="0">
                        <a:effectLst/>
                      </a:endParaRPr>
                    </a:p>
                    <a:p>
                      <a:pPr>
                        <a:lnSpc>
                          <a:spcPct val="150000"/>
                        </a:lnSpc>
                        <a:spcAft>
                          <a:spcPts val="800"/>
                        </a:spcAft>
                      </a:pP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nb-NO" sz="2400" dirty="0">
                          <a:effectLst/>
                        </a:rPr>
                        <a:t>65% mortalitet etter 3 timer</a:t>
                      </a:r>
                      <a:endParaRPr lang="nb-NO" sz="2000" dirty="0">
                        <a:effectLst/>
                      </a:endParaRPr>
                    </a:p>
                    <a:p>
                      <a:pPr>
                        <a:lnSpc>
                          <a:spcPct val="150000"/>
                        </a:lnSpc>
                        <a:spcAft>
                          <a:spcPts val="800"/>
                        </a:spcAft>
                      </a:pPr>
                      <a:r>
                        <a:rPr lang="nb-NO" sz="2400" dirty="0">
                          <a:effectLst/>
                        </a:rPr>
                        <a:t>96% mortalitet etter 18 timer</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7689896"/>
                  </a:ext>
                </a:extLst>
              </a:tr>
              <a:tr h="1915086">
                <a:tc>
                  <a:txBody>
                    <a:bodyPr/>
                    <a:lstStyle/>
                    <a:p>
                      <a:pPr>
                        <a:lnSpc>
                          <a:spcPct val="150000"/>
                        </a:lnSpc>
                        <a:spcAft>
                          <a:spcPts val="800"/>
                        </a:spcAft>
                      </a:pPr>
                      <a:r>
                        <a:rPr lang="en-AU" sz="2400" dirty="0">
                          <a:effectLst/>
                        </a:rPr>
                        <a:t>2022, </a:t>
                      </a:r>
                      <a:r>
                        <a:rPr lang="en-AU" sz="2400" dirty="0" err="1">
                          <a:effectLst/>
                        </a:rPr>
                        <a:t>Yürekli</a:t>
                      </a:r>
                      <a:r>
                        <a:rPr lang="en-AU" sz="2400" dirty="0">
                          <a:effectLst/>
                        </a:rPr>
                        <a:t> (7)</a:t>
                      </a:r>
                    </a:p>
                    <a:p>
                      <a:pPr>
                        <a:lnSpc>
                          <a:spcPct val="150000"/>
                        </a:lnSpc>
                        <a:spcAft>
                          <a:spcPts val="800"/>
                        </a:spcAft>
                      </a:pPr>
                      <a:r>
                        <a:rPr lang="en-US" altLang="nb-NO" sz="2000" b="0" i="1" dirty="0">
                          <a:solidFill>
                            <a:schemeClr val="tx1">
                              <a:lumMod val="85000"/>
                              <a:lumOff val="15000"/>
                            </a:schemeClr>
                          </a:solidFill>
                          <a:latin typeface="+mn-lt"/>
                        </a:rPr>
                        <a:t>Is there a really resistance to scabies treatment with permethrin? In vitro killing activity of permethrin on </a:t>
                      </a:r>
                      <a:r>
                        <a:rPr lang="en-US" altLang="nb-NO" sz="2000" b="0" i="1" dirty="0" err="1">
                          <a:solidFill>
                            <a:schemeClr val="tx1">
                              <a:lumMod val="85000"/>
                              <a:lumOff val="15000"/>
                            </a:schemeClr>
                          </a:solidFill>
                          <a:latin typeface="+mn-lt"/>
                        </a:rPr>
                        <a:t>Sarcoptes</a:t>
                      </a:r>
                      <a:r>
                        <a:rPr lang="en-US" altLang="nb-NO" sz="2000" b="0" i="1" dirty="0">
                          <a:solidFill>
                            <a:schemeClr val="tx1">
                              <a:lumMod val="85000"/>
                              <a:lumOff val="15000"/>
                            </a:schemeClr>
                          </a:solidFill>
                          <a:latin typeface="+mn-lt"/>
                        </a:rPr>
                        <a:t> </a:t>
                      </a:r>
                      <a:r>
                        <a:rPr lang="en-US" altLang="nb-NO" sz="2000" b="0" i="1" dirty="0" err="1">
                          <a:solidFill>
                            <a:schemeClr val="tx1">
                              <a:lumMod val="85000"/>
                              <a:lumOff val="15000"/>
                            </a:schemeClr>
                          </a:solidFill>
                          <a:latin typeface="+mn-lt"/>
                        </a:rPr>
                        <a:t>scabiei</a:t>
                      </a:r>
                      <a:r>
                        <a:rPr lang="en-US" altLang="nb-NO" sz="2000" b="0" i="1" dirty="0">
                          <a:solidFill>
                            <a:schemeClr val="tx1">
                              <a:lumMod val="85000"/>
                              <a:lumOff val="15000"/>
                            </a:schemeClr>
                          </a:solidFill>
                          <a:latin typeface="+mn-lt"/>
                        </a:rPr>
                        <a:t> from patients with resistant scabies</a:t>
                      </a:r>
                      <a:endParaRPr lang="nb-NO" sz="20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nb-NO" sz="2400" dirty="0">
                          <a:effectLst/>
                        </a:rPr>
                        <a:t>ST 360 ± 33.2 min (mortalitet etter ca. 6 timer)</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1996809"/>
                  </a:ext>
                </a:extLst>
              </a:tr>
            </a:tbl>
          </a:graphicData>
        </a:graphic>
      </p:graphicFrame>
    </p:spTree>
    <p:extLst>
      <p:ext uri="{BB962C8B-B14F-4D97-AF65-F5344CB8AC3E}">
        <p14:creationId xmlns:p14="http://schemas.microsoft.com/office/powerpoint/2010/main" val="3230045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7" y="1013505"/>
            <a:ext cx="42063053"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marL="0" marR="0" lvl="0" indent="0" algn="l" defTabSz="8361363" rtl="0" eaLnBrk="0" fontAlgn="base" latinLnBrk="0" hangingPunct="0">
              <a:lnSpc>
                <a:spcPct val="100000"/>
              </a:lnSpc>
              <a:spcBef>
                <a:spcPct val="0"/>
              </a:spcBef>
              <a:spcAft>
                <a:spcPct val="0"/>
              </a:spcAft>
              <a:buClrTx/>
              <a:buSzTx/>
              <a:buFontTx/>
              <a:buNone/>
              <a:tabLst/>
              <a:defRPr/>
            </a:pPr>
            <a:r>
              <a:rPr kumimoji="0" lang="nb-NO" sz="11300" b="0" i="0" u="none" strike="noStrike" kern="1200" cap="none" spc="0" normalizeH="0" baseline="0" noProof="0" dirty="0">
                <a:ln>
                  <a:noFill/>
                </a:ln>
                <a:solidFill>
                  <a:srgbClr val="FFFFFF"/>
                </a:solidFill>
                <a:effectLst/>
                <a:uLnTx/>
                <a:uFillTx/>
                <a:latin typeface="Arial" charset="0"/>
                <a:ea typeface="+mn-ea"/>
                <a:cs typeface="+mn-cs"/>
              </a:rPr>
              <a:t>Medisinstudenters oppfattede læringsutbytte, preferanser og erfaringer med undervisningspodcasten Endopodden</a:t>
            </a:r>
          </a:p>
        </p:txBody>
      </p:sp>
      <p:sp>
        <p:nvSpPr>
          <p:cNvPr id="2053" name="Name and info" descr="Field for name and email"/>
          <p:cNvSpPr txBox="1">
            <a:spLocks noChangeArrowheads="1"/>
          </p:cNvSpPr>
          <p:nvPr/>
        </p:nvSpPr>
        <p:spPr bwMode="auto">
          <a:xfrm>
            <a:off x="36155430" y="3171611"/>
            <a:ext cx="547040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marL="0" marR="0" lvl="0" indent="0" algn="r" defTabSz="8361363" rtl="0" eaLnBrk="1" fontAlgn="base" latinLnBrk="0" hangingPunct="1">
              <a:lnSpc>
                <a:spcPct val="100000"/>
              </a:lnSpc>
              <a:spcBef>
                <a:spcPct val="0"/>
              </a:spcBef>
              <a:spcAft>
                <a:spcPct val="0"/>
              </a:spcAft>
              <a:buClrTx/>
              <a:buSzTx/>
              <a:buFontTx/>
              <a:buNone/>
              <a:tabLst/>
              <a:defRPr/>
            </a:pPr>
            <a:r>
              <a:rPr kumimoji="0" lang="nb-NO" altLang="nb-NO" sz="4800" b="1" i="0" u="none" strike="noStrike" kern="1200" cap="none" spc="0" normalizeH="0" baseline="0" noProof="0" dirty="0">
                <a:ln>
                  <a:noFill/>
                </a:ln>
                <a:solidFill>
                  <a:srgbClr val="FFFFFF"/>
                </a:solidFill>
                <a:effectLst/>
                <a:uLnTx/>
                <a:uFillTx/>
                <a:latin typeface="Arial"/>
                <a:ea typeface="+mn-ea"/>
                <a:cs typeface="+mn-cs"/>
              </a:rPr>
              <a:t>Iselin E N Haugen </a:t>
            </a:r>
            <a:br>
              <a:rPr kumimoji="0" lang="nb-NO" altLang="nb-NO" sz="4000" b="0" i="0" u="none" strike="noStrike" kern="1200" cap="none" spc="0" normalizeH="0" baseline="0" noProof="0" dirty="0">
                <a:ln>
                  <a:noFill/>
                </a:ln>
                <a:solidFill>
                  <a:srgbClr val="FFFFFF"/>
                </a:solidFill>
                <a:effectLst/>
                <a:uLnTx/>
                <a:uFillTx/>
                <a:latin typeface="Arial"/>
                <a:ea typeface="+mn-ea"/>
                <a:cs typeface="+mn-cs"/>
              </a:rPr>
            </a:br>
            <a:r>
              <a:rPr kumimoji="0" lang="nb-NO" altLang="nb-NO" sz="4000" b="0" i="0" u="none" strike="noStrike" kern="1200" cap="none" spc="0" normalizeH="0" baseline="0" noProof="0" dirty="0" err="1">
                <a:ln>
                  <a:noFill/>
                </a:ln>
                <a:solidFill>
                  <a:srgbClr val="FFFFFF"/>
                </a:solidFill>
                <a:effectLst/>
                <a:uLnTx/>
                <a:uFillTx/>
                <a:latin typeface="Arial"/>
                <a:ea typeface="+mn-ea"/>
                <a:cs typeface="+mn-cs"/>
              </a:rPr>
              <a:t>University</a:t>
            </a:r>
            <a:r>
              <a:rPr kumimoji="0" lang="nb-NO" altLang="nb-NO" sz="4000" b="0" i="0" u="none" strike="noStrike" kern="1200" cap="none" spc="0" normalizeH="0" baseline="0" noProof="0" dirty="0">
                <a:ln>
                  <a:noFill/>
                </a:ln>
                <a:solidFill>
                  <a:srgbClr val="FFFFFF"/>
                </a:solidFill>
                <a:effectLst/>
                <a:uLnTx/>
                <a:uFillTx/>
                <a:latin typeface="Arial"/>
                <a:ea typeface="+mn-ea"/>
                <a:cs typeface="+mn-cs"/>
              </a:rPr>
              <a:t> </a:t>
            </a:r>
            <a:r>
              <a:rPr kumimoji="0" lang="nb-NO" altLang="nb-NO" sz="4000" b="0" i="0" u="none" strike="noStrike" kern="1200" cap="none" spc="0" normalizeH="0" baseline="0" noProof="0" dirty="0" err="1">
                <a:ln>
                  <a:noFill/>
                </a:ln>
                <a:solidFill>
                  <a:srgbClr val="FFFFFF"/>
                </a:solidFill>
                <a:effectLst/>
                <a:uLnTx/>
                <a:uFillTx/>
                <a:latin typeface="Arial"/>
                <a:ea typeface="+mn-ea"/>
                <a:cs typeface="+mn-cs"/>
              </a:rPr>
              <a:t>of</a:t>
            </a:r>
            <a:r>
              <a:rPr kumimoji="0" lang="nb-NO" altLang="nb-NO" sz="4000" b="0" i="0" u="none" strike="noStrike" kern="1200" cap="none" spc="0" normalizeH="0" baseline="0" noProof="0" dirty="0">
                <a:ln>
                  <a:noFill/>
                </a:ln>
                <a:solidFill>
                  <a:srgbClr val="FFFFFF"/>
                </a:solidFill>
                <a:effectLst/>
                <a:uLnTx/>
                <a:uFillTx/>
                <a:latin typeface="Arial"/>
                <a:ea typeface="+mn-ea"/>
                <a:cs typeface="+mn-cs"/>
              </a:rPr>
              <a:t> Bergen</a:t>
            </a:r>
          </a:p>
          <a:p>
            <a:pPr marL="0" marR="0" lvl="0" indent="0" algn="r" defTabSz="8361363" rtl="0" eaLnBrk="1" fontAlgn="base" latinLnBrk="0" hangingPunct="1">
              <a:lnSpc>
                <a:spcPct val="100000"/>
              </a:lnSpc>
              <a:spcBef>
                <a:spcPct val="0"/>
              </a:spcBef>
              <a:spcAft>
                <a:spcPct val="0"/>
              </a:spcAft>
              <a:buClrTx/>
              <a:buSzTx/>
              <a:buFontTx/>
              <a:buNone/>
              <a:tabLst/>
              <a:defRPr/>
            </a:pPr>
            <a:r>
              <a:rPr kumimoji="0" lang="nb-NO" altLang="nb-NO" sz="4000" b="0" i="0" u="none" strike="noStrike" kern="1200" cap="none" spc="0" normalizeH="0" baseline="0" noProof="0" dirty="0">
                <a:ln>
                  <a:noFill/>
                </a:ln>
                <a:solidFill>
                  <a:srgbClr val="FFFFFF"/>
                </a:solidFill>
                <a:effectLst/>
                <a:uLnTx/>
                <a:uFillTx/>
                <a:latin typeface="Arial"/>
                <a:ea typeface="+mn-ea"/>
                <a:cs typeface="+mn-cs"/>
              </a:rPr>
              <a:t>cuz008@uib.no</a:t>
            </a:r>
          </a:p>
        </p:txBody>
      </p:sp>
      <p:sp>
        <p:nvSpPr>
          <p:cNvPr id="2055" name="Text box 1" descr="Text field "/>
          <p:cNvSpPr txBox="1">
            <a:spLocks noChangeArrowheads="1"/>
          </p:cNvSpPr>
          <p:nvPr/>
        </p:nvSpPr>
        <p:spPr bwMode="auto">
          <a:xfrm>
            <a:off x="13100878" y="6924076"/>
            <a:ext cx="9969500" cy="7602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marL="0" marR="0" lvl="0" indent="0" algn="l" defTabSz="1830388" rtl="0" eaLnBrk="1" fontAlgn="base" latinLnBrk="0" hangingPunct="1">
              <a:lnSpc>
                <a:spcPct val="100000"/>
              </a:lnSpc>
              <a:spcBef>
                <a:spcPct val="0"/>
              </a:spcBef>
              <a:spcAft>
                <a:spcPct val="20000"/>
              </a:spcAft>
              <a:buClrTx/>
              <a:buSzTx/>
              <a:buFontTx/>
              <a:buNone/>
              <a:tabLst/>
              <a:defRPr/>
            </a:pPr>
            <a:r>
              <a:rPr kumimoji="0" lang="nb-NO" altLang="nb-NO" sz="4000" b="1" i="0" u="none" strike="noStrike" kern="1200" cap="none" spc="0" normalizeH="0" baseline="0" noProof="0" dirty="0">
                <a:ln>
                  <a:noFill/>
                </a:ln>
                <a:solidFill>
                  <a:prstClr val="black">
                    <a:lumMod val="85000"/>
                    <a:lumOff val="15000"/>
                  </a:prstClr>
                </a:solidFill>
                <a:effectLst/>
                <a:uLnTx/>
                <a:uFillTx/>
                <a:latin typeface="Arial"/>
                <a:ea typeface="+mn-ea"/>
                <a:cs typeface="+mn-cs"/>
              </a:rPr>
              <a:t>Resultater</a:t>
            </a:r>
          </a:p>
          <a:p>
            <a:pPr marL="0" marR="0" lvl="0" indent="0" algn="l" defTabSz="1830388" rtl="0" eaLnBrk="1" fontAlgn="base" latinLnBrk="0" hangingPunct="1">
              <a:lnSpc>
                <a:spcPct val="100000"/>
              </a:lnSpc>
              <a:spcBef>
                <a:spcPct val="0"/>
              </a:spcBef>
              <a:spcAft>
                <a:spcPct val="20000"/>
              </a:spcAft>
              <a:buClrTx/>
              <a:buSzTx/>
              <a:buFontTx/>
              <a:buNone/>
              <a:tabLst/>
              <a:defRPr/>
            </a:pPr>
            <a:r>
              <a:rPr kumimoji="0" lang="nb-NO" sz="4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61,9% av respondentene benyttet Endopodden i forbindelse med MED8. De største funnene var at flertallet anga godt læringsutbytte av podcaster hvor en ekspert intervjues, episoder med pasientkasuistikker og episoder ledet av medisinstudenter. Verdien av undervisningspodcast ble oppfattet som stor, og podcast var egnet for å formidle endokrinologi. Gruppen er splittet om monologer. </a:t>
            </a:r>
          </a:p>
        </p:txBody>
      </p:sp>
      <p:sp>
        <p:nvSpPr>
          <p:cNvPr id="6" name="TekstSylinder 5">
            <a:extLst>
              <a:ext uri="{FF2B5EF4-FFF2-40B4-BE49-F238E27FC236}">
                <a16:creationId xmlns:a16="http://schemas.microsoft.com/office/drawing/2014/main" id="{753A8AAB-E7EC-5622-436A-985F4AB6B2BB}"/>
              </a:ext>
            </a:extLst>
          </p:cNvPr>
          <p:cNvSpPr txBox="1"/>
          <p:nvPr/>
        </p:nvSpPr>
        <p:spPr>
          <a:xfrm>
            <a:off x="1182687" y="17440597"/>
            <a:ext cx="9674352" cy="267765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20000"/>
              </a:spcAft>
              <a:buClrTx/>
              <a:buSzTx/>
              <a:buFontTx/>
              <a:buNone/>
              <a:tabLst/>
              <a:defRPr/>
            </a:pPr>
            <a:r>
              <a:rPr kumimoji="0" lang="nb-NO" altLang="nb-NO" sz="4000" b="1" i="0" u="none" strike="noStrike" kern="1200" cap="none" spc="0" normalizeH="0" baseline="0" noProof="0" dirty="0">
                <a:ln>
                  <a:noFill/>
                </a:ln>
                <a:solidFill>
                  <a:prstClr val="black">
                    <a:lumMod val="85000"/>
                    <a:lumOff val="15000"/>
                  </a:prstClr>
                </a:solidFill>
                <a:effectLst/>
                <a:uLnTx/>
                <a:uFillTx/>
                <a:latin typeface="Arial"/>
                <a:ea typeface="+mn-ea"/>
                <a:cs typeface="+mn-cs"/>
              </a:rPr>
              <a:t>Metode </a:t>
            </a:r>
          </a:p>
          <a:p>
            <a:pPr marL="0" marR="0" lvl="0" indent="0" algn="l" defTabSz="914400" rtl="0" eaLnBrk="1" fontAlgn="base" latinLnBrk="0" hangingPunct="1">
              <a:lnSpc>
                <a:spcPct val="100000"/>
              </a:lnSpc>
              <a:spcBef>
                <a:spcPct val="0"/>
              </a:spcBef>
              <a:spcAft>
                <a:spcPct val="20000"/>
              </a:spcAft>
              <a:buClrTx/>
              <a:buSzTx/>
              <a:buFontTx/>
              <a:buNone/>
              <a:tabLst/>
              <a:defRPr/>
            </a:pPr>
            <a:r>
              <a:rPr kumimoji="0" lang="nb-NO" altLang="nb-NO" sz="4000" b="0" i="0" u="none" strike="noStrike" kern="1200" cap="none" spc="0" normalizeH="0" baseline="0" noProof="0" dirty="0">
                <a:ln>
                  <a:noFill/>
                </a:ln>
                <a:solidFill>
                  <a:prstClr val="black">
                    <a:lumMod val="85000"/>
                    <a:lumOff val="15000"/>
                  </a:prstClr>
                </a:solidFill>
                <a:effectLst/>
                <a:uLnTx/>
                <a:uFillTx/>
                <a:latin typeface="Arial"/>
                <a:ea typeface="+mn-ea"/>
                <a:cs typeface="+mn-cs"/>
              </a:rPr>
              <a:t>Et spørreskjema ble distribuert blant 412 medisinerstudenter ved UiB i emnene MED8 og MED12. </a:t>
            </a:r>
          </a:p>
        </p:txBody>
      </p:sp>
      <p:sp>
        <p:nvSpPr>
          <p:cNvPr id="8" name="TekstSylinder 7">
            <a:extLst>
              <a:ext uri="{FF2B5EF4-FFF2-40B4-BE49-F238E27FC236}">
                <a16:creationId xmlns:a16="http://schemas.microsoft.com/office/drawing/2014/main" id="{A2D89BAA-C29F-DF62-8311-F161D9DA80CE}"/>
              </a:ext>
            </a:extLst>
          </p:cNvPr>
          <p:cNvSpPr txBox="1"/>
          <p:nvPr/>
        </p:nvSpPr>
        <p:spPr>
          <a:xfrm>
            <a:off x="1182687" y="6760603"/>
            <a:ext cx="9969500" cy="51398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20000"/>
              </a:spcAft>
              <a:buClrTx/>
              <a:buSzTx/>
              <a:buFontTx/>
              <a:buNone/>
              <a:tabLst/>
              <a:defRPr/>
            </a:pPr>
            <a:r>
              <a:rPr kumimoji="0" lang="nb-NO" altLang="nb-NO" sz="4000" b="1" i="0" u="none" strike="noStrike" kern="1200" cap="none" spc="0" normalizeH="0" baseline="0" noProof="0" dirty="0">
                <a:ln>
                  <a:noFill/>
                </a:ln>
                <a:solidFill>
                  <a:prstClr val="black">
                    <a:lumMod val="85000"/>
                    <a:lumOff val="15000"/>
                  </a:prstClr>
                </a:solidFill>
                <a:effectLst/>
                <a:uLnTx/>
                <a:uFillTx/>
                <a:latin typeface="Arial"/>
                <a:ea typeface="+mn-ea"/>
                <a:cs typeface="+mn-cs"/>
              </a:rPr>
              <a:t>Bakgrunn </a:t>
            </a:r>
          </a:p>
          <a:p>
            <a:pPr marL="0" marR="0" lvl="0" indent="0" algn="l" defTabSz="914400" rtl="0" eaLnBrk="1" fontAlgn="base" latinLnBrk="0" hangingPunct="1">
              <a:lnSpc>
                <a:spcPct val="100000"/>
              </a:lnSpc>
              <a:spcBef>
                <a:spcPct val="0"/>
              </a:spcBef>
              <a:spcAft>
                <a:spcPct val="20000"/>
              </a:spcAft>
              <a:buClrTx/>
              <a:buSzTx/>
              <a:buFontTx/>
              <a:buNone/>
              <a:tabLst/>
              <a:defRPr/>
            </a:pPr>
            <a:r>
              <a:rPr kumimoji="0" lang="nb-NO" altLang="nb-NO" sz="4000" b="0" i="0" u="none" strike="noStrike" kern="1200" cap="none" spc="0" normalizeH="0" baseline="0" noProof="0" dirty="0">
                <a:ln>
                  <a:noFill/>
                </a:ln>
                <a:solidFill>
                  <a:prstClr val="black">
                    <a:lumMod val="85000"/>
                    <a:lumOff val="15000"/>
                  </a:prstClr>
                </a:solidFill>
                <a:effectLst/>
                <a:uLnTx/>
                <a:uFillTx/>
                <a:latin typeface="Arial"/>
                <a:ea typeface="+mn-ea"/>
                <a:cs typeface="+mn-cs"/>
              </a:rPr>
              <a:t>Undervisningspodcast blir stadig mer aktuelt, spesielt i farvannet av Covid-19 pandemien, og vi ønsket å kartlegge studenters opplevde læringsutbytte og preferanser for undervisningspodcasten Endopodden, eventuelt hvordan man kan integrere den i tradisjonell undervisning. </a:t>
            </a:r>
          </a:p>
        </p:txBody>
      </p:sp>
      <p:pic>
        <p:nvPicPr>
          <p:cNvPr id="10" name="Bilde 9">
            <a:extLst>
              <a:ext uri="{FF2B5EF4-FFF2-40B4-BE49-F238E27FC236}">
                <a16:creationId xmlns:a16="http://schemas.microsoft.com/office/drawing/2014/main" id="{9841434F-0EF1-27FB-F8AD-C608603BA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55" y="20352524"/>
            <a:ext cx="11188971" cy="6333696"/>
          </a:xfrm>
          <a:prstGeom prst="rect">
            <a:avLst/>
          </a:prstGeom>
        </p:spPr>
      </p:pic>
      <p:pic>
        <p:nvPicPr>
          <p:cNvPr id="11" name="Bilde 10">
            <a:extLst>
              <a:ext uri="{FF2B5EF4-FFF2-40B4-BE49-F238E27FC236}">
                <a16:creationId xmlns:a16="http://schemas.microsoft.com/office/drawing/2014/main" id="{C949D3CE-420D-1A78-CFE8-468529100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097" y="12148728"/>
            <a:ext cx="7423521" cy="4388231"/>
          </a:xfrm>
          <a:prstGeom prst="rect">
            <a:avLst/>
          </a:prstGeom>
        </p:spPr>
      </p:pic>
      <p:sp>
        <p:nvSpPr>
          <p:cNvPr id="13" name="TekstSylinder 12">
            <a:extLst>
              <a:ext uri="{FF2B5EF4-FFF2-40B4-BE49-F238E27FC236}">
                <a16:creationId xmlns:a16="http://schemas.microsoft.com/office/drawing/2014/main" id="{74BB036D-15F7-18B3-8C7D-5438CEC5EEBD}"/>
              </a:ext>
            </a:extLst>
          </p:cNvPr>
          <p:cNvSpPr txBox="1"/>
          <p:nvPr/>
        </p:nvSpPr>
        <p:spPr>
          <a:xfrm>
            <a:off x="22122891" y="23220690"/>
            <a:ext cx="18662737" cy="329320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20000"/>
              </a:spcAft>
              <a:buClrTx/>
              <a:buSzTx/>
              <a:buFontTx/>
              <a:buNone/>
              <a:tabLst/>
              <a:defRPr/>
            </a:pPr>
            <a:r>
              <a:rPr kumimoji="0" lang="nb-NO" sz="4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Konklusjon</a:t>
            </a:r>
          </a:p>
          <a:p>
            <a:pPr marL="0" marR="0" lvl="0" indent="0" algn="l" defTabSz="914400" rtl="0" eaLnBrk="1" fontAlgn="base" latinLnBrk="0" hangingPunct="1">
              <a:lnSpc>
                <a:spcPct val="100000"/>
              </a:lnSpc>
              <a:spcBef>
                <a:spcPct val="0"/>
              </a:spcBef>
              <a:spcAft>
                <a:spcPct val="20000"/>
              </a:spcAft>
              <a:buClrTx/>
              <a:buSzTx/>
              <a:buFontTx/>
              <a:buNone/>
              <a:tabLst/>
              <a:defRPr/>
            </a:pPr>
            <a:r>
              <a:rPr kumimoji="0" lang="nb-NO" sz="4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Selv om studentene er positive til podcast, er det kommet inn tilbakemeldinger om at podcast ikke kan overta for tradisjonelle forelesninger. Flere undersøkelser behøves for å finne en passende måte å implementere podcast i tradisjonell undervisning. </a:t>
            </a:r>
            <a:endParaRPr kumimoji="0" lang="nb-NO" sz="4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pic>
        <p:nvPicPr>
          <p:cNvPr id="14" name="Bilde 13">
            <a:extLst>
              <a:ext uri="{FF2B5EF4-FFF2-40B4-BE49-F238E27FC236}">
                <a16:creationId xmlns:a16="http://schemas.microsoft.com/office/drawing/2014/main" id="{620AC6C9-E27E-CFEC-496A-A7EAD85B2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0878" y="15068337"/>
            <a:ext cx="8130178" cy="4507200"/>
          </a:xfrm>
          <a:prstGeom prst="rect">
            <a:avLst/>
          </a:prstGeom>
        </p:spPr>
      </p:pic>
      <p:pic>
        <p:nvPicPr>
          <p:cNvPr id="16" name="Bilde 15">
            <a:extLst>
              <a:ext uri="{FF2B5EF4-FFF2-40B4-BE49-F238E27FC236}">
                <a16:creationId xmlns:a16="http://schemas.microsoft.com/office/drawing/2014/main" id="{D5D810D3-D988-6CAF-CEA0-1531DC20B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0878" y="21329535"/>
            <a:ext cx="8015055" cy="4232787"/>
          </a:xfrm>
          <a:prstGeom prst="rect">
            <a:avLst/>
          </a:prstGeom>
        </p:spPr>
      </p:pic>
      <p:pic>
        <p:nvPicPr>
          <p:cNvPr id="18" name="Bilde 17">
            <a:extLst>
              <a:ext uri="{FF2B5EF4-FFF2-40B4-BE49-F238E27FC236}">
                <a16:creationId xmlns:a16="http://schemas.microsoft.com/office/drawing/2014/main" id="{EF823175-7C06-EE5F-D701-F6AE4E306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11509" y="6834046"/>
            <a:ext cx="7911655" cy="4172726"/>
          </a:xfrm>
          <a:prstGeom prst="rect">
            <a:avLst/>
          </a:prstGeom>
        </p:spPr>
      </p:pic>
      <p:pic>
        <p:nvPicPr>
          <p:cNvPr id="20" name="Bilde 19">
            <a:extLst>
              <a:ext uri="{FF2B5EF4-FFF2-40B4-BE49-F238E27FC236}">
                <a16:creationId xmlns:a16="http://schemas.microsoft.com/office/drawing/2014/main" id="{988D137F-2071-12E9-7DBD-A5F5F1F1A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11509" y="12214686"/>
            <a:ext cx="7911655" cy="4388231"/>
          </a:xfrm>
          <a:prstGeom prst="rect">
            <a:avLst/>
          </a:prstGeom>
        </p:spPr>
      </p:pic>
      <p:pic>
        <p:nvPicPr>
          <p:cNvPr id="22" name="Bilde 21">
            <a:extLst>
              <a:ext uri="{FF2B5EF4-FFF2-40B4-BE49-F238E27FC236}">
                <a16:creationId xmlns:a16="http://schemas.microsoft.com/office/drawing/2014/main" id="{CBD2DD5A-8D5C-829D-ADEE-2DF3BC0004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11509" y="17624545"/>
            <a:ext cx="7911655" cy="4247537"/>
          </a:xfrm>
          <a:prstGeom prst="rect">
            <a:avLst/>
          </a:prstGeom>
        </p:spPr>
      </p:pic>
      <p:pic>
        <p:nvPicPr>
          <p:cNvPr id="24" name="Bilde 23">
            <a:extLst>
              <a:ext uri="{FF2B5EF4-FFF2-40B4-BE49-F238E27FC236}">
                <a16:creationId xmlns:a16="http://schemas.microsoft.com/office/drawing/2014/main" id="{C2F0E930-F2D7-441E-0F2E-0998E42D81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37080" y="17644977"/>
            <a:ext cx="7772400" cy="4232787"/>
          </a:xfrm>
          <a:prstGeom prst="rect">
            <a:avLst/>
          </a:prstGeom>
        </p:spPr>
      </p:pic>
      <p:pic>
        <p:nvPicPr>
          <p:cNvPr id="26" name="Bilde 25">
            <a:extLst>
              <a:ext uri="{FF2B5EF4-FFF2-40B4-BE49-F238E27FC236}">
                <a16:creationId xmlns:a16="http://schemas.microsoft.com/office/drawing/2014/main" id="{CCC969D4-EAE2-EA18-467E-56331F8B8D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729296" y="6834046"/>
            <a:ext cx="7772400" cy="4246169"/>
          </a:xfrm>
          <a:prstGeom prst="rect">
            <a:avLst/>
          </a:prstGeom>
        </p:spPr>
      </p:pic>
      <p:pic>
        <p:nvPicPr>
          <p:cNvPr id="28" name="Bilde 27">
            <a:extLst>
              <a:ext uri="{FF2B5EF4-FFF2-40B4-BE49-F238E27FC236}">
                <a16:creationId xmlns:a16="http://schemas.microsoft.com/office/drawing/2014/main" id="{FF86833F-7C04-3C35-9A30-B76E0F4724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37080" y="12148728"/>
            <a:ext cx="7777131" cy="4507200"/>
          </a:xfrm>
          <a:prstGeom prst="rect">
            <a:avLst/>
          </a:prstGeom>
        </p:spPr>
      </p:pic>
    </p:spTree>
    <p:extLst>
      <p:ext uri="{BB962C8B-B14F-4D97-AF65-F5344CB8AC3E}">
        <p14:creationId xmlns:p14="http://schemas.microsoft.com/office/powerpoint/2010/main" val="497842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745071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8800" b="1" dirty="0">
                <a:solidFill>
                  <a:schemeClr val="bg1"/>
                </a:solidFill>
                <a:latin typeface="Arial" panose="020B0604020202020204" pitchFamily="34" charset="0"/>
                <a:cs typeface="Arial" panose="020B0604020202020204" pitchFamily="34" charset="0"/>
              </a:rPr>
              <a:t>Forskrivning</a:t>
            </a:r>
            <a:r>
              <a:rPr lang="en-US" altLang="nb-NO" sz="8800" b="1" dirty="0">
                <a:solidFill>
                  <a:schemeClr val="bg1"/>
                </a:solidFill>
                <a:latin typeface="Arial" panose="020B0604020202020204" pitchFamily="34" charset="0"/>
                <a:cs typeface="Arial" panose="020B0604020202020204" pitchFamily="34" charset="0"/>
              </a:rPr>
              <a:t> </a:t>
            </a:r>
            <a:r>
              <a:rPr lang="en-US" altLang="nb-NO" sz="8800" b="1" dirty="0" err="1">
                <a:solidFill>
                  <a:schemeClr val="bg1"/>
                </a:solidFill>
                <a:latin typeface="Arial" panose="020B0604020202020204" pitchFamily="34" charset="0"/>
                <a:cs typeface="Arial" panose="020B0604020202020204" pitchFamily="34" charset="0"/>
              </a:rPr>
              <a:t>og</a:t>
            </a:r>
            <a:r>
              <a:rPr lang="en-US" altLang="nb-NO" sz="8800" b="1" dirty="0">
                <a:solidFill>
                  <a:schemeClr val="bg1"/>
                </a:solidFill>
                <a:latin typeface="Arial" panose="020B0604020202020204" pitchFamily="34" charset="0"/>
                <a:cs typeface="Arial" panose="020B0604020202020204" pitchFamily="34" charset="0"/>
              </a:rPr>
              <a:t> effekt av </a:t>
            </a:r>
            <a:r>
              <a:rPr lang="nb-NO" altLang="nb-NO" sz="8800" b="1" dirty="0">
                <a:solidFill>
                  <a:schemeClr val="bg1"/>
                </a:solidFill>
                <a:latin typeface="Arial" panose="020B0604020202020204" pitchFamily="34" charset="0"/>
                <a:cs typeface="Arial" panose="020B0604020202020204" pitchFamily="34" charset="0"/>
              </a:rPr>
              <a:t>moderne</a:t>
            </a:r>
            <a:r>
              <a:rPr lang="en-US" altLang="nb-NO" sz="8800" b="1" dirty="0">
                <a:solidFill>
                  <a:schemeClr val="bg1"/>
                </a:solidFill>
                <a:latin typeface="Arial" panose="020B0604020202020204" pitchFamily="34" charset="0"/>
                <a:cs typeface="Arial" panose="020B0604020202020204" pitchFamily="34" charset="0"/>
              </a:rPr>
              <a:t> </a:t>
            </a:r>
            <a:r>
              <a:rPr lang="en-US" altLang="nb-NO" sz="8800" b="1" dirty="0" err="1">
                <a:solidFill>
                  <a:schemeClr val="bg1"/>
                </a:solidFill>
                <a:latin typeface="Arial" panose="020B0604020202020204" pitchFamily="34" charset="0"/>
                <a:cs typeface="Arial" panose="020B0604020202020204" pitchFamily="34" charset="0"/>
              </a:rPr>
              <a:t>behandling</a:t>
            </a:r>
            <a:r>
              <a:rPr lang="en-US" altLang="nb-NO" sz="8800" b="1" dirty="0">
                <a:solidFill>
                  <a:schemeClr val="bg1"/>
                </a:solidFill>
                <a:latin typeface="Arial" panose="020B0604020202020204" pitchFamily="34" charset="0"/>
                <a:cs typeface="Arial" panose="020B0604020202020204" pitchFamily="34" charset="0"/>
              </a:rPr>
              <a:t> av </a:t>
            </a:r>
            <a:r>
              <a:rPr lang="en-US" altLang="nb-NO" sz="8800" b="1" dirty="0" err="1">
                <a:solidFill>
                  <a:schemeClr val="bg1"/>
                </a:solidFill>
                <a:latin typeface="Arial" panose="020B0604020202020204" pitchFamily="34" charset="0"/>
                <a:cs typeface="Arial" panose="020B0604020202020204" pitchFamily="34" charset="0"/>
              </a:rPr>
              <a:t>atopisk</a:t>
            </a:r>
            <a:r>
              <a:rPr lang="en-US" altLang="nb-NO" sz="8800" b="1" dirty="0">
                <a:solidFill>
                  <a:schemeClr val="bg1"/>
                </a:solidFill>
                <a:latin typeface="Arial" panose="020B0604020202020204" pitchFamily="34" charset="0"/>
                <a:cs typeface="Arial" panose="020B0604020202020204" pitchFamily="34" charset="0"/>
              </a:rPr>
              <a:t> </a:t>
            </a:r>
            <a:r>
              <a:rPr lang="en-US" altLang="nb-NO" sz="8800" b="1" dirty="0" err="1">
                <a:solidFill>
                  <a:schemeClr val="bg1"/>
                </a:solidFill>
                <a:latin typeface="Arial" panose="020B0604020202020204" pitchFamily="34" charset="0"/>
                <a:cs typeface="Arial" panose="020B0604020202020204" pitchFamily="34" charset="0"/>
              </a:rPr>
              <a:t>dermatitt</a:t>
            </a:r>
            <a:endParaRPr lang="nb-NO" altLang="nb-NO" sz="88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j-lt"/>
              </a:rPr>
              <a:t>En undersøkelse av forskrivning og effekt av moderne behandling av atopisk dermatitt hos pasienter behandlet ved Hudavdelingen på Haukeland Universitetssykehus</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8067361" y="2760734"/>
            <a:ext cx="437568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3600" b="1" dirty="0">
                <a:solidFill>
                  <a:schemeClr val="bg1"/>
                </a:solidFill>
                <a:latin typeface="+mn-lt"/>
              </a:rPr>
              <a:t>Susanne B. </a:t>
            </a:r>
            <a:r>
              <a:rPr lang="nb-NO" altLang="nb-NO" sz="3600" b="1">
                <a:solidFill>
                  <a:schemeClr val="bg1"/>
                </a:solidFill>
                <a:latin typeface="+mn-lt"/>
              </a:rPr>
              <a:t>Utklev</a:t>
            </a:r>
            <a:endParaRPr lang="nb-NO" altLang="nb-NO" sz="3600" b="1" dirty="0">
              <a:solidFill>
                <a:schemeClr val="bg1"/>
              </a:solidFill>
              <a:latin typeface="+mn-lt"/>
            </a:endParaRPr>
          </a:p>
          <a:p>
            <a:pPr algn="r" eaLnBrk="1" hangingPunct="1"/>
            <a:r>
              <a:rPr lang="nb-NO" altLang="nb-NO" sz="3600" b="1" dirty="0">
                <a:solidFill>
                  <a:schemeClr val="bg1"/>
                </a:solidFill>
                <a:latin typeface="+mn-lt"/>
              </a:rPr>
              <a:t>Ragnhild T. Hovden</a:t>
            </a:r>
            <a:br>
              <a:rPr lang="nb-NO" altLang="nb-NO" sz="2800" dirty="0">
                <a:solidFill>
                  <a:schemeClr val="bg1"/>
                </a:solidFill>
                <a:latin typeface="+mn-lt"/>
              </a:rPr>
            </a:br>
            <a:r>
              <a:rPr lang="nb-NO" altLang="nb-NO" sz="2800" dirty="0">
                <a:solidFill>
                  <a:schemeClr val="bg1"/>
                </a:solidFill>
                <a:latin typeface="+mn-lt"/>
              </a:rPr>
              <a:t>Universitetet i Bergen</a:t>
            </a:r>
          </a:p>
          <a:p>
            <a:pPr algn="r" eaLnBrk="1" hangingPunct="1"/>
            <a:r>
              <a:rPr lang="nb-NO" altLang="nb-NO" sz="2800" dirty="0">
                <a:solidFill>
                  <a:schemeClr val="bg1"/>
                </a:solidFill>
                <a:latin typeface="+mn-lt"/>
              </a:rPr>
              <a:t>sut009@uib.no</a:t>
            </a:r>
          </a:p>
          <a:p>
            <a:pPr algn="r" eaLnBrk="1" hangingPunct="1"/>
            <a:r>
              <a:rPr lang="nb-NO" altLang="nb-NO" sz="2800" dirty="0">
                <a:solidFill>
                  <a:schemeClr val="bg1"/>
                </a:solidFill>
                <a:latin typeface="+mn-lt"/>
              </a:rPr>
              <a:t>rho037@uib.no</a:t>
            </a:r>
          </a:p>
        </p:txBody>
      </p:sp>
      <p:sp>
        <p:nvSpPr>
          <p:cNvPr id="2055" name="Text box 1" descr="Text field "/>
          <p:cNvSpPr txBox="1">
            <a:spLocks noChangeArrowheads="1"/>
          </p:cNvSpPr>
          <p:nvPr/>
        </p:nvSpPr>
        <p:spPr bwMode="auto">
          <a:xfrm>
            <a:off x="1182687" y="6727774"/>
            <a:ext cx="11821649" cy="120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4400" b="1" dirty="0" err="1">
                <a:solidFill>
                  <a:schemeClr val="tx1">
                    <a:lumMod val="85000"/>
                    <a:lumOff val="15000"/>
                  </a:schemeClr>
                </a:solidFill>
                <a:latin typeface="+mn-lt"/>
              </a:rPr>
              <a:t>Bakgrunn</a:t>
            </a:r>
            <a:endParaRPr lang="en-GB" altLang="nb-NO" sz="4400" b="1" dirty="0">
              <a:solidFill>
                <a:schemeClr val="tx1">
                  <a:lumMod val="85000"/>
                  <a:lumOff val="15000"/>
                </a:schemeClr>
              </a:solidFill>
              <a:latin typeface="+mn-lt"/>
            </a:endParaRPr>
          </a:p>
          <a:p>
            <a:pPr eaLnBrk="1" hangingPunct="1">
              <a:spcAft>
                <a:spcPct val="20000"/>
              </a:spcAft>
            </a:pPr>
            <a:r>
              <a:rPr lang="nb-NO" sz="4000" dirty="0">
                <a:solidFill>
                  <a:srgbClr val="000000"/>
                </a:solidFill>
                <a:effectLst/>
                <a:latin typeface="+mn-lt"/>
                <a:ea typeface="Times New Roman" panose="02020603050405020304" pitchFamily="18" charset="0"/>
              </a:rPr>
              <a:t>Atopisk dermatitt er en kronisk tilbakevennende hudsykdom hvor gener, miljø og immunologi spiller en viktig rolle i patofysiologien. For å vurdere alvorlighetsgrad og utbredelse av sykdommen kan skåringsverktøyene </a:t>
            </a:r>
            <a:r>
              <a:rPr lang="nb-NO" sz="4000" dirty="0" err="1">
                <a:solidFill>
                  <a:srgbClr val="000000"/>
                </a:solidFill>
                <a:effectLst/>
                <a:latin typeface="+mn-lt"/>
                <a:ea typeface="Times New Roman" panose="02020603050405020304" pitchFamily="18" charset="0"/>
              </a:rPr>
              <a:t>Eczema</a:t>
            </a:r>
            <a:r>
              <a:rPr lang="nb-NO" sz="4000" dirty="0">
                <a:solidFill>
                  <a:srgbClr val="000000"/>
                </a:solidFill>
                <a:effectLst/>
                <a:latin typeface="+mn-lt"/>
                <a:ea typeface="Times New Roman" panose="02020603050405020304" pitchFamily="18" charset="0"/>
              </a:rPr>
              <a:t> Area and </a:t>
            </a:r>
            <a:r>
              <a:rPr lang="nb-NO" sz="4000" dirty="0" err="1">
                <a:solidFill>
                  <a:srgbClr val="000000"/>
                </a:solidFill>
                <a:effectLst/>
                <a:latin typeface="+mn-lt"/>
                <a:ea typeface="Times New Roman" panose="02020603050405020304" pitchFamily="18" charset="0"/>
              </a:rPr>
              <a:t>Severity</a:t>
            </a:r>
            <a:r>
              <a:rPr lang="nb-NO" sz="4000" dirty="0">
                <a:solidFill>
                  <a:srgbClr val="000000"/>
                </a:solidFill>
                <a:effectLst/>
                <a:latin typeface="+mn-lt"/>
                <a:ea typeface="Times New Roman" panose="02020603050405020304" pitchFamily="18" charset="0"/>
              </a:rPr>
              <a:t> Index (EASI), </a:t>
            </a:r>
            <a:r>
              <a:rPr lang="nb-NO" sz="4000" dirty="0" err="1">
                <a:solidFill>
                  <a:srgbClr val="000000"/>
                </a:solidFill>
                <a:effectLst/>
                <a:latin typeface="+mn-lt"/>
                <a:ea typeface="Times New Roman" panose="02020603050405020304" pitchFamily="18" charset="0"/>
              </a:rPr>
              <a:t>Patient-Oriented</a:t>
            </a:r>
            <a:r>
              <a:rPr lang="nb-NO" sz="4000" dirty="0">
                <a:solidFill>
                  <a:srgbClr val="000000"/>
                </a:solidFill>
                <a:effectLst/>
                <a:latin typeface="+mn-lt"/>
                <a:ea typeface="Times New Roman" panose="02020603050405020304" pitchFamily="18" charset="0"/>
              </a:rPr>
              <a:t> </a:t>
            </a:r>
            <a:r>
              <a:rPr lang="nb-NO" sz="4000" dirty="0" err="1">
                <a:solidFill>
                  <a:srgbClr val="000000"/>
                </a:solidFill>
                <a:effectLst/>
                <a:latin typeface="+mn-lt"/>
                <a:ea typeface="Times New Roman" panose="02020603050405020304" pitchFamily="18" charset="0"/>
              </a:rPr>
              <a:t>Eczema</a:t>
            </a:r>
            <a:r>
              <a:rPr lang="nb-NO" sz="4000" dirty="0">
                <a:solidFill>
                  <a:srgbClr val="000000"/>
                </a:solidFill>
                <a:effectLst/>
                <a:latin typeface="+mn-lt"/>
                <a:ea typeface="Times New Roman" panose="02020603050405020304" pitchFamily="18" charset="0"/>
              </a:rPr>
              <a:t> </a:t>
            </a:r>
            <a:r>
              <a:rPr lang="nb-NO" sz="4000" dirty="0" err="1">
                <a:solidFill>
                  <a:srgbClr val="000000"/>
                </a:solidFill>
                <a:effectLst/>
                <a:latin typeface="+mn-lt"/>
                <a:ea typeface="Times New Roman" panose="02020603050405020304" pitchFamily="18" charset="0"/>
              </a:rPr>
              <a:t>Measure</a:t>
            </a:r>
            <a:r>
              <a:rPr lang="nb-NO" sz="4000" dirty="0">
                <a:solidFill>
                  <a:srgbClr val="000000"/>
                </a:solidFill>
                <a:effectLst/>
                <a:latin typeface="+mn-lt"/>
                <a:ea typeface="Times New Roman" panose="02020603050405020304" pitchFamily="18" charset="0"/>
              </a:rPr>
              <a:t> (POEM) og </a:t>
            </a:r>
            <a:r>
              <a:rPr lang="nb-NO" sz="4000" dirty="0" err="1">
                <a:solidFill>
                  <a:srgbClr val="000000"/>
                </a:solidFill>
                <a:effectLst/>
                <a:latin typeface="+mn-lt"/>
                <a:ea typeface="Times New Roman" panose="02020603050405020304" pitchFamily="18" charset="0"/>
              </a:rPr>
              <a:t>Dermatology</a:t>
            </a:r>
            <a:r>
              <a:rPr lang="nb-NO" sz="4000" dirty="0">
                <a:solidFill>
                  <a:srgbClr val="000000"/>
                </a:solidFill>
                <a:effectLst/>
                <a:latin typeface="+mn-lt"/>
                <a:ea typeface="Times New Roman" panose="02020603050405020304" pitchFamily="18" charset="0"/>
              </a:rPr>
              <a:t> Life </a:t>
            </a:r>
            <a:r>
              <a:rPr lang="nb-NO" sz="4000" dirty="0" err="1">
                <a:solidFill>
                  <a:srgbClr val="000000"/>
                </a:solidFill>
                <a:effectLst/>
                <a:latin typeface="+mn-lt"/>
                <a:ea typeface="Times New Roman" panose="02020603050405020304" pitchFamily="18" charset="0"/>
              </a:rPr>
              <a:t>Quality</a:t>
            </a:r>
            <a:r>
              <a:rPr lang="nb-NO" sz="4000" dirty="0">
                <a:solidFill>
                  <a:srgbClr val="000000"/>
                </a:solidFill>
                <a:effectLst/>
                <a:latin typeface="+mn-lt"/>
                <a:ea typeface="Times New Roman" panose="02020603050405020304" pitchFamily="18" charset="0"/>
              </a:rPr>
              <a:t> Index (DLQI) benyttes. </a:t>
            </a:r>
            <a:r>
              <a:rPr lang="nb-NO" sz="4000" dirty="0" err="1">
                <a:solidFill>
                  <a:srgbClr val="000000"/>
                </a:solidFill>
                <a:effectLst/>
                <a:latin typeface="+mn-lt"/>
                <a:ea typeface="Times New Roman" panose="02020603050405020304" pitchFamily="18" charset="0"/>
              </a:rPr>
              <a:t>Topikal</a:t>
            </a:r>
            <a:r>
              <a:rPr lang="nb-NO" sz="4000" dirty="0">
                <a:solidFill>
                  <a:srgbClr val="000000"/>
                </a:solidFill>
                <a:effectLst/>
                <a:latin typeface="+mn-lt"/>
                <a:ea typeface="Times New Roman" panose="02020603050405020304" pitchFamily="18" charset="0"/>
              </a:rPr>
              <a:t> behandling, lysbehandling og systemisk immunsuppresjon har i flere tiår vært behandlingsalternativene. De siste par årene har imidlertid nye, mer målrettede, systemiske medikamenter (dupilumab, baricitinib og abrocitinib) blitt godkjent til bruk hos pasienter som ikke oppnår tilfredsstillende sykdomskontroll ved konvensjonell behandling. Denne studien undersøker forskrivning, effekt og bivirkninger av moderne behandling for atopisk dermatitt i en klinisk setting.</a:t>
            </a:r>
            <a:endParaRPr lang="nb-NO" sz="4000" dirty="0">
              <a:solidFill>
                <a:srgbClr val="000000"/>
              </a:solidFill>
              <a:effectLst/>
              <a:latin typeface="+mn-lt"/>
              <a:ea typeface="Calibri" panose="020F0502020204030204" pitchFamily="34" charset="0"/>
            </a:endParaRPr>
          </a:p>
          <a:p>
            <a:pPr eaLnBrk="1" hangingPunct="1">
              <a:spcAft>
                <a:spcPct val="20000"/>
              </a:spcAft>
            </a:pPr>
            <a:endParaRPr lang="en-GB" altLang="nb-NO" sz="3600" b="1" dirty="0">
              <a:solidFill>
                <a:schemeClr val="tx1">
                  <a:lumMod val="85000"/>
                  <a:lumOff val="15000"/>
                </a:schemeClr>
              </a:solidFill>
              <a:latin typeface="+mn-lt"/>
            </a:endParaRPr>
          </a:p>
        </p:txBody>
      </p:sp>
      <p:sp>
        <p:nvSpPr>
          <p:cNvPr id="2052" name="Text box 2" descr="Text field "/>
          <p:cNvSpPr txBox="1">
            <a:spLocks noChangeArrowheads="1"/>
          </p:cNvSpPr>
          <p:nvPr/>
        </p:nvSpPr>
        <p:spPr bwMode="auto">
          <a:xfrm>
            <a:off x="1182687" y="18275725"/>
            <a:ext cx="11899119" cy="864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400" b="1" dirty="0" err="1">
                <a:solidFill>
                  <a:schemeClr val="tx1">
                    <a:lumMod val="85000"/>
                    <a:lumOff val="15000"/>
                  </a:schemeClr>
                </a:solidFill>
                <a:latin typeface="+mn-lt"/>
              </a:rPr>
              <a:t>Matieriale</a:t>
            </a:r>
            <a:r>
              <a:rPr lang="en-US" altLang="nb-NO" sz="4400" b="1" dirty="0">
                <a:solidFill>
                  <a:schemeClr val="tx1">
                    <a:lumMod val="85000"/>
                    <a:lumOff val="15000"/>
                  </a:schemeClr>
                </a:solidFill>
                <a:latin typeface="+mn-lt"/>
              </a:rPr>
              <a:t> </a:t>
            </a:r>
            <a:r>
              <a:rPr lang="en-US" altLang="nb-NO" sz="4400" b="1" dirty="0" err="1">
                <a:solidFill>
                  <a:schemeClr val="tx1">
                    <a:lumMod val="85000"/>
                    <a:lumOff val="15000"/>
                  </a:schemeClr>
                </a:solidFill>
                <a:latin typeface="+mn-lt"/>
              </a:rPr>
              <a:t>og</a:t>
            </a:r>
            <a:r>
              <a:rPr lang="en-US" altLang="nb-NO" sz="4400" b="1" dirty="0">
                <a:solidFill>
                  <a:schemeClr val="tx1">
                    <a:lumMod val="85000"/>
                    <a:lumOff val="15000"/>
                  </a:schemeClr>
                </a:solidFill>
                <a:latin typeface="+mn-lt"/>
              </a:rPr>
              <a:t> m</a:t>
            </a:r>
            <a:r>
              <a:rPr lang="en-US" altLang="nb-NO" sz="4400" b="1">
                <a:solidFill>
                  <a:schemeClr val="tx1">
                    <a:lumMod val="85000"/>
                    <a:lumOff val="15000"/>
                  </a:schemeClr>
                </a:solidFill>
                <a:latin typeface="+mn-lt"/>
              </a:rPr>
              <a:t>etode</a:t>
            </a:r>
            <a:endParaRPr lang="en-US" altLang="nb-NO" sz="4400" b="1" dirty="0">
              <a:solidFill>
                <a:schemeClr val="tx1">
                  <a:lumMod val="85000"/>
                  <a:lumOff val="15000"/>
                </a:schemeClr>
              </a:solidFill>
              <a:latin typeface="+mn-lt"/>
            </a:endParaRPr>
          </a:p>
          <a:p>
            <a:pPr eaLnBrk="1" hangingPunct="1">
              <a:spcBef>
                <a:spcPct val="50000"/>
              </a:spcBef>
            </a:pPr>
            <a:r>
              <a:rPr lang="nb-NO" sz="4000" dirty="0">
                <a:solidFill>
                  <a:srgbClr val="000000"/>
                </a:solidFill>
                <a:effectLst/>
                <a:latin typeface="+mn-lt"/>
                <a:ea typeface="Times New Roman" panose="02020603050405020304" pitchFamily="18" charset="0"/>
              </a:rPr>
              <a:t>Studien er retrospektiv og tar utgangspunkt i pasienter godkjent for moderne behandling av atopisk dermatitt ved Hudavdelingen på Haukeland Universitetssykehus (HUS) i perioden januar 2020 til september 2022. Det forelå totalt 75 godkjenninger/behandlingsforløp. Av disse oppfylte 43 inklusjonskriteriene for studien, som i tillegg til godkjenning for moderne behandling, var at oppfølgingsdata var tilgjengelige. Effekt ble målt ved endring i skåringsverktøyene EASI, POEM og DLQI. </a:t>
            </a:r>
            <a:endParaRPr lang="nb-NO" sz="4000" dirty="0">
              <a:solidFill>
                <a:srgbClr val="000000"/>
              </a:solidFill>
              <a:effectLst/>
              <a:latin typeface="+mn-lt"/>
              <a:ea typeface="Calibri" panose="020F0502020204030204" pitchFamily="34" charset="0"/>
            </a:endParaRPr>
          </a:p>
          <a:p>
            <a:pPr eaLnBrk="1" hangingPunct="1">
              <a:spcBef>
                <a:spcPct val="50000"/>
              </a:spcBef>
            </a:pPr>
            <a:br>
              <a:rPr lang="en-US" altLang="nb-NO" sz="4000" b="1" dirty="0">
                <a:solidFill>
                  <a:schemeClr val="tx1">
                    <a:lumMod val="85000"/>
                    <a:lumOff val="15000"/>
                  </a:schemeClr>
                </a:solidFill>
                <a:latin typeface="+mn-lt"/>
              </a:rPr>
            </a:br>
            <a:endParaRPr lang="nb-NO" altLang="nb-NO" dirty="0">
              <a:solidFill>
                <a:schemeClr val="tx1">
                  <a:lumMod val="85000"/>
                  <a:lumOff val="15000"/>
                </a:schemeClr>
              </a:solidFill>
              <a:latin typeface="+mn-lt"/>
            </a:endParaRPr>
          </a:p>
        </p:txBody>
      </p:sp>
      <p:sp>
        <p:nvSpPr>
          <p:cNvPr id="2061" name="Text Box 4" descr="Text field "/>
          <p:cNvSpPr txBox="1">
            <a:spLocks noChangeArrowheads="1"/>
          </p:cNvSpPr>
          <p:nvPr/>
        </p:nvSpPr>
        <p:spPr bwMode="auto">
          <a:xfrm>
            <a:off x="15114124" y="6727774"/>
            <a:ext cx="15362256" cy="68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400" b="1" dirty="0" err="1">
                <a:solidFill>
                  <a:schemeClr val="tx1">
                    <a:lumMod val="85000"/>
                    <a:lumOff val="15000"/>
                  </a:schemeClr>
                </a:solidFill>
                <a:latin typeface="+mn-lt"/>
              </a:rPr>
              <a:t>Funn</a:t>
            </a:r>
            <a:r>
              <a:rPr lang="en-US" altLang="nb-NO" sz="4400" b="1" dirty="0">
                <a:solidFill>
                  <a:schemeClr val="tx1">
                    <a:lumMod val="85000"/>
                    <a:lumOff val="15000"/>
                  </a:schemeClr>
                </a:solidFill>
                <a:latin typeface="+mn-lt"/>
              </a:rPr>
              <a:t> </a:t>
            </a:r>
            <a:r>
              <a:rPr lang="en-US" altLang="nb-NO" sz="4400" b="1" dirty="0" err="1">
                <a:solidFill>
                  <a:schemeClr val="tx1">
                    <a:lumMod val="85000"/>
                    <a:lumOff val="15000"/>
                  </a:schemeClr>
                </a:solidFill>
                <a:latin typeface="+mn-lt"/>
              </a:rPr>
              <a:t>og</a:t>
            </a:r>
            <a:r>
              <a:rPr lang="en-US" altLang="nb-NO" sz="4400" b="1" dirty="0">
                <a:solidFill>
                  <a:schemeClr val="tx1">
                    <a:lumMod val="85000"/>
                    <a:lumOff val="15000"/>
                  </a:schemeClr>
                </a:solidFill>
                <a:latin typeface="+mn-lt"/>
              </a:rPr>
              <a:t> </a:t>
            </a:r>
            <a:r>
              <a:rPr lang="en-US" altLang="nb-NO" sz="4400" b="1" dirty="0" err="1">
                <a:solidFill>
                  <a:schemeClr val="tx1">
                    <a:lumMod val="85000"/>
                    <a:lumOff val="15000"/>
                  </a:schemeClr>
                </a:solidFill>
                <a:latin typeface="+mn-lt"/>
              </a:rPr>
              <a:t>resultater</a:t>
            </a:r>
            <a:endParaRPr lang="en-US" altLang="nb-NO" sz="4400" b="1" dirty="0">
              <a:solidFill>
                <a:schemeClr val="tx1">
                  <a:lumMod val="85000"/>
                  <a:lumOff val="15000"/>
                </a:schemeClr>
              </a:solidFill>
              <a:latin typeface="+mn-lt"/>
            </a:endParaRPr>
          </a:p>
          <a:p>
            <a:pPr eaLnBrk="1" hangingPunct="1">
              <a:spcBef>
                <a:spcPct val="50000"/>
              </a:spcBef>
            </a:pPr>
            <a:r>
              <a:rPr lang="nb-NO" sz="4000" dirty="0">
                <a:solidFill>
                  <a:srgbClr val="000000"/>
                </a:solidFill>
                <a:effectLst/>
                <a:latin typeface="+mn-lt"/>
                <a:ea typeface="Times New Roman" panose="02020603050405020304" pitchFamily="18" charset="0"/>
              </a:rPr>
              <a:t>Studien viser at pasientene som startet moderne behandling innfridde kriterier </a:t>
            </a:r>
            <a:r>
              <a:rPr lang="nb-NO" sz="4000" dirty="0" err="1">
                <a:solidFill>
                  <a:srgbClr val="000000"/>
                </a:solidFill>
                <a:effectLst/>
                <a:latin typeface="+mn-lt"/>
                <a:ea typeface="Times New Roman" panose="02020603050405020304" pitchFamily="18" charset="0"/>
              </a:rPr>
              <a:t>ihht</a:t>
            </a:r>
            <a:r>
              <a:rPr lang="nb-NO" sz="4000" dirty="0">
                <a:solidFill>
                  <a:srgbClr val="000000"/>
                </a:solidFill>
                <a:effectLst/>
                <a:latin typeface="+mn-lt"/>
                <a:ea typeface="Times New Roman" panose="02020603050405020304" pitchFamily="18" charset="0"/>
              </a:rPr>
              <a:t>. veiledende anbefalinger. Den </a:t>
            </a:r>
            <a:r>
              <a:rPr lang="nb-NO" sz="4000" dirty="0">
                <a:solidFill>
                  <a:srgbClr val="000000"/>
                </a:solidFill>
                <a:effectLst/>
                <a:latin typeface="+mn-lt"/>
                <a:ea typeface="Calibri" panose="020F0502020204030204" pitchFamily="34" charset="0"/>
              </a:rPr>
              <a:t>gjennomsnittlige totale effekten til pasientene i studiepopulasjonen viste reduksjon i EASI på 63,7%, POEM på 11,9 poeng og DLQI på 12,4 poeng etter oppstart med moderne behandling. Samtidig observeres det at skåringsverktøyene i mindre grad brukes ved oppfølgingstimer. 36,7% av pasientene behandlet med dupilumab opplevde bivirkninger fra øynene.</a:t>
            </a:r>
          </a:p>
          <a:p>
            <a:pPr eaLnBrk="1" hangingPunct="1">
              <a:spcBef>
                <a:spcPct val="50000"/>
              </a:spcBef>
            </a:pPr>
            <a:endParaRPr lang="en-US" altLang="nb-NO" sz="3600" dirty="0">
              <a:solidFill>
                <a:schemeClr val="tx1">
                  <a:lumMod val="85000"/>
                  <a:lumOff val="15000"/>
                </a:schemeClr>
              </a:solidFill>
              <a:latin typeface="+mn-lt"/>
            </a:endParaRPr>
          </a:p>
        </p:txBody>
      </p:sp>
      <p:sp>
        <p:nvSpPr>
          <p:cNvPr id="2063" name="Text Box 5" descr="Text field "/>
          <p:cNvSpPr txBox="1">
            <a:spLocks noChangeArrowheads="1"/>
          </p:cNvSpPr>
          <p:nvPr/>
        </p:nvSpPr>
        <p:spPr bwMode="auto">
          <a:xfrm>
            <a:off x="32586168" y="17949344"/>
            <a:ext cx="9039670" cy="815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400" b="1" dirty="0" err="1">
                <a:solidFill>
                  <a:schemeClr val="tx1">
                    <a:lumMod val="85000"/>
                    <a:lumOff val="15000"/>
                  </a:schemeClr>
                </a:solidFill>
                <a:latin typeface="+mn-lt"/>
              </a:rPr>
              <a:t>Konklusjon</a:t>
            </a:r>
            <a:endParaRPr lang="en-US" altLang="nb-NO" sz="4400" b="1" dirty="0">
              <a:solidFill>
                <a:schemeClr val="tx1">
                  <a:lumMod val="85000"/>
                  <a:lumOff val="15000"/>
                </a:schemeClr>
              </a:solidFill>
              <a:latin typeface="+mn-lt"/>
            </a:endParaRPr>
          </a:p>
          <a:p>
            <a:pPr eaLnBrk="1" hangingPunct="1">
              <a:spcBef>
                <a:spcPct val="50000"/>
              </a:spcBef>
            </a:pPr>
            <a:r>
              <a:rPr lang="nb-NO" sz="4000" dirty="0">
                <a:solidFill>
                  <a:srgbClr val="000000"/>
                </a:solidFill>
                <a:effectLst/>
                <a:latin typeface="+mn-lt"/>
                <a:ea typeface="Times New Roman" panose="02020603050405020304" pitchFamily="18" charset="0"/>
              </a:rPr>
              <a:t>Moderne medikamenter er i denne studien stort sett forskrevet i samsvar med veiledende anbefalinger. Pasienter behandlet med dupilumab hadde god og vedvarende effekt. Behandlerne ved HUS kan i større grad benytte skåringsverktøy ved oppfølging av pasienter under behandling med moderne medikamenter for atopisk dermatitt.</a:t>
            </a:r>
            <a:endParaRPr lang="nb-NO" sz="4000" dirty="0">
              <a:solidFill>
                <a:srgbClr val="000000"/>
              </a:solidFill>
              <a:effectLst/>
              <a:latin typeface="+mn-lt"/>
              <a:ea typeface="Calibri" panose="020F0502020204030204" pitchFamily="34" charset="0"/>
            </a:endParaRPr>
          </a:p>
          <a:p>
            <a:pPr eaLnBrk="1" hangingPunct="1">
              <a:spcBef>
                <a:spcPct val="50000"/>
              </a:spcBef>
            </a:pPr>
            <a:endParaRPr lang="en-US" altLang="nb-NO" sz="4000" b="1"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2586168" y="27495349"/>
            <a:ext cx="903967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Annerkjennelser</a:t>
            </a:r>
          </a:p>
          <a:p>
            <a:pPr eaLnBrk="1" hangingPunct="1"/>
            <a:r>
              <a:rPr lang="en-GB" altLang="nb-NO" sz="2000" dirty="0">
                <a:solidFill>
                  <a:schemeClr val="tx1">
                    <a:lumMod val="85000"/>
                    <a:lumOff val="15000"/>
                  </a:schemeClr>
                </a:solidFill>
                <a:latin typeface="+mn-lt"/>
              </a:rPr>
              <a:t>Vi </a:t>
            </a:r>
            <a:r>
              <a:rPr lang="en-GB" altLang="nb-NO" sz="2000" dirty="0" err="1">
                <a:solidFill>
                  <a:schemeClr val="tx1">
                    <a:lumMod val="85000"/>
                    <a:lumOff val="15000"/>
                  </a:schemeClr>
                </a:solidFill>
                <a:latin typeface="+mn-lt"/>
              </a:rPr>
              <a:t>vil</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rette</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en</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stor</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takk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til</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våre</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veiledere</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Lene</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Frøyen</a:t>
            </a:r>
            <a:r>
              <a:rPr lang="en-GB" altLang="nb-NO" sz="2000" dirty="0">
                <a:solidFill>
                  <a:schemeClr val="tx1">
                    <a:lumMod val="85000"/>
                    <a:lumOff val="15000"/>
                  </a:schemeClr>
                </a:solidFill>
                <a:latin typeface="+mn-lt"/>
              </a:rPr>
              <a:t> Sandvik </a:t>
            </a:r>
            <a:r>
              <a:rPr lang="en-GB" altLang="nb-NO" sz="2000" dirty="0" err="1">
                <a:solidFill>
                  <a:schemeClr val="tx1">
                    <a:lumMod val="85000"/>
                    <a:lumOff val="15000"/>
                  </a:schemeClr>
                </a:solidFill>
                <a:latin typeface="+mn-lt"/>
              </a:rPr>
              <a:t>og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Silje</a:t>
            </a:r>
            <a:r>
              <a:rPr lang="en-GB" altLang="nb-NO" sz="2000" dirty="0">
                <a:solidFill>
                  <a:schemeClr val="tx1">
                    <a:lumMod val="85000"/>
                    <a:lumOff val="15000"/>
                  </a:schemeClr>
                </a:solidFill>
                <a:latin typeface="+mn-lt"/>
              </a:rPr>
              <a:t> Michelsen Solberg.</a:t>
            </a:r>
          </a:p>
        </p:txBody>
      </p:sp>
      <p:pic>
        <p:nvPicPr>
          <p:cNvPr id="3" name="Bilde 2" descr="Et bilde som inneholder tekst, bygning, utendørs, blomst&#10;&#10;Automatisk generert beskrivelse">
            <a:extLst>
              <a:ext uri="{FF2B5EF4-FFF2-40B4-BE49-F238E27FC236}">
                <a16:creationId xmlns:a16="http://schemas.microsoft.com/office/drawing/2014/main" id="{17996AB1-518C-CFA7-8837-08ED3AEA3EC9}"/>
              </a:ext>
            </a:extLst>
          </p:cNvPr>
          <p:cNvPicPr>
            <a:picLocks noChangeAspect="1"/>
          </p:cNvPicPr>
          <p:nvPr/>
        </p:nvPicPr>
        <p:blipFill rotWithShape="1">
          <a:blip r:embed="rId3">
            <a:extLst>
              <a:ext uri="{28A0092B-C50C-407E-A947-70E740481C1C}">
                <a14:useLocalDpi xmlns:a14="http://schemas.microsoft.com/office/drawing/2010/main" val="0"/>
              </a:ext>
            </a:extLst>
          </a:blip>
          <a:srcRect t="9608" b="8125"/>
          <a:stretch/>
        </p:blipFill>
        <p:spPr>
          <a:xfrm>
            <a:off x="32586168" y="6714847"/>
            <a:ext cx="9039670" cy="10665578"/>
          </a:xfrm>
          <a:prstGeom prst="rect">
            <a:avLst/>
          </a:prstGeom>
        </p:spPr>
      </p:pic>
      <p:pic>
        <p:nvPicPr>
          <p:cNvPr id="7" name="Bilde 6">
            <a:extLst>
              <a:ext uri="{FF2B5EF4-FFF2-40B4-BE49-F238E27FC236}">
                <a16:creationId xmlns:a16="http://schemas.microsoft.com/office/drawing/2014/main" id="{55F00E6A-834F-2695-C1F5-D400623F5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4124" y="12806356"/>
            <a:ext cx="15362256" cy="14117890"/>
          </a:xfrm>
          <a:prstGeom prst="rect">
            <a:avLst/>
          </a:prstGeom>
        </p:spPr>
      </p:pic>
      <p:sp>
        <p:nvSpPr>
          <p:cNvPr id="2" name="Acknowledgements" descr="Field for acknowledgements">
            <a:extLst>
              <a:ext uri="{FF2B5EF4-FFF2-40B4-BE49-F238E27FC236}">
                <a16:creationId xmlns:a16="http://schemas.microsoft.com/office/drawing/2014/main" id="{2219B199-4BD9-AEC7-63D7-4DF20A94BC10}"/>
              </a:ext>
            </a:extLst>
          </p:cNvPr>
          <p:cNvSpPr txBox="1">
            <a:spLocks noChangeArrowheads="1"/>
          </p:cNvSpPr>
          <p:nvPr/>
        </p:nvSpPr>
        <p:spPr bwMode="auto">
          <a:xfrm>
            <a:off x="32586168" y="28951207"/>
            <a:ext cx="90396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GB" altLang="nb-NO" sz="2000" dirty="0" err="1">
                <a:solidFill>
                  <a:schemeClr val="tx1">
                    <a:lumMod val="85000"/>
                    <a:lumOff val="15000"/>
                  </a:schemeClr>
                </a:solidFill>
                <a:latin typeface="+mn-lt"/>
              </a:rPr>
              <a:t>Bilder</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hentet</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fra</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dermnetnz.org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og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helse-bergen.no</a:t>
            </a:r>
            <a:endParaRPr lang="en-GB" altLang="nb-NO" sz="2000" dirty="0">
              <a:solidFill>
                <a:schemeClr val="tx1">
                  <a:lumMod val="85000"/>
                  <a:lumOff val="15000"/>
                </a:schemeClr>
              </a:solidFill>
              <a:latin typeface="+mn-lt"/>
            </a:endParaRPr>
          </a:p>
        </p:txBody>
      </p:sp>
    </p:spTree>
    <p:extLst>
      <p:ext uri="{BB962C8B-B14F-4D97-AF65-F5344CB8AC3E}">
        <p14:creationId xmlns:p14="http://schemas.microsoft.com/office/powerpoint/2010/main" val="1238887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2138999" y="1077968"/>
            <a:ext cx="350970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9600" b="1" dirty="0">
                <a:solidFill>
                  <a:schemeClr val="bg1"/>
                </a:solidFill>
                <a:latin typeface="Arial" panose="020B0604020202020204" pitchFamily="34" charset="0"/>
                <a:cs typeface="Arial" panose="020B0604020202020204" pitchFamily="34" charset="0"/>
              </a:rPr>
              <a:t>Fibromyalgi – medikamentelle behandlingsmuligheter</a:t>
            </a:r>
          </a:p>
        </p:txBody>
      </p:sp>
      <p:sp>
        <p:nvSpPr>
          <p:cNvPr id="2054" name="Subtitle" descr="Subtitle field"/>
          <p:cNvSpPr txBox="1">
            <a:spLocks noChangeArrowheads="1"/>
          </p:cNvSpPr>
          <p:nvPr/>
        </p:nvSpPr>
        <p:spPr bwMode="auto">
          <a:xfrm>
            <a:off x="2138999" y="3262576"/>
            <a:ext cx="342614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j-lt"/>
              </a:rPr>
              <a:t>Flere av medikamentene som hyppig brukes mot fibromyalgi ser ut til å kunne ha en gunstig effekt hos mange pasienter. Studiene er imidlertid få, resultatene er sprikende, og bivirkningene er hyppige. </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6617974" y="2843212"/>
            <a:ext cx="537743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Ingrid Johansen</a:t>
            </a:r>
            <a:endParaRPr lang="nb-NO" altLang="nb-NO" sz="4000" dirty="0">
              <a:solidFill>
                <a:schemeClr val="bg1"/>
              </a:solidFill>
              <a:latin typeface="+mn-lt"/>
            </a:endParaRPr>
          </a:p>
          <a:p>
            <a:pPr algn="r" eaLnBrk="1" hangingPunct="1"/>
            <a:r>
              <a:rPr lang="nb-NO" altLang="nb-NO" sz="4000" dirty="0">
                <a:solidFill>
                  <a:schemeClr val="bg1"/>
                </a:solidFill>
                <a:latin typeface="+mn-lt"/>
              </a:rPr>
              <a:t>Universitetet i Bergen</a:t>
            </a:r>
          </a:p>
          <a:p>
            <a:pPr algn="r" eaLnBrk="1" hangingPunct="1"/>
            <a:r>
              <a:rPr lang="nb-NO" altLang="nb-NO" sz="4000" dirty="0" err="1">
                <a:solidFill>
                  <a:schemeClr val="bg1"/>
                </a:solidFill>
                <a:latin typeface="+mn-lt"/>
              </a:rPr>
              <a:t>Ingrid.j@student.uib.no</a:t>
            </a:r>
            <a:endParaRPr lang="nb-NO" altLang="nb-NO" sz="4000" dirty="0">
              <a:solidFill>
                <a:schemeClr val="bg1"/>
              </a:solidFill>
              <a:latin typeface="+mn-lt"/>
            </a:endParaRPr>
          </a:p>
        </p:txBody>
      </p:sp>
      <p:sp>
        <p:nvSpPr>
          <p:cNvPr id="2055" name="Text box 1" descr="Text field "/>
          <p:cNvSpPr txBox="1">
            <a:spLocks noChangeArrowheads="1"/>
          </p:cNvSpPr>
          <p:nvPr/>
        </p:nvSpPr>
        <p:spPr bwMode="auto">
          <a:xfrm>
            <a:off x="1182688" y="6830408"/>
            <a:ext cx="12010798" cy="113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altLang="nb-NO" sz="4000" b="1" dirty="0">
                <a:solidFill>
                  <a:schemeClr val="tx1">
                    <a:lumMod val="85000"/>
                    <a:lumOff val="15000"/>
                  </a:schemeClr>
                </a:solidFill>
                <a:latin typeface="+mn-lt"/>
              </a:rPr>
              <a:t>Introduksjon</a:t>
            </a:r>
            <a:endParaRPr lang="nb-NO" altLang="nb-NO" sz="4000" dirty="0">
              <a:solidFill>
                <a:schemeClr val="tx1">
                  <a:lumMod val="85000"/>
                  <a:lumOff val="15000"/>
                </a:schemeClr>
              </a:solidFill>
              <a:latin typeface="+mn-lt"/>
            </a:endParaRPr>
          </a:p>
          <a:p>
            <a:pPr eaLnBrk="1" hangingPunct="1">
              <a:lnSpc>
                <a:spcPct val="150000"/>
              </a:lnSpc>
              <a:spcAft>
                <a:spcPct val="20000"/>
              </a:spcAft>
            </a:pPr>
            <a:r>
              <a:rPr lang="nb-NO" sz="4000" dirty="0">
                <a:effectLst/>
                <a:latin typeface="+mn-lt"/>
                <a:ea typeface="Calibri" panose="020F0502020204030204" pitchFamily="34" charset="0"/>
                <a:cs typeface="Times New Roman" panose="02020603050405020304" pitchFamily="18" charset="0"/>
              </a:rPr>
              <a:t>Fibromyalgi er en kronisk lidelse karakterisert av muskel- og leddsmerter. Ledsagende symptomer og plager er vanlig, deriblant søvnvansker og depresjon. De medikamentelle behandlingsmulighetene er få, og effekten av dem er ofte lite overbevisende. Hensikten med denne oppgaven var å sammenfatte resultater fra studier på hyppig anvendte medikamenter og disses effekt på fibromyalgirelaterte smerter. </a:t>
            </a: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en-GB" altLang="nb-NO" sz="4000" b="1" dirty="0">
              <a:solidFill>
                <a:schemeClr val="tx1">
                  <a:lumMod val="85000"/>
                  <a:lumOff val="15000"/>
                </a:schemeClr>
              </a:solidFill>
              <a:latin typeface="+mn-lt"/>
            </a:endParaRPr>
          </a:p>
        </p:txBody>
      </p:sp>
      <p:sp>
        <p:nvSpPr>
          <p:cNvPr id="2065" name="References" descr="Field for references"/>
          <p:cNvSpPr txBox="1">
            <a:spLocks noChangeArrowheads="1"/>
          </p:cNvSpPr>
          <p:nvPr/>
        </p:nvSpPr>
        <p:spPr bwMode="auto">
          <a:xfrm>
            <a:off x="21801392" y="27460575"/>
            <a:ext cx="957675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REFERANSER </a:t>
            </a:r>
          </a:p>
          <a:p>
            <a:pPr marL="342900" indent="-342900" eaLnBrk="1" hangingPunct="1">
              <a:buAutoNum type="arabicPeriod"/>
            </a:pPr>
            <a:r>
              <a:rPr lang="nb-NO" sz="1800" dirty="0" err="1">
                <a:effectLst/>
                <a:latin typeface="Calibri" panose="020F0502020204030204" pitchFamily="34" charset="0"/>
                <a:ea typeface="Calibri" panose="020F0502020204030204" pitchFamily="34" charset="0"/>
                <a:cs typeface="Times New Roman" panose="02020603050405020304" pitchFamily="18" charset="0"/>
              </a:rPr>
              <a:t>Chinn</a:t>
            </a:r>
            <a:r>
              <a:rPr lang="nb-NO" sz="1800" dirty="0">
                <a:effectLst/>
                <a:latin typeface="Calibri" panose="020F0502020204030204" pitchFamily="34" charset="0"/>
                <a:ea typeface="Calibri" panose="020F0502020204030204" pitchFamily="34" charset="0"/>
                <a:cs typeface="Times New Roman" panose="02020603050405020304" pitchFamily="18" charset="0"/>
              </a:rPr>
              <a:t> S, Caldwell W,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Gritsenko</a:t>
            </a:r>
            <a:r>
              <a:rPr lang="nb-NO" sz="1800" dirty="0">
                <a:effectLst/>
                <a:latin typeface="Calibri" panose="020F0502020204030204" pitchFamily="34" charset="0"/>
                <a:ea typeface="Calibri" panose="020F0502020204030204" pitchFamily="34" charset="0"/>
                <a:cs typeface="Times New Roman" panose="02020603050405020304" pitchFamily="18" charset="0"/>
              </a:rPr>
              <a:t> K.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Fibromyalgia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Pathogenesis</a:t>
            </a:r>
            <a:r>
              <a:rPr lang="nb-NO" sz="1800" dirty="0">
                <a:effectLst/>
                <a:latin typeface="Calibri" panose="020F0502020204030204" pitchFamily="34" charset="0"/>
                <a:ea typeface="Calibri" panose="020F0502020204030204" pitchFamily="34" charset="0"/>
                <a:cs typeface="Times New Roman" panose="02020603050405020304" pitchFamily="18" charset="0"/>
              </a:rPr>
              <a:t> and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Treatment</a:t>
            </a:r>
            <a:r>
              <a:rPr lang="nb-NO" sz="1800" dirty="0">
                <a:effectLst/>
                <a:latin typeface="Calibri" panose="020F0502020204030204" pitchFamily="34" charset="0"/>
                <a:ea typeface="Calibri" panose="020F0502020204030204" pitchFamily="34" charset="0"/>
                <a:cs typeface="Times New Roman" panose="02020603050405020304" pitchFamily="18" charset="0"/>
              </a:rPr>
              <a:t> Options Update.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Curr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Pain</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Headache</a:t>
            </a:r>
            <a:r>
              <a:rPr lang="nb-NO" sz="1800" dirty="0">
                <a:effectLst/>
                <a:latin typeface="Calibri" panose="020F0502020204030204" pitchFamily="34" charset="0"/>
                <a:ea typeface="Calibri" panose="020F0502020204030204" pitchFamily="34" charset="0"/>
                <a:cs typeface="Times New Roman" panose="02020603050405020304" pitchFamily="18" charset="0"/>
              </a:rPr>
              <a:t> Rep. 2016;20(4):25.</a:t>
            </a:r>
            <a:r>
              <a:rPr lang="nb-NO" sz="1200" dirty="0">
                <a:effectLst/>
              </a:rPr>
              <a:t> </a:t>
            </a:r>
          </a:p>
          <a:p>
            <a:pPr marL="457200" indent="-457200" eaLnBrk="1" hangingPunct="1">
              <a:buAutoNum type="arabicPeriod"/>
            </a:pPr>
            <a:r>
              <a:rPr lang="nb-NO" sz="1800" dirty="0" err="1">
                <a:effectLst/>
                <a:latin typeface="Calibri" panose="020F0502020204030204" pitchFamily="34" charset="0"/>
                <a:ea typeface="Calibri" panose="020F0502020204030204" pitchFamily="34" charset="0"/>
                <a:cs typeface="Times New Roman" panose="02020603050405020304" pitchFamily="18" charset="0"/>
              </a:rPr>
              <a:t>Borchers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Gershwin</a:t>
            </a:r>
            <a:r>
              <a:rPr lang="nb-NO" sz="1800" dirty="0">
                <a:effectLst/>
                <a:latin typeface="Calibri" panose="020F0502020204030204" pitchFamily="34" charset="0"/>
                <a:ea typeface="Calibri" panose="020F0502020204030204" pitchFamily="34" charset="0"/>
                <a:cs typeface="Times New Roman" panose="02020603050405020304" pitchFamily="18" charset="0"/>
              </a:rPr>
              <a:t> ME.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Fibromyalgia</a:t>
            </a:r>
            <a:r>
              <a:rPr lang="nb-NO" sz="1800" dirty="0">
                <a:effectLst/>
                <a:latin typeface="Calibri" panose="020F0502020204030204" pitchFamily="34" charset="0"/>
                <a:ea typeface="Calibri" panose="020F0502020204030204" pitchFamily="34" charset="0"/>
                <a:cs typeface="Times New Roman" panose="02020603050405020304" pitchFamily="18" charset="0"/>
              </a:rPr>
              <a:t>: A Critical and Comprehensive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Review</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Clin</a:t>
            </a:r>
            <a:r>
              <a:rPr lang="nb-NO" sz="1800" dirty="0">
                <a:effectLst/>
                <a:latin typeface="Calibri" panose="020F0502020204030204" pitchFamily="34" charset="0"/>
                <a:ea typeface="Calibri" panose="020F0502020204030204" pitchFamily="34" charset="0"/>
                <a:cs typeface="Times New Roman" panose="02020603050405020304" pitchFamily="18" charset="0"/>
              </a:rPr>
              <a:t> Rev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Allergy</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Immunol</a:t>
            </a:r>
            <a:r>
              <a:rPr lang="nb-NO" sz="1800" dirty="0">
                <a:effectLst/>
                <a:latin typeface="Calibri" panose="020F0502020204030204" pitchFamily="34" charset="0"/>
                <a:ea typeface="Calibri" panose="020F0502020204030204" pitchFamily="34" charset="0"/>
                <a:cs typeface="Times New Roman" panose="02020603050405020304" pitchFamily="18" charset="0"/>
              </a:rPr>
              <a:t>. 2015;49(2):100-51.</a:t>
            </a:r>
            <a:r>
              <a:rPr lang="nb-NO" sz="1200" dirty="0">
                <a:effectLst/>
              </a:rPr>
              <a:t> </a:t>
            </a:r>
            <a:endParaRPr lang="nb-NO" altLang="nb-NO" sz="2000"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1962408" y="27460575"/>
            <a:ext cx="974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TAKK TIL </a:t>
            </a:r>
          </a:p>
          <a:p>
            <a:pPr eaLnBrk="1" hangingPunct="1"/>
            <a:r>
              <a:rPr lang="nb-NO" altLang="nb-NO" sz="2000" dirty="0">
                <a:solidFill>
                  <a:schemeClr val="tx1">
                    <a:lumMod val="85000"/>
                    <a:lumOff val="15000"/>
                  </a:schemeClr>
                </a:solidFill>
                <a:latin typeface="+mn-lt"/>
              </a:rPr>
              <a:t>Veileder Arne </a:t>
            </a:r>
            <a:r>
              <a:rPr lang="nb-NO" altLang="nb-NO" sz="2000" dirty="0" err="1">
                <a:solidFill>
                  <a:schemeClr val="tx1">
                    <a:lumMod val="85000"/>
                    <a:lumOff val="15000"/>
                  </a:schemeClr>
                </a:solidFill>
                <a:latin typeface="+mn-lt"/>
              </a:rPr>
              <a:t>Tjølsen</a:t>
            </a:r>
            <a:r>
              <a:rPr lang="nb-NO" altLang="nb-NO" sz="2000" dirty="0">
                <a:solidFill>
                  <a:schemeClr val="tx1">
                    <a:lumMod val="85000"/>
                    <a:lumOff val="15000"/>
                  </a:schemeClr>
                </a:solidFill>
                <a:latin typeface="+mn-lt"/>
              </a:rPr>
              <a:t> for gode råd og innspill under arbeidet med denne oppgaven </a:t>
            </a:r>
          </a:p>
        </p:txBody>
      </p:sp>
      <p:sp>
        <p:nvSpPr>
          <p:cNvPr id="4" name="TekstSylinder 3">
            <a:extLst>
              <a:ext uri="{FF2B5EF4-FFF2-40B4-BE49-F238E27FC236}">
                <a16:creationId xmlns:a16="http://schemas.microsoft.com/office/drawing/2014/main" id="{15ED9FE4-7FC7-7A86-AD8F-6242EDA7738F}"/>
              </a:ext>
            </a:extLst>
          </p:cNvPr>
          <p:cNvSpPr txBox="1"/>
          <p:nvPr/>
        </p:nvSpPr>
        <p:spPr>
          <a:xfrm>
            <a:off x="14698167" y="7178000"/>
            <a:ext cx="12010798" cy="18137081"/>
          </a:xfrm>
          <a:prstGeom prst="rect">
            <a:avLst/>
          </a:prstGeom>
          <a:noFill/>
        </p:spPr>
        <p:txBody>
          <a:bodyPr wrap="square" rtlCol="0">
            <a:spAutoFit/>
          </a:bodyPr>
          <a:lstStyle/>
          <a:p>
            <a:pPr eaLnBrk="1" hangingPunct="1">
              <a:spcAft>
                <a:spcPct val="20000"/>
              </a:spcAft>
            </a:pPr>
            <a:r>
              <a:rPr lang="nb-NO" altLang="nb-NO" sz="4000" b="1" dirty="0">
                <a:solidFill>
                  <a:schemeClr val="tx1">
                    <a:lumMod val="85000"/>
                    <a:lumOff val="15000"/>
                  </a:schemeClr>
                </a:solidFill>
                <a:latin typeface="+mn-lt"/>
              </a:rPr>
              <a:t>Resultat</a:t>
            </a:r>
            <a:r>
              <a:rPr lang="nb-NO" altLang="nb-NO" sz="4000" dirty="0">
                <a:solidFill>
                  <a:schemeClr val="tx1">
                    <a:lumMod val="85000"/>
                    <a:lumOff val="15000"/>
                  </a:schemeClr>
                </a:solidFill>
                <a:latin typeface="+mn-lt"/>
              </a:rPr>
              <a:t> </a:t>
            </a: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eaLnBrk="1" hangingPunct="1">
              <a:spcAft>
                <a:spcPct val="20000"/>
              </a:spcAft>
            </a:pPr>
            <a:endParaRPr lang="nb-NO" altLang="nb-NO" sz="4000" dirty="0">
              <a:solidFill>
                <a:schemeClr val="tx1">
                  <a:lumMod val="85000"/>
                  <a:lumOff val="15000"/>
                </a:schemeClr>
              </a:solidFill>
              <a:latin typeface="+mn-lt"/>
            </a:endParaRPr>
          </a:p>
          <a:p>
            <a:pPr marL="571500" indent="-571500" eaLnBrk="1" hangingPunct="1">
              <a:lnSpc>
                <a:spcPct val="150000"/>
              </a:lnSpc>
              <a:spcAft>
                <a:spcPct val="20000"/>
              </a:spcAft>
              <a:buFont typeface="Courier New" panose="02070309020205020404" pitchFamily="49" charset="0"/>
              <a:buChar char="o"/>
            </a:pPr>
            <a:r>
              <a:rPr lang="nb-NO" altLang="nb-NO" sz="4000" dirty="0">
                <a:solidFill>
                  <a:schemeClr val="tx1">
                    <a:lumMod val="85000"/>
                    <a:lumOff val="15000"/>
                  </a:schemeClr>
                </a:solidFill>
                <a:latin typeface="+mn-lt"/>
              </a:rPr>
              <a:t>Ifølge oversiktsartikler og systematiske litteraturgjennomganger, er amitriptylin, duloksetin og pregabalin noen av de hyppigst anvendte legemidlene ved medikamentell behandling av fibromyalgi. Tramadol og sterkere opioider brukes også (1, 2)</a:t>
            </a:r>
          </a:p>
          <a:p>
            <a:pPr marL="571500" indent="-571500" eaLnBrk="1" hangingPunct="1">
              <a:lnSpc>
                <a:spcPct val="150000"/>
              </a:lnSpc>
              <a:spcAft>
                <a:spcPct val="20000"/>
              </a:spcAft>
              <a:buFont typeface="Courier New" panose="02070309020205020404" pitchFamily="49" charset="0"/>
              <a:buChar char="o"/>
            </a:pPr>
            <a:r>
              <a:rPr lang="nb-NO" altLang="nb-NO" sz="4000" dirty="0">
                <a:solidFill>
                  <a:schemeClr val="tx1">
                    <a:lumMod val="85000"/>
                    <a:lumOff val="15000"/>
                  </a:schemeClr>
                </a:solidFill>
                <a:latin typeface="+mn-lt"/>
              </a:rPr>
              <a:t>De fleste studiene på antidepressivene finner en overlegen effekt av disse sammenlignet med placebo </a:t>
            </a:r>
          </a:p>
          <a:p>
            <a:pPr marL="571500" indent="-571500" eaLnBrk="1" hangingPunct="1">
              <a:lnSpc>
                <a:spcPct val="150000"/>
              </a:lnSpc>
              <a:spcAft>
                <a:spcPct val="20000"/>
              </a:spcAft>
              <a:buFont typeface="Courier New" panose="02070309020205020404" pitchFamily="49" charset="0"/>
              <a:buChar char="o"/>
            </a:pPr>
            <a:r>
              <a:rPr lang="nb-NO" altLang="nb-NO" sz="4000" dirty="0">
                <a:solidFill>
                  <a:schemeClr val="tx1">
                    <a:lumMod val="85000"/>
                    <a:lumOff val="15000"/>
                  </a:schemeClr>
                </a:solidFill>
                <a:latin typeface="+mn-lt"/>
              </a:rPr>
              <a:t>Sterke opioider ser ut til å være dårlige behandlingsalternativer da de i flere studier er underlegne sammenlignet med non-opioide medikamenter </a:t>
            </a:r>
          </a:p>
        </p:txBody>
      </p:sp>
      <p:sp>
        <p:nvSpPr>
          <p:cNvPr id="5" name="TekstSylinder 4">
            <a:extLst>
              <a:ext uri="{FF2B5EF4-FFF2-40B4-BE49-F238E27FC236}">
                <a16:creationId xmlns:a16="http://schemas.microsoft.com/office/drawing/2014/main" id="{3DFF9694-71E4-D958-4F56-9585F39FFDE2}"/>
              </a:ext>
            </a:extLst>
          </p:cNvPr>
          <p:cNvSpPr txBox="1"/>
          <p:nvPr/>
        </p:nvSpPr>
        <p:spPr>
          <a:xfrm>
            <a:off x="1182688" y="16308096"/>
            <a:ext cx="12010798" cy="7734233"/>
          </a:xfrm>
          <a:prstGeom prst="rect">
            <a:avLst/>
          </a:prstGeom>
          <a:noFill/>
        </p:spPr>
        <p:txBody>
          <a:bodyPr wrap="square" rtlCol="0">
            <a:spAutoFit/>
          </a:bodyPr>
          <a:lstStyle/>
          <a:p>
            <a:pPr eaLnBrk="1" hangingPunct="1">
              <a:lnSpc>
                <a:spcPct val="150000"/>
              </a:lnSpc>
              <a:spcAft>
                <a:spcPct val="20000"/>
              </a:spcAft>
            </a:pPr>
            <a:r>
              <a:rPr lang="nb-NO" altLang="nb-NO" sz="4000" b="1" dirty="0">
                <a:solidFill>
                  <a:schemeClr val="tx1">
                    <a:lumMod val="85000"/>
                    <a:lumOff val="15000"/>
                  </a:schemeClr>
                </a:solidFill>
                <a:latin typeface="+mn-lt"/>
              </a:rPr>
              <a:t>Metode</a:t>
            </a:r>
            <a:r>
              <a:rPr lang="nb-NO" altLang="nb-NO" sz="4000" dirty="0">
                <a:solidFill>
                  <a:schemeClr val="tx1">
                    <a:lumMod val="85000"/>
                    <a:lumOff val="15000"/>
                  </a:schemeClr>
                </a:solidFill>
                <a:latin typeface="+mn-lt"/>
              </a:rPr>
              <a:t> </a:t>
            </a:r>
          </a:p>
          <a:p>
            <a:pPr marL="571500" indent="-571500" eaLnBrk="1" hangingPunct="1">
              <a:lnSpc>
                <a:spcPct val="150000"/>
              </a:lnSpc>
              <a:spcAft>
                <a:spcPct val="20000"/>
              </a:spcAft>
              <a:buFont typeface="Courier New" panose="02070309020205020404" pitchFamily="49" charset="0"/>
              <a:buChar char="o"/>
            </a:pPr>
            <a:r>
              <a:rPr lang="nb-NO" altLang="nb-NO" sz="4000" dirty="0">
                <a:solidFill>
                  <a:schemeClr val="tx1">
                    <a:lumMod val="85000"/>
                    <a:lumOff val="15000"/>
                  </a:schemeClr>
                </a:solidFill>
                <a:latin typeface="+mn-lt"/>
              </a:rPr>
              <a:t>Oversiktsartikler om fibromyalgi ble gjennomgått for å identifisere medikamenter som hyppig brukes i behandlingen av fibromyalgi</a:t>
            </a:r>
          </a:p>
          <a:p>
            <a:pPr marL="571500" indent="-571500" eaLnBrk="1" hangingPunct="1">
              <a:lnSpc>
                <a:spcPct val="150000"/>
              </a:lnSpc>
              <a:spcAft>
                <a:spcPct val="20000"/>
              </a:spcAft>
              <a:buFont typeface="Courier New" panose="02070309020205020404" pitchFamily="49" charset="0"/>
              <a:buChar char="o"/>
            </a:pPr>
            <a:r>
              <a:rPr lang="nb-NO" altLang="nb-NO" sz="4000" dirty="0">
                <a:solidFill>
                  <a:schemeClr val="tx1">
                    <a:lumMod val="85000"/>
                    <a:lumOff val="15000"/>
                  </a:schemeClr>
                </a:solidFill>
                <a:latin typeface="+mn-lt"/>
              </a:rPr>
              <a:t>Det ble deretter gjort søk etter originalstudier på de ulike medikamentene </a:t>
            </a:r>
          </a:p>
          <a:p>
            <a:pPr marL="571500" indent="-571500" eaLnBrk="1" hangingPunct="1">
              <a:lnSpc>
                <a:spcPct val="150000"/>
              </a:lnSpc>
              <a:spcAft>
                <a:spcPct val="20000"/>
              </a:spcAft>
              <a:buFont typeface="Courier New" panose="02070309020205020404" pitchFamily="49" charset="0"/>
              <a:buChar char="o"/>
            </a:pPr>
            <a:r>
              <a:rPr lang="nb-NO" altLang="nb-NO" sz="4000" dirty="0">
                <a:solidFill>
                  <a:schemeClr val="tx1">
                    <a:lumMod val="85000"/>
                    <a:lumOff val="15000"/>
                  </a:schemeClr>
                </a:solidFill>
                <a:latin typeface="+mn-lt"/>
              </a:rPr>
              <a:t>Resultatene fra studiene ble sammenlignet og sammenfattet  </a:t>
            </a:r>
          </a:p>
        </p:txBody>
      </p:sp>
      <p:sp>
        <p:nvSpPr>
          <p:cNvPr id="6" name="TekstSylinder 5">
            <a:extLst>
              <a:ext uri="{FF2B5EF4-FFF2-40B4-BE49-F238E27FC236}">
                <a16:creationId xmlns:a16="http://schemas.microsoft.com/office/drawing/2014/main" id="{766EE7F5-EFA6-3281-1E88-08617A8BEB3D}"/>
              </a:ext>
            </a:extLst>
          </p:cNvPr>
          <p:cNvSpPr txBox="1"/>
          <p:nvPr/>
        </p:nvSpPr>
        <p:spPr>
          <a:xfrm>
            <a:off x="28213646" y="10865382"/>
            <a:ext cx="12652432" cy="13203615"/>
          </a:xfrm>
          <a:prstGeom prst="rect">
            <a:avLst/>
          </a:prstGeom>
          <a:noFill/>
        </p:spPr>
        <p:txBody>
          <a:bodyPr wrap="square" rtlCol="0">
            <a:spAutoFit/>
          </a:bodyPr>
          <a:lstStyle/>
          <a:p>
            <a:r>
              <a:rPr lang="nb-NO" sz="4000" b="1" dirty="0">
                <a:latin typeface="+mn-lt"/>
              </a:rPr>
              <a:t>Konklusjon</a:t>
            </a:r>
          </a:p>
          <a:p>
            <a:pPr>
              <a:lnSpc>
                <a:spcPct val="150000"/>
              </a:lnSpc>
            </a:pPr>
            <a:r>
              <a:rPr lang="nb-NO" sz="4000" dirty="0">
                <a:effectLst/>
                <a:latin typeface="+mn-lt"/>
                <a:ea typeface="Calibri" panose="020F0502020204030204" pitchFamily="34" charset="0"/>
                <a:cs typeface="Times New Roman" panose="02020603050405020304" pitchFamily="18" charset="0"/>
              </a:rPr>
              <a:t>Flere av medikamentene som hyppig brukes i behandling av smerter ved fibromyalgi ser ut til å kunne ha en viss effekt hos mange pasienter. Per i dag finnes det imidlertid ingen medisinske behandlingsalternativer med en ubestridelig effekt på disse pasientenes plager. Ettersom fibromyalgi er en kompleks lidelse med mange ledsagende plager, kan det stilles spørsmål til hvorvidt studiepopulasjonene er representative </a:t>
            </a:r>
            <a:r>
              <a:rPr lang="nb-NO" sz="4000" dirty="0">
                <a:latin typeface="+mn-lt"/>
                <a:ea typeface="Calibri" panose="020F0502020204030204" pitchFamily="34" charset="0"/>
                <a:cs typeface="Times New Roman" panose="02020603050405020304" pitchFamily="18" charset="0"/>
              </a:rPr>
              <a:t>for den faktiske pasientgruppen. </a:t>
            </a:r>
            <a:r>
              <a:rPr lang="nb-NO" sz="4000" dirty="0">
                <a:effectLst/>
                <a:latin typeface="+mn-lt"/>
                <a:ea typeface="Calibri" panose="020F0502020204030204" pitchFamily="34" charset="0"/>
                <a:cs typeface="Times New Roman" panose="02020603050405020304" pitchFamily="18" charset="0"/>
              </a:rPr>
              <a:t>En stor andel av deltakerne i de gjennomgåtte studiene opplevde også bivirkninger av medikamentet de ble behandlet med, en faktor som også bør inkluderes i nyttevurderingen av en medisinsk behandling.</a:t>
            </a:r>
          </a:p>
          <a:p>
            <a:endParaRPr lang="nb-NO" dirty="0"/>
          </a:p>
        </p:txBody>
      </p:sp>
      <p:graphicFrame>
        <p:nvGraphicFramePr>
          <p:cNvPr id="7" name="Tabell 6">
            <a:extLst>
              <a:ext uri="{FF2B5EF4-FFF2-40B4-BE49-F238E27FC236}">
                <a16:creationId xmlns:a16="http://schemas.microsoft.com/office/drawing/2014/main" id="{3E3FEE94-9BC8-BA25-707E-BFD848688D27}"/>
              </a:ext>
            </a:extLst>
          </p:cNvPr>
          <p:cNvGraphicFramePr>
            <a:graphicFrameLocks noGrp="1"/>
          </p:cNvGraphicFramePr>
          <p:nvPr/>
        </p:nvGraphicFramePr>
        <p:xfrm>
          <a:off x="14698168" y="8565838"/>
          <a:ext cx="12010797" cy="4141694"/>
        </p:xfrm>
        <a:graphic>
          <a:graphicData uri="http://schemas.openxmlformats.org/drawingml/2006/table">
            <a:tbl>
              <a:tblPr firstRow="1" firstCol="1" bandRow="1">
                <a:tableStyleId>{5C22544A-7EE6-4342-B048-85BDC9FD1C3A}</a:tableStyleId>
              </a:tblPr>
              <a:tblGrid>
                <a:gridCol w="3966339">
                  <a:extLst>
                    <a:ext uri="{9D8B030D-6E8A-4147-A177-3AD203B41FA5}">
                      <a16:colId xmlns:a16="http://schemas.microsoft.com/office/drawing/2014/main" val="3239768613"/>
                    </a:ext>
                  </a:extLst>
                </a:gridCol>
                <a:gridCol w="3401645">
                  <a:extLst>
                    <a:ext uri="{9D8B030D-6E8A-4147-A177-3AD203B41FA5}">
                      <a16:colId xmlns:a16="http://schemas.microsoft.com/office/drawing/2014/main" val="816437143"/>
                    </a:ext>
                  </a:extLst>
                </a:gridCol>
                <a:gridCol w="4642813">
                  <a:extLst>
                    <a:ext uri="{9D8B030D-6E8A-4147-A177-3AD203B41FA5}">
                      <a16:colId xmlns:a16="http://schemas.microsoft.com/office/drawing/2014/main" val="3652011290"/>
                    </a:ext>
                  </a:extLst>
                </a:gridCol>
              </a:tblGrid>
              <a:tr h="927583">
                <a:tc>
                  <a:txBody>
                    <a:bodyPr/>
                    <a:lstStyle/>
                    <a:p>
                      <a:r>
                        <a:rPr lang="nb-NO" sz="1200">
                          <a:effectLst/>
                        </a:rPr>
                        <a:t>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200" dirty="0">
                          <a:effectLst/>
                        </a:rPr>
                        <a:t>Antall studier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200" dirty="0">
                          <a:effectLst/>
                        </a:rPr>
                        <a:t>Totalt antall deltakere </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0230357"/>
                  </a:ext>
                </a:extLst>
              </a:tr>
              <a:tr h="737151">
                <a:tc>
                  <a:txBody>
                    <a:bodyPr/>
                    <a:lstStyle/>
                    <a:p>
                      <a:r>
                        <a:rPr lang="nb-NO" sz="3200" dirty="0">
                          <a:effectLst/>
                        </a:rPr>
                        <a:t>Pregabalin</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5</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3256</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2760356"/>
                  </a:ext>
                </a:extLst>
              </a:tr>
              <a:tr h="737151">
                <a:tc>
                  <a:txBody>
                    <a:bodyPr/>
                    <a:lstStyle/>
                    <a:p>
                      <a:r>
                        <a:rPr lang="nb-NO" sz="3200" dirty="0">
                          <a:effectLst/>
                        </a:rPr>
                        <a:t>Amitriptylin</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9</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661</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731804"/>
                  </a:ext>
                </a:extLst>
              </a:tr>
              <a:tr h="737151">
                <a:tc>
                  <a:txBody>
                    <a:bodyPr/>
                    <a:lstStyle/>
                    <a:p>
                      <a:r>
                        <a:rPr lang="nb-NO" sz="3200" dirty="0">
                          <a:effectLst/>
                        </a:rPr>
                        <a:t>Duloksetin </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8</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2684</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936965"/>
                  </a:ext>
                </a:extLst>
              </a:tr>
              <a:tr h="1002658">
                <a:tc>
                  <a:txBody>
                    <a:bodyPr/>
                    <a:lstStyle/>
                    <a:p>
                      <a:r>
                        <a:rPr lang="nb-NO" sz="3200" dirty="0">
                          <a:effectLst/>
                        </a:rPr>
                        <a:t>Tramadol/opioider</a:t>
                      </a:r>
                      <a:endParaRPr lang="nb-NO"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2</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b-NO" sz="3600" dirty="0">
                          <a:effectLst/>
                        </a:rPr>
                        <a:t>3121</a:t>
                      </a:r>
                      <a:endParaRPr lang="nb-NO"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1444903"/>
                  </a:ext>
                </a:extLst>
              </a:tr>
            </a:tbl>
          </a:graphicData>
        </a:graphic>
      </p:graphicFrame>
      <p:sp>
        <p:nvSpPr>
          <p:cNvPr id="8" name="TekstSylinder 7">
            <a:extLst>
              <a:ext uri="{FF2B5EF4-FFF2-40B4-BE49-F238E27FC236}">
                <a16:creationId xmlns:a16="http://schemas.microsoft.com/office/drawing/2014/main" id="{B0118C4D-1B76-AE5A-F936-28C56880C856}"/>
              </a:ext>
            </a:extLst>
          </p:cNvPr>
          <p:cNvSpPr txBox="1"/>
          <p:nvPr/>
        </p:nvSpPr>
        <p:spPr>
          <a:xfrm>
            <a:off x="28213646" y="7501599"/>
            <a:ext cx="12010797" cy="2748253"/>
          </a:xfrm>
          <a:prstGeom prst="rect">
            <a:avLst/>
          </a:prstGeom>
          <a:noFill/>
        </p:spPr>
        <p:txBody>
          <a:bodyPr wrap="square" rtlCol="0">
            <a:spAutoFit/>
          </a:bodyPr>
          <a:lstStyle/>
          <a:p>
            <a:pPr marL="571500" indent="-571500">
              <a:lnSpc>
                <a:spcPct val="150000"/>
              </a:lnSpc>
              <a:buFont typeface="Courier New" panose="02070309020205020404" pitchFamily="49" charset="0"/>
              <a:buChar char="o"/>
            </a:pPr>
            <a:r>
              <a:rPr lang="nb-NO" sz="4000" dirty="0"/>
              <a:t>En fellesnevner for alle de utprøvde medikamentene er høye andeler pasienter med opplevde bivirkninger </a:t>
            </a:r>
          </a:p>
        </p:txBody>
      </p:sp>
    </p:spTree>
    <p:extLst>
      <p:ext uri="{BB962C8B-B14F-4D97-AF65-F5344CB8AC3E}">
        <p14:creationId xmlns:p14="http://schemas.microsoft.com/office/powerpoint/2010/main" val="237341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e 4" descr="Et bilde som inneholder firkant&#10;&#10;Automatisk generert beskrivelse">
            <a:extLst>
              <a:ext uri="{FF2B5EF4-FFF2-40B4-BE49-F238E27FC236}">
                <a16:creationId xmlns:a16="http://schemas.microsoft.com/office/drawing/2014/main" id="{7EC01C88-FE6C-4349-BBF0-745C4AD048F4}"/>
              </a:ext>
            </a:extLst>
          </p:cNvPr>
          <p:cNvPicPr>
            <a:picLocks noChangeAspect="1"/>
          </p:cNvPicPr>
          <p:nvPr/>
        </p:nvPicPr>
        <p:blipFill>
          <a:blip r:embed="rId2"/>
          <a:stretch>
            <a:fillRect/>
          </a:stretch>
        </p:blipFill>
        <p:spPr>
          <a:xfrm>
            <a:off x="-1" y="9592293"/>
            <a:ext cx="42808525" cy="731737"/>
          </a:xfrm>
          <a:prstGeom prst="rect">
            <a:avLst/>
          </a:prstGeom>
        </p:spPr>
      </p:pic>
      <p:sp>
        <p:nvSpPr>
          <p:cNvPr id="6" name="TekstSylinder 5">
            <a:extLst>
              <a:ext uri="{FF2B5EF4-FFF2-40B4-BE49-F238E27FC236}">
                <a16:creationId xmlns:a16="http://schemas.microsoft.com/office/drawing/2014/main" id="{1763AA9A-B52E-4143-9D4D-18940AB05288}"/>
              </a:ext>
            </a:extLst>
          </p:cNvPr>
          <p:cNvSpPr txBox="1"/>
          <p:nvPr/>
        </p:nvSpPr>
        <p:spPr>
          <a:xfrm>
            <a:off x="14176215" y="8084988"/>
            <a:ext cx="14447877" cy="1064907"/>
          </a:xfrm>
          <a:prstGeom prst="rect">
            <a:avLst/>
          </a:prstGeom>
          <a:noFill/>
        </p:spPr>
        <p:txBody>
          <a:bodyPr wrap="square" rtlCol="0">
            <a:spAutoFit/>
          </a:bodyPr>
          <a:lstStyle/>
          <a:p>
            <a:pPr algn="ctr" defTabSz="3210641" fontAlgn="auto">
              <a:spcBef>
                <a:spcPts val="0"/>
              </a:spcBef>
              <a:spcAft>
                <a:spcPts val="0"/>
              </a:spcAft>
            </a:pPr>
            <a:r>
              <a:rPr lang="nb-NO" sz="6320" dirty="0">
                <a:solidFill>
                  <a:prstClr val="white"/>
                </a:solidFill>
                <a:latin typeface="GungsuhChe" panose="02030609000101010101" pitchFamily="49" charset="-127"/>
                <a:ea typeface="GungsuhChe" panose="02030609000101010101" pitchFamily="49" charset="-127"/>
                <a:cs typeface="Arial Narrow" panose="020B0604020202020204" pitchFamily="34" charset="0"/>
              </a:rPr>
              <a:t>En retrospektiv </a:t>
            </a:r>
            <a:r>
              <a:rPr lang="nb-NO" sz="6320" dirty="0" err="1">
                <a:solidFill>
                  <a:prstClr val="white"/>
                </a:solidFill>
                <a:latin typeface="GungsuhChe" panose="02030609000101010101" pitchFamily="49" charset="-127"/>
                <a:ea typeface="GungsuhChe" panose="02030609000101010101" pitchFamily="49" charset="-127"/>
                <a:cs typeface="Arial Narrow" panose="020B0604020202020204" pitchFamily="34" charset="0"/>
              </a:rPr>
              <a:t>observasjonsstudie</a:t>
            </a:r>
            <a:endParaRPr lang="nb-NO" sz="6320" dirty="0">
              <a:solidFill>
                <a:prstClr val="white"/>
              </a:solidFill>
              <a:latin typeface="GungsuhChe" panose="02030609000101010101" pitchFamily="49" charset="-127"/>
              <a:ea typeface="GungsuhChe" panose="02030609000101010101" pitchFamily="49" charset="-127"/>
              <a:cs typeface="Arial Narrow" panose="020B0604020202020204" pitchFamily="34" charset="0"/>
            </a:endParaRPr>
          </a:p>
        </p:txBody>
      </p:sp>
      <p:sp>
        <p:nvSpPr>
          <p:cNvPr id="10" name="TekstSylinder 9">
            <a:extLst>
              <a:ext uri="{FF2B5EF4-FFF2-40B4-BE49-F238E27FC236}">
                <a16:creationId xmlns:a16="http://schemas.microsoft.com/office/drawing/2014/main" id="{D93AF607-C9FA-1A43-8121-6B171F840598}"/>
              </a:ext>
            </a:extLst>
          </p:cNvPr>
          <p:cNvSpPr txBox="1"/>
          <p:nvPr/>
        </p:nvSpPr>
        <p:spPr>
          <a:xfrm>
            <a:off x="31451695" y="4297037"/>
            <a:ext cx="10969685" cy="5062989"/>
          </a:xfrm>
          <a:prstGeom prst="rect">
            <a:avLst/>
          </a:prstGeom>
          <a:noFill/>
        </p:spPr>
        <p:txBody>
          <a:bodyPr wrap="square">
            <a:spAutoFit/>
          </a:bodyPr>
          <a:lstStyle/>
          <a:p>
            <a:pPr algn="r" defTabSz="3210641" fontAlgn="auto">
              <a:spcBef>
                <a:spcPts val="0"/>
              </a:spcBef>
              <a:spcAft>
                <a:spcPts val="0"/>
              </a:spcAft>
            </a:pPr>
            <a:r>
              <a:rPr lang="nb-NO" altLang="nb-NO" sz="5618" dirty="0">
                <a:solidFill>
                  <a:prstClr val="white"/>
                </a:solidFill>
                <a:latin typeface="Arial Narrow" panose="020B0604020202020204" pitchFamily="34" charset="0"/>
                <a:cs typeface="Arial Narrow" panose="020B0604020202020204" pitchFamily="34" charset="0"/>
              </a:rPr>
              <a:t>Vegard Straume &amp; </a:t>
            </a:r>
          </a:p>
          <a:p>
            <a:pPr algn="r" defTabSz="3210641" fontAlgn="auto">
              <a:spcBef>
                <a:spcPts val="0"/>
              </a:spcBef>
              <a:spcAft>
                <a:spcPts val="0"/>
              </a:spcAft>
            </a:pPr>
            <a:r>
              <a:rPr lang="nb-NO" altLang="nb-NO" sz="5618" dirty="0">
                <a:solidFill>
                  <a:prstClr val="white"/>
                </a:solidFill>
                <a:latin typeface="Arial Narrow" panose="020B0604020202020204" pitchFamily="34" charset="0"/>
                <a:cs typeface="Arial Narrow" panose="020B0604020202020204" pitchFamily="34" charset="0"/>
              </a:rPr>
              <a:t>Heidrun E. Høyvik</a:t>
            </a:r>
            <a:br>
              <a:rPr lang="nb-NO" altLang="nb-NO" sz="6320" dirty="0">
                <a:solidFill>
                  <a:prstClr val="white"/>
                </a:solidFill>
                <a:latin typeface="Arial Narrow" panose="020B0604020202020204" pitchFamily="34" charset="0"/>
                <a:cs typeface="Arial Narrow" panose="020B0604020202020204" pitchFamily="34" charset="0"/>
              </a:rPr>
            </a:br>
            <a:r>
              <a:rPr lang="nb-NO" altLang="nb-NO" sz="4213" dirty="0">
                <a:solidFill>
                  <a:prstClr val="white"/>
                </a:solidFill>
                <a:latin typeface="Arial Narrow" panose="020B0604020202020204" pitchFamily="34" charset="0"/>
                <a:cs typeface="Arial Narrow" panose="020B0604020202020204" pitchFamily="34" charset="0"/>
              </a:rPr>
              <a:t>Universitetet i Bergen</a:t>
            </a:r>
          </a:p>
          <a:p>
            <a:pPr algn="r" defTabSz="3210641" fontAlgn="auto">
              <a:spcBef>
                <a:spcPts val="0"/>
              </a:spcBef>
              <a:spcAft>
                <a:spcPts val="0"/>
              </a:spcAft>
            </a:pPr>
            <a:r>
              <a:rPr lang="nb-NO" altLang="nb-NO" sz="4213" dirty="0">
                <a:solidFill>
                  <a:prstClr val="white"/>
                </a:solidFill>
                <a:latin typeface="Arial Narrow" panose="020B0604020202020204" pitchFamily="34" charset="0"/>
                <a:cs typeface="Arial Narrow" panose="020B0604020202020204" pitchFamily="34" charset="0"/>
                <a:hlinkClick r:id="rId3"/>
              </a:rPr>
              <a:t>vst025@uib.no</a:t>
            </a:r>
            <a:br>
              <a:rPr lang="nb-NO" altLang="nb-NO" sz="4213" dirty="0">
                <a:solidFill>
                  <a:prstClr val="white"/>
                </a:solidFill>
                <a:latin typeface="Arial Narrow" panose="020B0604020202020204" pitchFamily="34" charset="0"/>
                <a:cs typeface="Arial Narrow" panose="020B0604020202020204" pitchFamily="34" charset="0"/>
              </a:rPr>
            </a:br>
            <a:r>
              <a:rPr lang="nb-NO" altLang="nb-NO" sz="4213" dirty="0">
                <a:solidFill>
                  <a:prstClr val="white"/>
                </a:solidFill>
                <a:latin typeface="Arial Narrow" panose="020B0604020202020204" pitchFamily="34" charset="0"/>
                <a:cs typeface="Arial Narrow" panose="020B0604020202020204" pitchFamily="34" charset="0"/>
                <a:hlinkClick r:id="rId4"/>
              </a:rPr>
              <a:t>tuj009@uib.no</a:t>
            </a:r>
            <a:endParaRPr lang="nb-NO" altLang="nb-NO" sz="4213" dirty="0">
              <a:solidFill>
                <a:prstClr val="white"/>
              </a:solidFill>
              <a:latin typeface="Arial Narrow" panose="020B0604020202020204" pitchFamily="34" charset="0"/>
              <a:cs typeface="Arial Narrow" panose="020B0604020202020204" pitchFamily="34" charset="0"/>
            </a:endParaRPr>
          </a:p>
          <a:p>
            <a:pPr algn="r" defTabSz="3210641" fontAlgn="auto">
              <a:spcBef>
                <a:spcPts val="0"/>
              </a:spcBef>
              <a:spcAft>
                <a:spcPts val="0"/>
              </a:spcAft>
            </a:pPr>
            <a:endParaRPr lang="nb-NO" altLang="nb-NO" sz="4213" dirty="0">
              <a:solidFill>
                <a:prstClr val="white"/>
              </a:solidFill>
              <a:latin typeface="Arial Narrow" panose="020B0604020202020204" pitchFamily="34" charset="0"/>
              <a:cs typeface="Arial Narrow" panose="020B0604020202020204" pitchFamily="34" charset="0"/>
            </a:endParaRPr>
          </a:p>
          <a:p>
            <a:pPr algn="r" defTabSz="3210641" fontAlgn="auto">
              <a:spcBef>
                <a:spcPts val="0"/>
              </a:spcBef>
              <a:spcAft>
                <a:spcPts val="0"/>
              </a:spcAft>
            </a:pPr>
            <a:r>
              <a:rPr lang="nb-NO" altLang="nb-NO" sz="4213" dirty="0">
                <a:solidFill>
                  <a:prstClr val="white"/>
                </a:solidFill>
                <a:latin typeface="Arial Narrow" panose="020B0604020202020204" pitchFamily="34" charset="0"/>
                <a:cs typeface="Arial Narrow" panose="020B0604020202020204" pitchFamily="34" charset="0"/>
              </a:rPr>
              <a:t>En stor takk til veileder Mette Engan</a:t>
            </a:r>
          </a:p>
        </p:txBody>
      </p:sp>
      <p:sp>
        <p:nvSpPr>
          <p:cNvPr id="11" name="TekstSylinder 10">
            <a:extLst>
              <a:ext uri="{FF2B5EF4-FFF2-40B4-BE49-F238E27FC236}">
                <a16:creationId xmlns:a16="http://schemas.microsoft.com/office/drawing/2014/main" id="{09DF95AF-3042-774A-B888-AC73F79AC7CA}"/>
              </a:ext>
            </a:extLst>
          </p:cNvPr>
          <p:cNvSpPr txBox="1"/>
          <p:nvPr/>
        </p:nvSpPr>
        <p:spPr>
          <a:xfrm>
            <a:off x="755002" y="10480313"/>
            <a:ext cx="12757910" cy="4846776"/>
          </a:xfrm>
          <a:prstGeom prst="rect">
            <a:avLst/>
          </a:prstGeom>
          <a:solidFill>
            <a:schemeClr val="tx1"/>
          </a:solidFill>
        </p:spPr>
        <p:txBody>
          <a:bodyPr wrap="square" rtlCol="0">
            <a:spAutoFit/>
          </a:bodyPr>
          <a:lstStyle/>
          <a:p>
            <a:pPr defTabSz="3210641" fontAlgn="auto">
              <a:spcBef>
                <a:spcPts val="0"/>
              </a:spcBef>
              <a:spcAft>
                <a:spcPts val="0"/>
              </a:spcAft>
            </a:pPr>
            <a:r>
              <a:rPr lang="nb-NO" sz="5618" dirty="0">
                <a:solidFill>
                  <a:prstClr val="white"/>
                </a:solidFill>
                <a:latin typeface="Arial Narrow" panose="020B0604020202020204" pitchFamily="34" charset="0"/>
                <a:ea typeface="Calibri" panose="020F0502020204030204" pitchFamily="34" charset="0"/>
                <a:cs typeface="Arial Narrow" panose="020B0604020202020204" pitchFamily="34" charset="0"/>
              </a:rPr>
              <a:t>Bakgrunn</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South </a:t>
            </a:r>
            <a:r>
              <a:rPr lang="nb-NO" sz="4213" dirty="0" err="1">
                <a:solidFill>
                  <a:prstClr val="white"/>
                </a:solidFill>
                <a:latin typeface="Arial Narrow" panose="020B0604020202020204" pitchFamily="34" charset="0"/>
                <a:ea typeface="Times New Roman" panose="02020603050405020304" pitchFamily="18" charset="0"/>
                <a:cs typeface="Arial Narrow" panose="020B0604020202020204" pitchFamily="34" charset="0"/>
              </a:rPr>
              <a:t>African</a:t>
            </a: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a:t>
            </a:r>
            <a:r>
              <a:rPr lang="nb-NO" sz="4213" dirty="0" err="1">
                <a:solidFill>
                  <a:prstClr val="white"/>
                </a:solidFill>
                <a:latin typeface="Arial Narrow" panose="020B0604020202020204" pitchFamily="34" charset="0"/>
                <a:ea typeface="Times New Roman" panose="02020603050405020304" pitchFamily="18" charset="0"/>
                <a:cs typeface="Arial Narrow" panose="020B0604020202020204" pitchFamily="34" charset="0"/>
              </a:rPr>
              <a:t>Triage</a:t>
            </a: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a:t>
            </a:r>
            <a:r>
              <a:rPr lang="nb-NO" sz="4213" dirty="0" err="1">
                <a:solidFill>
                  <a:prstClr val="white"/>
                </a:solidFill>
                <a:latin typeface="Arial Narrow" panose="020B0604020202020204" pitchFamily="34" charset="0"/>
                <a:ea typeface="Times New Roman" panose="02020603050405020304" pitchFamily="18" charset="0"/>
                <a:cs typeface="Arial Narrow" panose="020B0604020202020204" pitchFamily="34" charset="0"/>
              </a:rPr>
              <a:t>Scale</a:t>
            </a: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(SATS) er et hastegradsverktøy som prioriterer pasienter </a:t>
            </a:r>
            <a:r>
              <a:rPr lang="nb-NO" sz="4213" dirty="0" err="1">
                <a:solidFill>
                  <a:prstClr val="white"/>
                </a:solidFill>
                <a:latin typeface="Arial Narrow" panose="020B0604020202020204" pitchFamily="34" charset="0"/>
                <a:ea typeface="Times New Roman" panose="02020603050405020304" pitchFamily="18" charset="0"/>
                <a:cs typeface="Arial Narrow" panose="020B0604020202020204" pitchFamily="34" charset="0"/>
              </a:rPr>
              <a:t>prehospitalt</a:t>
            </a: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i ambulansetjenesten og på sykehus.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Helse Vest bruker en modifisert versjon (SATS-N) med fem hastegradskategorier.</a:t>
            </a:r>
          </a:p>
          <a:p>
            <a:pPr defTabSz="3210641" fontAlgn="auto">
              <a:spcBef>
                <a:spcPts val="0"/>
              </a:spcBef>
              <a:spcAft>
                <a:spcPts val="0"/>
              </a:spcAft>
            </a:pPr>
            <a:endParaRPr lang="nb-NO" sz="4213" dirty="0">
              <a:solidFill>
                <a:prstClr val="white"/>
              </a:solidFill>
              <a:latin typeface="Arial Narrow" panose="020B0604020202020204" pitchFamily="34" charset="0"/>
              <a:cs typeface="Arial Narrow" panose="020B0604020202020204" pitchFamily="34" charset="0"/>
            </a:endParaRPr>
          </a:p>
        </p:txBody>
      </p:sp>
      <p:sp>
        <p:nvSpPr>
          <p:cNvPr id="17" name="Rectangle 4">
            <a:extLst>
              <a:ext uri="{FF2B5EF4-FFF2-40B4-BE49-F238E27FC236}">
                <a16:creationId xmlns:a16="http://schemas.microsoft.com/office/drawing/2014/main" id="{59EB319D-42CC-F04A-87DE-421C83EC8B98}"/>
              </a:ext>
            </a:extLst>
          </p:cNvPr>
          <p:cNvSpPr>
            <a:spLocks noChangeArrowheads="1"/>
          </p:cNvSpPr>
          <p:nvPr/>
        </p:nvSpPr>
        <p:spPr bwMode="auto">
          <a:xfrm>
            <a:off x="31162605" y="10717456"/>
            <a:ext cx="11547866" cy="162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21064" tIns="160532" rIns="321064" bIns="160532" numCol="1" anchor="ctr" anchorCtr="0" compatLnSpc="1">
            <a:prstTxWarp prst="textNoShape">
              <a:avLst/>
            </a:prstTxWarp>
            <a:spAutoFit/>
          </a:bodyPr>
          <a:lstStyle/>
          <a:p>
            <a:pPr algn="just" defTabSz="3210641" eaLnBrk="0" hangingPunct="0"/>
            <a:r>
              <a:rPr lang="nb-NO" altLang="nb-NO" sz="4213" b="1"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Tabell</a:t>
            </a:r>
            <a:r>
              <a:rPr lang="nb-NO" alt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Validitet til høy vs. lav hastegrad i SATS-N for å identifisere behov for innleggelse i en overvåkingsenhet</a:t>
            </a:r>
            <a:endParaRPr lang="nb-NO" altLang="nb-NO" sz="4213" dirty="0">
              <a:solidFill>
                <a:prstClr val="white"/>
              </a:solidFill>
              <a:latin typeface="Arial Narrow" panose="020B0604020202020204" pitchFamily="34" charset="0"/>
              <a:cs typeface="Arial Narrow" panose="020B0604020202020204" pitchFamily="34" charset="0"/>
            </a:endParaRPr>
          </a:p>
        </p:txBody>
      </p:sp>
      <p:sp>
        <p:nvSpPr>
          <p:cNvPr id="19" name="TekstSylinder 18">
            <a:extLst>
              <a:ext uri="{FF2B5EF4-FFF2-40B4-BE49-F238E27FC236}">
                <a16:creationId xmlns:a16="http://schemas.microsoft.com/office/drawing/2014/main" id="{725F4498-F434-C341-B420-0999AB9549B4}"/>
              </a:ext>
            </a:extLst>
          </p:cNvPr>
          <p:cNvSpPr txBox="1"/>
          <p:nvPr/>
        </p:nvSpPr>
        <p:spPr>
          <a:xfrm>
            <a:off x="755002" y="14754682"/>
            <a:ext cx="11843481" cy="5495094"/>
          </a:xfrm>
          <a:prstGeom prst="rect">
            <a:avLst/>
          </a:prstGeom>
          <a:solidFill>
            <a:schemeClr val="tx1"/>
          </a:solidFill>
          <a:ln>
            <a:noFill/>
          </a:ln>
        </p:spPr>
        <p:txBody>
          <a:bodyPr wrap="square" rtlCol="0">
            <a:spAutoFit/>
          </a:bodyPr>
          <a:lstStyle/>
          <a:p>
            <a:pPr defTabSz="3210641" fontAlgn="auto">
              <a:spcBef>
                <a:spcPts val="0"/>
              </a:spcBef>
              <a:spcAft>
                <a:spcPts val="0"/>
              </a:spcAft>
            </a:pPr>
            <a:r>
              <a:rPr lang="nb-NO" sz="5618" dirty="0">
                <a:solidFill>
                  <a:prstClr val="white"/>
                </a:solidFill>
                <a:latin typeface="Arial Narrow" panose="020B0604020202020204" pitchFamily="34" charset="0"/>
                <a:cs typeface="Arial Narrow" panose="020B0604020202020204" pitchFamily="34" charset="0"/>
              </a:rPr>
              <a:t>Formål</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Beskrive barnepopulasjonen som innlegges via ambulanse</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Undersøke sammenhengen mellom SATS-N </a:t>
            </a:r>
            <a:r>
              <a:rPr lang="nb-NO" sz="4213" dirty="0" err="1">
                <a:solidFill>
                  <a:prstClr val="white"/>
                </a:solidFill>
                <a:latin typeface="Arial Narrow" panose="020B0604020202020204" pitchFamily="34" charset="0"/>
                <a:ea typeface="Times New Roman" panose="02020603050405020304" pitchFamily="18" charset="0"/>
                <a:cs typeface="Arial Narrow" panose="020B0604020202020204" pitchFamily="34" charset="0"/>
              </a:rPr>
              <a:t>prehospitalt</a:t>
            </a: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og i akuttmottak.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Undersøke validiteten ved å se på sammenhengen mellom høy prehospital hastegrad og alvorlig utfall definert som innleggelse på en overvåkingsenhet. </a:t>
            </a:r>
          </a:p>
        </p:txBody>
      </p:sp>
      <p:sp>
        <p:nvSpPr>
          <p:cNvPr id="22" name="TekstSylinder 21">
            <a:extLst>
              <a:ext uri="{FF2B5EF4-FFF2-40B4-BE49-F238E27FC236}">
                <a16:creationId xmlns:a16="http://schemas.microsoft.com/office/drawing/2014/main" id="{4DEE8C42-CD97-694C-B0BA-681C313A165D}"/>
              </a:ext>
            </a:extLst>
          </p:cNvPr>
          <p:cNvSpPr txBox="1"/>
          <p:nvPr/>
        </p:nvSpPr>
        <p:spPr>
          <a:xfrm>
            <a:off x="755002" y="20385940"/>
            <a:ext cx="11843481" cy="4846776"/>
          </a:xfrm>
          <a:prstGeom prst="rect">
            <a:avLst/>
          </a:prstGeom>
          <a:solidFill>
            <a:schemeClr val="tx1"/>
          </a:solidFill>
          <a:ln>
            <a:noFill/>
          </a:ln>
        </p:spPr>
        <p:txBody>
          <a:bodyPr wrap="square" rtlCol="0">
            <a:spAutoFit/>
          </a:bodyPr>
          <a:lstStyle/>
          <a:p>
            <a:pPr defTabSz="3210641" fontAlgn="auto">
              <a:spcBef>
                <a:spcPts val="0"/>
              </a:spcBef>
              <a:spcAft>
                <a:spcPts val="0"/>
              </a:spcAft>
            </a:pPr>
            <a:r>
              <a:rPr lang="nb-NO" sz="5618" dirty="0">
                <a:solidFill>
                  <a:prstClr val="white"/>
                </a:solidFill>
                <a:latin typeface="Arial Narrow" panose="020B0604020202020204" pitchFamily="34" charset="0"/>
                <a:cs typeface="Arial Narrow" panose="020B0604020202020204" pitchFamily="34" charset="0"/>
              </a:rPr>
              <a:t>Metode</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Alle barn mellom 0-14 år innlagt for øyeblikkelig hjelp via ambulanse første halvår i 2020 på Haukeland Universitetssykehus, Bergen, Norge.</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Informasjon ble hentet fra elektroniske pasientjournaler.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Hastegradskategoriene ble </a:t>
            </a:r>
            <a:r>
              <a:rPr lang="nb-NO" sz="421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dikotomisert</a:t>
            </a: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til høy og lav hastegrad. </a:t>
            </a:r>
            <a:endParaRPr lang="nb-NO" sz="4213" dirty="0">
              <a:solidFill>
                <a:prstClr val="white"/>
              </a:solidFill>
              <a:latin typeface="Arial Narrow" panose="020B0604020202020204" pitchFamily="34" charset="0"/>
              <a:cs typeface="Arial Narrow" panose="020B0604020202020204" pitchFamily="34" charset="0"/>
            </a:endParaRPr>
          </a:p>
        </p:txBody>
      </p:sp>
      <p:sp>
        <p:nvSpPr>
          <p:cNvPr id="23" name="TekstSylinder 22">
            <a:extLst>
              <a:ext uri="{FF2B5EF4-FFF2-40B4-BE49-F238E27FC236}">
                <a16:creationId xmlns:a16="http://schemas.microsoft.com/office/drawing/2014/main" id="{97FF6CE9-9C47-774B-9C6F-EAF721CECFF5}"/>
              </a:ext>
            </a:extLst>
          </p:cNvPr>
          <p:cNvSpPr txBox="1"/>
          <p:nvPr/>
        </p:nvSpPr>
        <p:spPr>
          <a:xfrm>
            <a:off x="13321084" y="10534259"/>
            <a:ext cx="16158140" cy="3658181"/>
          </a:xfrm>
          <a:prstGeom prst="rect">
            <a:avLst/>
          </a:prstGeom>
          <a:solidFill>
            <a:schemeClr val="tx1"/>
          </a:solidFill>
          <a:ln>
            <a:noFill/>
          </a:ln>
        </p:spPr>
        <p:txBody>
          <a:bodyPr wrap="square" rtlCol="0">
            <a:spAutoFit/>
          </a:bodyPr>
          <a:lstStyle/>
          <a:p>
            <a:pPr defTabSz="3210641" fontAlgn="auto">
              <a:spcBef>
                <a:spcPts val="0"/>
              </a:spcBef>
              <a:spcAft>
                <a:spcPts val="0"/>
              </a:spcAft>
            </a:pPr>
            <a:r>
              <a:rPr lang="nb-NO" sz="6320" dirty="0">
                <a:solidFill>
                  <a:prstClr val="white"/>
                </a:solidFill>
                <a:latin typeface="Arial Narrow" panose="020B0604020202020204" pitchFamily="34" charset="0"/>
                <a:cs typeface="Arial Narrow" panose="020B0604020202020204" pitchFamily="34" charset="0"/>
              </a:rPr>
              <a:t>Resultat</a:t>
            </a:r>
          </a:p>
          <a:p>
            <a:pPr marL="601995" indent="-601995" defTabSz="3210641" fontAlgn="auto">
              <a:spcBef>
                <a:spcPts val="0"/>
              </a:spcBef>
              <a:spcAft>
                <a:spcPts val="0"/>
              </a:spcAft>
              <a:buFont typeface="Arial" panose="020B0604020202020204" pitchFamily="34" charset="0"/>
              <a:buChar char="•"/>
            </a:pPr>
            <a:r>
              <a:rPr lang="nb-NO" sz="421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Hovedandelen</a:t>
            </a: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av de 303 pasientene fikk gjennomført SATS-N både i ambulanse (89%)  og i akuttmottak (80%).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Et fåtall av pasientene hadde helt korrekt utført dokumentasjon.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48% av innlagte pasienter same hastegrad </a:t>
            </a:r>
            <a:r>
              <a:rPr lang="nb-NO" sz="421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prehospitalt</a:t>
            </a: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og i akuttmottaket </a:t>
            </a:r>
            <a:endParaRPr lang="nb-NO" sz="4213" dirty="0">
              <a:solidFill>
                <a:prstClr val="white"/>
              </a:solidFill>
              <a:latin typeface="Arial Narrow" panose="020B0604020202020204" pitchFamily="34" charset="0"/>
              <a:cs typeface="Arial Narrow" panose="020B0604020202020204" pitchFamily="34" charset="0"/>
            </a:endParaRPr>
          </a:p>
        </p:txBody>
      </p:sp>
      <p:sp>
        <p:nvSpPr>
          <p:cNvPr id="24" name="TekstSylinder 23">
            <a:extLst>
              <a:ext uri="{FF2B5EF4-FFF2-40B4-BE49-F238E27FC236}">
                <a16:creationId xmlns:a16="http://schemas.microsoft.com/office/drawing/2014/main" id="{AB9E8AB2-7523-5543-8C53-AAE29B05E88D}"/>
              </a:ext>
            </a:extLst>
          </p:cNvPr>
          <p:cNvSpPr txBox="1"/>
          <p:nvPr/>
        </p:nvSpPr>
        <p:spPr>
          <a:xfrm>
            <a:off x="31162605" y="21454805"/>
            <a:ext cx="11547866" cy="4954818"/>
          </a:xfrm>
          <a:prstGeom prst="rect">
            <a:avLst/>
          </a:prstGeom>
          <a:noFill/>
          <a:ln>
            <a:noFill/>
          </a:ln>
        </p:spPr>
        <p:txBody>
          <a:bodyPr wrap="square" rtlCol="0">
            <a:spAutoFit/>
          </a:bodyPr>
          <a:lstStyle/>
          <a:p>
            <a:pPr defTabSz="3210641" fontAlgn="auto">
              <a:spcBef>
                <a:spcPts val="0"/>
              </a:spcBef>
              <a:spcAft>
                <a:spcPts val="0"/>
              </a:spcAft>
            </a:pPr>
            <a:r>
              <a:rPr lang="nb-NO" sz="6320" dirty="0">
                <a:solidFill>
                  <a:prstClr val="white"/>
                </a:solidFill>
                <a:latin typeface="Arial Narrow" panose="020B0604020202020204" pitchFamily="34" charset="0"/>
                <a:cs typeface="Arial Narrow" panose="020B0604020202020204" pitchFamily="34" charset="0"/>
              </a:rPr>
              <a:t>Konklusjon</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De fleste pasientene fikk gjennomført en hastegradsvurdering </a:t>
            </a:r>
            <a:r>
              <a:rPr lang="nb-NO" sz="421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prehospitalt</a:t>
            </a: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og i akuttmottak.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Kun halvparten hadde lik hastegrad </a:t>
            </a:r>
            <a:r>
              <a:rPr lang="nb-NO" sz="421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prehospitalt</a:t>
            </a: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og i akuttmottak. </a:t>
            </a:r>
          </a:p>
          <a:p>
            <a:pPr marL="601995" indent="-601995" defTabSz="3210641" fontAlgn="auto">
              <a:spcBef>
                <a:spcPts val="0"/>
              </a:spcBef>
              <a:spcAft>
                <a:spcPts val="0"/>
              </a:spcAft>
              <a:buFont typeface="Arial" panose="020B0604020202020204" pitchFamily="34" charset="0"/>
              <a:buChar char="•"/>
            </a:pP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SATS-N hadde en tilfredsstillende validitet, men en betydelig </a:t>
            </a:r>
            <a:r>
              <a:rPr lang="nb-NO" sz="421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overtriagering</a:t>
            </a:r>
            <a:r>
              <a:rPr lang="nb-NO" sz="421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i denne pasientgruppen.</a:t>
            </a:r>
            <a:endParaRPr lang="nb-NO" sz="4213" dirty="0">
              <a:solidFill>
                <a:prstClr val="white"/>
              </a:solidFill>
              <a:latin typeface="Arial Narrow" panose="020B0604020202020204" pitchFamily="34" charset="0"/>
              <a:cs typeface="Arial Narrow" panose="020B0604020202020204" pitchFamily="34" charset="0"/>
            </a:endParaRPr>
          </a:p>
        </p:txBody>
      </p:sp>
      <p:sp>
        <p:nvSpPr>
          <p:cNvPr id="25" name="TekstSylinder 24">
            <a:extLst>
              <a:ext uri="{FF2B5EF4-FFF2-40B4-BE49-F238E27FC236}">
                <a16:creationId xmlns:a16="http://schemas.microsoft.com/office/drawing/2014/main" id="{8257439B-F033-B54D-96F2-E01A8672EEDF}"/>
              </a:ext>
            </a:extLst>
          </p:cNvPr>
          <p:cNvSpPr txBox="1"/>
          <p:nvPr/>
        </p:nvSpPr>
        <p:spPr>
          <a:xfrm>
            <a:off x="13321086" y="23543549"/>
            <a:ext cx="16833318" cy="2728376"/>
          </a:xfrm>
          <a:prstGeom prst="rect">
            <a:avLst/>
          </a:prstGeom>
          <a:noFill/>
          <a:ln>
            <a:noFill/>
          </a:ln>
        </p:spPr>
        <p:txBody>
          <a:bodyPr vert="horz" wrap="square" rtlCol="0" anchor="t">
            <a:spAutoFit/>
          </a:bodyPr>
          <a:lstStyle/>
          <a:p>
            <a:pPr defTabSz="3210641" fontAlgn="auto">
              <a:spcBef>
                <a:spcPts val="176"/>
              </a:spcBef>
              <a:spcAft>
                <a:spcPts val="0"/>
              </a:spcAft>
            </a:pPr>
            <a:r>
              <a:rPr lang="nb-NO" sz="6320" dirty="0">
                <a:solidFill>
                  <a:prstClr val="white"/>
                </a:solidFill>
                <a:latin typeface="Arial Narrow" panose="020B0604020202020204" pitchFamily="34" charset="0"/>
                <a:cs typeface="Arial Narrow" panose="020B0604020202020204" pitchFamily="34" charset="0"/>
              </a:rPr>
              <a:t>Referanser</a:t>
            </a:r>
          </a:p>
          <a:p>
            <a:pPr defTabSz="3210641" fontAlgn="auto">
              <a:spcBef>
                <a:spcPts val="176"/>
              </a:spcBef>
              <a:spcAft>
                <a:spcPts val="0"/>
              </a:spcAft>
            </a:pP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Iserson</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KV,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Moskop</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JC. </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Triage in Medicine, Part I: Concept, History, and Types. Annals of Emergency Medicine. 2007;49(3):275-81.</a:t>
            </a:r>
            <a:endPar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endParaRPr>
          </a:p>
          <a:p>
            <a:pPr defTabSz="3210641" fontAlgn="auto">
              <a:spcBef>
                <a:spcPts val="176"/>
              </a:spcBef>
              <a:spcAft>
                <a:spcPts val="0"/>
              </a:spcAft>
            </a:pP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Lidal</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IB,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Holte</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HH,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Vist</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GE. Triage systems for pre-hospital emergency medical services - a systematic review. Scandinavian Journal of Trauma, Resuscitation and Emergency Medicine. 2013;21(1):28.</a:t>
            </a:r>
          </a:p>
          <a:p>
            <a:pPr defTabSz="3210641" fontAlgn="auto">
              <a:spcBef>
                <a:spcPts val="176"/>
              </a:spcBef>
              <a:spcAft>
                <a:spcPts val="0"/>
              </a:spcAft>
            </a:pP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Engan</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M,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Hirth</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Trønnes</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H. Validation of a Modified Triage Scale in a Norwegian Pediatric Emergency Department. </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International Journal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of</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Pediatrics</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2018;2018:4676758</a:t>
            </a:r>
          </a:p>
          <a:p>
            <a:pPr defTabSz="3210641" fontAlgn="auto">
              <a:spcBef>
                <a:spcPts val="176"/>
              </a:spcBef>
              <a:spcAft>
                <a:spcPts val="0"/>
              </a:spcAft>
            </a:pP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Idland S. MT,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Allertsen</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M., Solberg L. R., Halvorsen K. S.,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Isern</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C. B., Kongsgård H. W., Nilsen J. E. . Kartlegging av den akuttmedisinske kjeden. akuttmedisin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Nkfp</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2019 07.05.2019.Engebretsen S, Røise O,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Ribu</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L.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Triage</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in Norwegian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emergency</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departments</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Tidsskrift for den Norske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laegeforening</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 tidsskrift for praktisk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medicin</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ny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raekke</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2013;133:285-9. </a:t>
            </a:r>
          </a:p>
          <a:p>
            <a:pPr defTabSz="3210641" fontAlgn="auto">
              <a:spcBef>
                <a:spcPts val="176"/>
              </a:spcBef>
              <a:spcAft>
                <a:spcPts val="0"/>
              </a:spcAft>
            </a:pP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Lillebeth</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Larun</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p, forsker, FHI, Louise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Forsetlund</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s, FHI, Kristin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Thuve</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Dahm f, FHI, Gyri Hval b, FHI, Martin Lerner a, FHI. Effekter av systemer for hastegradsvurdering i somatiske akuttmottak: oversikt over systematiske oversikter. Folkehelseinstituttet; 2020.</a:t>
            </a:r>
          </a:p>
          <a:p>
            <a:pPr defTabSz="3210641" fontAlgn="auto">
              <a:spcBef>
                <a:spcPts val="176"/>
              </a:spcBef>
              <a:spcAft>
                <a:spcPts val="0"/>
              </a:spcAft>
            </a:pP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Fonn M. </a:t>
            </a:r>
            <a:r>
              <a:rPr lang="nb-NO"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Triage</a:t>
            </a: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når det haster. Sykepleien 2009; 7: 36 – 42. 2009.</a:t>
            </a:r>
          </a:p>
          <a:p>
            <a:pPr defTabSz="3210641" fontAlgn="auto">
              <a:spcBef>
                <a:spcPts val="176"/>
              </a:spcBef>
              <a:spcAft>
                <a:spcPts val="0"/>
              </a:spcAft>
            </a:pPr>
            <a:r>
              <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Helsetilsynet. Mens vi venter... – forsvarlig pasientbehandling i akuttmottakene? </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Oslo; 2008.</a:t>
            </a:r>
            <a:endPar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endParaRPr>
          </a:p>
          <a:p>
            <a:pPr defTabSz="3210641" fontAlgn="auto">
              <a:spcBef>
                <a:spcPts val="176"/>
              </a:spcBef>
              <a:spcAft>
                <a:spcPts val="0"/>
              </a:spcAft>
            </a:pP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a:t>
            </a:r>
            <a:r>
              <a:rPr lang="en-US" sz="1053" dirty="0" err="1">
                <a:solidFill>
                  <a:prstClr val="white"/>
                </a:solidFill>
                <a:latin typeface="Arial Narrow" panose="020B0604020202020204" pitchFamily="34" charset="0"/>
                <a:ea typeface="Calibri" panose="020F0502020204030204" pitchFamily="34" charset="0"/>
                <a:cs typeface="Arial Narrow" panose="020B0604020202020204" pitchFamily="34" charset="0"/>
              </a:rPr>
              <a:t>Heale</a:t>
            </a:r>
            <a:r>
              <a:rPr lang="en-US" sz="1053" dirty="0">
                <a:solidFill>
                  <a:prstClr val="white"/>
                </a:solidFill>
                <a:latin typeface="Arial Narrow" panose="020B0604020202020204" pitchFamily="34" charset="0"/>
                <a:ea typeface="Calibri" panose="020F0502020204030204" pitchFamily="34" charset="0"/>
                <a:cs typeface="Arial Narrow" panose="020B0604020202020204" pitchFamily="34" charset="0"/>
              </a:rPr>
              <a:t> R, Twycross A. Validity and reliability in quantitative studies. Evidence Based Nursing. 2015;18(3):66-7.</a:t>
            </a:r>
            <a:endParaRPr lang="nb-NO" sz="1053" dirty="0">
              <a:solidFill>
                <a:prstClr val="white"/>
              </a:solidFill>
              <a:latin typeface="Arial Narrow" panose="020B0604020202020204" pitchFamily="34" charset="0"/>
              <a:ea typeface="Calibri" panose="020F0502020204030204" pitchFamily="34" charset="0"/>
              <a:cs typeface="Arial Narrow" panose="020B0604020202020204" pitchFamily="34" charset="0"/>
            </a:endParaRPr>
          </a:p>
        </p:txBody>
      </p:sp>
      <p:pic>
        <p:nvPicPr>
          <p:cNvPr id="26" name="Bilde 25">
            <a:extLst>
              <a:ext uri="{FF2B5EF4-FFF2-40B4-BE49-F238E27FC236}">
                <a16:creationId xmlns:a16="http://schemas.microsoft.com/office/drawing/2014/main" id="{70F204DD-BDCD-B84D-A2E9-6F4F2AC6F0A6}"/>
              </a:ext>
            </a:extLst>
          </p:cNvPr>
          <p:cNvPicPr>
            <a:picLocks noChangeAspect="1"/>
          </p:cNvPicPr>
          <p:nvPr/>
        </p:nvPicPr>
        <p:blipFill>
          <a:blip r:embed="rId5"/>
          <a:stretch>
            <a:fillRect/>
          </a:stretch>
        </p:blipFill>
        <p:spPr>
          <a:xfrm>
            <a:off x="1203891" y="5161638"/>
            <a:ext cx="6936554" cy="2173161"/>
          </a:xfrm>
          <a:prstGeom prst="rect">
            <a:avLst/>
          </a:prstGeom>
        </p:spPr>
      </p:pic>
      <p:sp>
        <p:nvSpPr>
          <p:cNvPr id="27" name="Rektangel 26">
            <a:extLst>
              <a:ext uri="{FF2B5EF4-FFF2-40B4-BE49-F238E27FC236}">
                <a16:creationId xmlns:a16="http://schemas.microsoft.com/office/drawing/2014/main" id="{3C08F5C0-A416-4340-AADE-979460B4E52C}"/>
              </a:ext>
            </a:extLst>
          </p:cNvPr>
          <p:cNvSpPr/>
          <p:nvPr/>
        </p:nvSpPr>
        <p:spPr>
          <a:xfrm>
            <a:off x="3253061" y="3637982"/>
            <a:ext cx="36294185" cy="48627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lIns="321064" tIns="160532" rIns="321064" bIns="160532">
            <a:spAutoFit/>
            <a:scene3d>
              <a:camera prst="orthographicFront"/>
              <a:lightRig rig="harsh" dir="t"/>
            </a:scene3d>
            <a:sp3d extrusionH="57150" prstMaterial="matte">
              <a:bevelT w="63500" h="12700" prst="angle"/>
              <a:contourClr>
                <a:schemeClr val="bg1">
                  <a:lumMod val="65000"/>
                </a:schemeClr>
              </a:contourClr>
            </a:sp3d>
          </a:bodyPr>
          <a:lstStyle/>
          <a:p>
            <a:pPr marL="1605321" lvl="1" algn="ctr" defTabSz="3210641" fontAlgn="auto">
              <a:spcBef>
                <a:spcPts val="0"/>
              </a:spcBef>
              <a:spcAft>
                <a:spcPts val="0"/>
              </a:spcAft>
            </a:pPr>
            <a:r>
              <a:rPr lang="nb-NO" sz="9831" b="1" spc="176" dirty="0">
                <a:ln w="0"/>
                <a:solidFill>
                  <a:srgbClr val="FF0000"/>
                </a:solidFill>
                <a:effectLst>
                  <a:innerShdw blurRad="63500" dist="50800" dir="13500000">
                    <a:srgbClr val="000000">
                      <a:alpha val="50000"/>
                    </a:srgbClr>
                  </a:innerShdw>
                </a:effectLst>
                <a:latin typeface="GungsuhChe" panose="02030609000101010101" pitchFamily="49" charset="-127"/>
                <a:ea typeface="GungsuhChe" panose="02030609000101010101" pitchFamily="49" charset="-127"/>
                <a:cs typeface="Eras Medium ITC" panose="020F0502020204030204" pitchFamily="34" charset="0"/>
              </a:rPr>
              <a:t>HASTEGRADSVURDERING AV AKUTT SYKE BARN </a:t>
            </a:r>
          </a:p>
          <a:p>
            <a:pPr marL="1605321" lvl="1" algn="ctr" defTabSz="3210641" fontAlgn="auto">
              <a:spcBef>
                <a:spcPts val="0"/>
              </a:spcBef>
              <a:spcAft>
                <a:spcPts val="0"/>
              </a:spcAft>
            </a:pPr>
            <a:r>
              <a:rPr lang="nb-NO" sz="9831" b="1" spc="176" dirty="0">
                <a:ln w="0"/>
                <a:solidFill>
                  <a:srgbClr val="FF0000"/>
                </a:solidFill>
                <a:effectLst>
                  <a:innerShdw blurRad="63500" dist="50800" dir="13500000">
                    <a:srgbClr val="000000">
                      <a:alpha val="50000"/>
                    </a:srgbClr>
                  </a:innerShdw>
                </a:effectLst>
                <a:latin typeface="GungsuhChe" panose="02030609000101010101" pitchFamily="49" charset="-127"/>
                <a:ea typeface="GungsuhChe" panose="02030609000101010101" pitchFamily="49" charset="-127"/>
                <a:cs typeface="Eras Medium ITC" panose="020F0502020204030204" pitchFamily="34" charset="0"/>
              </a:rPr>
              <a:t>INNLAGT I AMBULANSE </a:t>
            </a:r>
          </a:p>
          <a:p>
            <a:pPr marL="1605321" lvl="1" algn="ctr" defTabSz="3210641" fontAlgn="auto">
              <a:spcBef>
                <a:spcPts val="0"/>
              </a:spcBef>
              <a:spcAft>
                <a:spcPts val="0"/>
              </a:spcAft>
            </a:pPr>
            <a:r>
              <a:rPr lang="nb-NO" sz="9831" b="1" spc="176" dirty="0">
                <a:ln w="0"/>
                <a:solidFill>
                  <a:srgbClr val="FF0000"/>
                </a:solidFill>
                <a:effectLst>
                  <a:innerShdw blurRad="63500" dist="50800" dir="13500000">
                    <a:srgbClr val="000000">
                      <a:alpha val="50000"/>
                    </a:srgbClr>
                  </a:innerShdw>
                </a:effectLst>
                <a:latin typeface="GungsuhChe" panose="02030609000101010101" pitchFamily="49" charset="-127"/>
                <a:ea typeface="GungsuhChe" panose="02030609000101010101" pitchFamily="49" charset="-127"/>
                <a:cs typeface="Eras Medium ITC" panose="020F0502020204030204" pitchFamily="34" charset="0"/>
              </a:rPr>
              <a:t>VED HAUKELAND UNIVERSITETSSJUKEHUS</a:t>
            </a:r>
          </a:p>
        </p:txBody>
      </p:sp>
      <p:sp>
        <p:nvSpPr>
          <p:cNvPr id="31" name="Rectangle 6">
            <a:extLst>
              <a:ext uri="{FF2B5EF4-FFF2-40B4-BE49-F238E27FC236}">
                <a16:creationId xmlns:a16="http://schemas.microsoft.com/office/drawing/2014/main" id="{6B2B5BC5-AE31-6B46-B748-CFE492A41A2C}"/>
              </a:ext>
            </a:extLst>
          </p:cNvPr>
          <p:cNvSpPr>
            <a:spLocks noChangeArrowheads="1"/>
          </p:cNvSpPr>
          <p:nvPr/>
        </p:nvSpPr>
        <p:spPr bwMode="auto">
          <a:xfrm>
            <a:off x="29671051" y="8500988"/>
            <a:ext cx="10835908" cy="129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21064" tIns="160532" rIns="321064" bIns="160532" numCol="1" anchor="ctr" anchorCtr="0" compatLnSpc="1">
            <a:prstTxWarp prst="textNoShape">
              <a:avLst/>
            </a:prstTxWarp>
            <a:spAutoFit/>
          </a:bodyPr>
          <a:lstStyle/>
          <a:p>
            <a:pPr defTabSz="3210641" fontAlgn="auto">
              <a:spcBef>
                <a:spcPts val="0"/>
              </a:spcBef>
              <a:spcAft>
                <a:spcPts val="0"/>
              </a:spcAft>
            </a:pPr>
            <a:endParaRPr lang="nb-NO" sz="6320">
              <a:solidFill>
                <a:prstClr val="black"/>
              </a:solidFill>
              <a:latin typeface="Arial Narrow" panose="020B0604020202020204" pitchFamily="34" charset="0"/>
              <a:cs typeface="Arial Narrow" panose="020B0604020202020204" pitchFamily="34" charset="0"/>
            </a:endParaRPr>
          </a:p>
        </p:txBody>
      </p:sp>
      <p:sp>
        <p:nvSpPr>
          <p:cNvPr id="33" name="Rectangle 7">
            <a:extLst>
              <a:ext uri="{FF2B5EF4-FFF2-40B4-BE49-F238E27FC236}">
                <a16:creationId xmlns:a16="http://schemas.microsoft.com/office/drawing/2014/main" id="{8A7A9F7E-8BEC-794C-8B23-43E7AA94F88E}"/>
              </a:ext>
            </a:extLst>
          </p:cNvPr>
          <p:cNvSpPr>
            <a:spLocks noChangeArrowheads="1"/>
          </p:cNvSpPr>
          <p:nvPr/>
        </p:nvSpPr>
        <p:spPr bwMode="auto">
          <a:xfrm rot="10800000" flipV="1">
            <a:off x="13512912" y="14279980"/>
            <a:ext cx="11843481" cy="1620836"/>
          </a:xfrm>
          <a:prstGeom prst="rect">
            <a:avLst/>
          </a:prstGeom>
          <a:solidFill>
            <a:schemeClr val="tx1"/>
          </a:solidFill>
          <a:ln>
            <a:noFill/>
          </a:ln>
          <a:effectLst/>
        </p:spPr>
        <p:txBody>
          <a:bodyPr vert="horz" wrap="square" lIns="321064" tIns="160532" rIns="321064" bIns="160532" numCol="1" anchor="ctr" anchorCtr="0" compatLnSpc="1">
            <a:prstTxWarp prst="textNoShape">
              <a:avLst/>
            </a:prstTxWarp>
            <a:spAutoFit/>
          </a:bodyPr>
          <a:lstStyle/>
          <a:p>
            <a:pPr algn="just" defTabSz="3210641" eaLnBrk="0" hangingPunct="0"/>
            <a:r>
              <a:rPr lang="nb-NO" altLang="nb-NO" sz="4213" b="1"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Figur</a:t>
            </a:r>
            <a:r>
              <a:rPr lang="nb-NO" alt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Fordeling av pasienter i henhold til innleggelse og poliklinisk behandling og hastegrad tildelt </a:t>
            </a:r>
            <a:r>
              <a:rPr lang="nb-NO" altLang="nb-NO" sz="4213" dirty="0" err="1">
                <a:solidFill>
                  <a:prstClr val="white"/>
                </a:solidFill>
                <a:latin typeface="Arial Narrow" panose="020B0604020202020204" pitchFamily="34" charset="0"/>
                <a:ea typeface="Times New Roman" panose="02020603050405020304" pitchFamily="18" charset="0"/>
                <a:cs typeface="Arial Narrow" panose="020B0604020202020204" pitchFamily="34" charset="0"/>
              </a:rPr>
              <a:t>prehospitalt</a:t>
            </a:r>
            <a:r>
              <a:rPr lang="nb-NO" altLang="nb-NO" sz="4213" dirty="0">
                <a:solidFill>
                  <a:prstClr val="white"/>
                </a:solidFill>
                <a:latin typeface="Arial Narrow" panose="020B0604020202020204" pitchFamily="34" charset="0"/>
                <a:ea typeface="Times New Roman" panose="02020603050405020304" pitchFamily="18" charset="0"/>
                <a:cs typeface="Arial Narrow" panose="020B0604020202020204" pitchFamily="34" charset="0"/>
              </a:rPr>
              <a:t>. </a:t>
            </a:r>
            <a:endParaRPr lang="nb-NO" altLang="nb-NO" sz="4213" dirty="0">
              <a:solidFill>
                <a:prstClr val="white"/>
              </a:solidFill>
              <a:latin typeface="Arial Narrow" panose="020B0604020202020204" pitchFamily="34" charset="0"/>
              <a:cs typeface="Arial Narrow" panose="020B0604020202020204" pitchFamily="34" charset="0"/>
            </a:endParaRPr>
          </a:p>
        </p:txBody>
      </p:sp>
      <p:graphicFrame>
        <p:nvGraphicFramePr>
          <p:cNvPr id="37" name="Tabell 36">
            <a:extLst>
              <a:ext uri="{FF2B5EF4-FFF2-40B4-BE49-F238E27FC236}">
                <a16:creationId xmlns:a16="http://schemas.microsoft.com/office/drawing/2014/main" id="{96EBB2CE-18CC-424D-A870-C14EA213996C}"/>
              </a:ext>
            </a:extLst>
          </p:cNvPr>
          <p:cNvGraphicFramePr>
            <a:graphicFrameLocks noGrp="1"/>
          </p:cNvGraphicFramePr>
          <p:nvPr/>
        </p:nvGraphicFramePr>
        <p:xfrm>
          <a:off x="31162604" y="12425508"/>
          <a:ext cx="10994488" cy="8279398"/>
        </p:xfrm>
        <a:graphic>
          <a:graphicData uri="http://schemas.openxmlformats.org/drawingml/2006/table">
            <a:tbl>
              <a:tblPr firstRow="1" firstCol="1">
                <a:tableStyleId>{073A0DAA-6AF3-43AB-8588-CEC1D06C72B9}</a:tableStyleId>
              </a:tblPr>
              <a:tblGrid>
                <a:gridCol w="3596057">
                  <a:extLst>
                    <a:ext uri="{9D8B030D-6E8A-4147-A177-3AD203B41FA5}">
                      <a16:colId xmlns:a16="http://schemas.microsoft.com/office/drawing/2014/main" val="1468805635"/>
                    </a:ext>
                  </a:extLst>
                </a:gridCol>
                <a:gridCol w="3582886">
                  <a:extLst>
                    <a:ext uri="{9D8B030D-6E8A-4147-A177-3AD203B41FA5}">
                      <a16:colId xmlns:a16="http://schemas.microsoft.com/office/drawing/2014/main" val="1212831982"/>
                    </a:ext>
                  </a:extLst>
                </a:gridCol>
                <a:gridCol w="3815545">
                  <a:extLst>
                    <a:ext uri="{9D8B030D-6E8A-4147-A177-3AD203B41FA5}">
                      <a16:colId xmlns:a16="http://schemas.microsoft.com/office/drawing/2014/main" val="2482712213"/>
                    </a:ext>
                  </a:extLst>
                </a:gridCol>
              </a:tblGrid>
              <a:tr h="1060132">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 </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err="1">
                          <a:solidFill>
                            <a:schemeClr val="bg1"/>
                          </a:solidFill>
                          <a:effectLst/>
                          <a:latin typeface="Arial Narrow" panose="020B0604020202020204" pitchFamily="34" charset="0"/>
                          <a:cs typeface="Arial Narrow" panose="020B0604020202020204" pitchFamily="34" charset="0"/>
                        </a:rPr>
                        <a:t>Prehospitalt</a:t>
                      </a:r>
                      <a:endParaRPr lang="nb-NO" sz="4200" b="0"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I akuttmottak</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3378494664"/>
                  </a:ext>
                </a:extLst>
              </a:tr>
              <a:tr h="1221525">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Sensitivitet </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79%</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75%</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3526591773"/>
                  </a:ext>
                </a:extLst>
              </a:tr>
              <a:tr h="1205377">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Spesifisitet</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47%</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63%</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689423787"/>
                  </a:ext>
                </a:extLst>
              </a:tr>
              <a:tr h="1198091">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PPV</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26%</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33%</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1524930387"/>
                  </a:ext>
                </a:extLst>
              </a:tr>
              <a:tr h="1198091">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NPV</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a:effectLst/>
                          <a:latin typeface="Arial Narrow" panose="020B0604020202020204" pitchFamily="34" charset="0"/>
                          <a:cs typeface="Arial Narrow" panose="020B0604020202020204" pitchFamily="34" charset="0"/>
                        </a:rPr>
                        <a:t>90%</a:t>
                      </a:r>
                      <a:endParaRPr lang="nb-NO" sz="3900" b="0" i="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91%</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1196290429"/>
                  </a:ext>
                </a:extLst>
              </a:tr>
              <a:tr h="1198091">
                <a:tc>
                  <a:txBody>
                    <a:bodyPr/>
                    <a:lstStyle/>
                    <a:p>
                      <a:pPr algn="just" fontAlgn="base">
                        <a:lnSpc>
                          <a:spcPct val="107000"/>
                        </a:lnSpc>
                        <a:spcAft>
                          <a:spcPts val="800"/>
                        </a:spcAft>
                      </a:pPr>
                      <a:r>
                        <a:rPr lang="nb-NO" sz="4200" b="0" i="0">
                          <a:effectLst/>
                          <a:latin typeface="Arial Narrow" panose="020B0604020202020204" pitchFamily="34" charset="0"/>
                          <a:cs typeface="Arial Narrow" panose="020B0604020202020204" pitchFamily="34" charset="0"/>
                        </a:rPr>
                        <a:t>Overtriage</a:t>
                      </a:r>
                      <a:endParaRPr lang="nb-NO" sz="3900" b="0" i="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a:effectLst/>
                          <a:latin typeface="Arial Narrow" panose="020B0604020202020204" pitchFamily="34" charset="0"/>
                          <a:cs typeface="Arial Narrow" panose="020B0604020202020204" pitchFamily="34" charset="0"/>
                        </a:rPr>
                        <a:t>74%</a:t>
                      </a:r>
                      <a:endParaRPr lang="nb-NO" sz="3900" b="0" i="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67%</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2416818567"/>
                  </a:ext>
                </a:extLst>
              </a:tr>
              <a:tr h="1198091">
                <a:tc>
                  <a:txBody>
                    <a:bodyPr/>
                    <a:lstStyle/>
                    <a:p>
                      <a:pPr algn="just" fontAlgn="base">
                        <a:lnSpc>
                          <a:spcPct val="107000"/>
                        </a:lnSpc>
                        <a:spcAft>
                          <a:spcPts val="800"/>
                        </a:spcAft>
                      </a:pPr>
                      <a:r>
                        <a:rPr lang="nb-NO" sz="4200" b="0" i="0" dirty="0" err="1">
                          <a:effectLst/>
                          <a:latin typeface="Arial Narrow" panose="020B0604020202020204" pitchFamily="34" charset="0"/>
                          <a:cs typeface="Arial Narrow" panose="020B0604020202020204" pitchFamily="34" charset="0"/>
                        </a:rPr>
                        <a:t>Undertriage</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a:effectLst/>
                          <a:latin typeface="Arial Narrow" panose="020B0604020202020204" pitchFamily="34" charset="0"/>
                          <a:cs typeface="Arial Narrow" panose="020B0604020202020204" pitchFamily="34" charset="0"/>
                        </a:rPr>
                        <a:t>10%</a:t>
                      </a:r>
                      <a:endParaRPr lang="nb-NO" sz="3900" b="0" i="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tc>
                  <a:txBody>
                    <a:bodyPr/>
                    <a:lstStyle/>
                    <a:p>
                      <a:pPr algn="just" fontAlgn="base">
                        <a:lnSpc>
                          <a:spcPct val="107000"/>
                        </a:lnSpc>
                        <a:spcAft>
                          <a:spcPts val="800"/>
                        </a:spcAft>
                      </a:pPr>
                      <a:r>
                        <a:rPr lang="nb-NO" sz="4200" b="0" i="0" dirty="0">
                          <a:effectLst/>
                          <a:latin typeface="Arial Narrow" panose="020B0604020202020204" pitchFamily="34" charset="0"/>
                          <a:cs typeface="Arial Narrow" panose="020B0604020202020204" pitchFamily="34" charset="0"/>
                        </a:rPr>
                        <a:t>9%</a:t>
                      </a:r>
                      <a:endParaRPr lang="nb-NO" sz="3900" b="0" i="0" dirty="0">
                        <a:effectLst/>
                        <a:latin typeface="Arial Narrow" panose="020B0604020202020204" pitchFamily="34" charset="0"/>
                        <a:ea typeface="Calibri" panose="020F0502020204030204" pitchFamily="34" charset="0"/>
                        <a:cs typeface="Arial Narrow" panose="020B0604020202020204" pitchFamily="34" charset="0"/>
                      </a:endParaRPr>
                    </a:p>
                  </a:txBody>
                  <a:tcPr marL="240798" marR="240798" marT="0" marB="0" anchor="ctr"/>
                </a:tc>
                <a:extLst>
                  <a:ext uri="{0D108BD9-81ED-4DB2-BD59-A6C34878D82A}">
                    <a16:rowId xmlns:a16="http://schemas.microsoft.com/office/drawing/2014/main" val="3529471266"/>
                  </a:ext>
                </a:extLst>
              </a:tr>
            </a:tbl>
          </a:graphicData>
        </a:graphic>
      </p:graphicFrame>
      <p:pic>
        <p:nvPicPr>
          <p:cNvPr id="3" name="Bilde 2">
            <a:extLst>
              <a:ext uri="{FF2B5EF4-FFF2-40B4-BE49-F238E27FC236}">
                <a16:creationId xmlns:a16="http://schemas.microsoft.com/office/drawing/2014/main" id="{7AD6601B-6EBD-7E40-98E5-3629476D9406}"/>
              </a:ext>
            </a:extLst>
          </p:cNvPr>
          <p:cNvPicPr>
            <a:picLocks noChangeAspect="1"/>
          </p:cNvPicPr>
          <p:nvPr/>
        </p:nvPicPr>
        <p:blipFill>
          <a:blip r:embed="rId6"/>
          <a:stretch>
            <a:fillRect/>
          </a:stretch>
        </p:blipFill>
        <p:spPr>
          <a:xfrm>
            <a:off x="13512912" y="16000078"/>
            <a:ext cx="12543340" cy="7526003"/>
          </a:xfrm>
          <a:prstGeom prst="rect">
            <a:avLst/>
          </a:prstGeom>
        </p:spPr>
      </p:pic>
    </p:spTree>
    <p:extLst>
      <p:ext uri="{BB962C8B-B14F-4D97-AF65-F5344CB8AC3E}">
        <p14:creationId xmlns:p14="http://schemas.microsoft.com/office/powerpoint/2010/main" val="1852911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8600" b="1" dirty="0">
                <a:solidFill>
                  <a:schemeClr val="bg1"/>
                </a:solidFill>
                <a:latin typeface="Arial" panose="020B0604020202020204" pitchFamily="34" charset="0"/>
                <a:cs typeface="Arial" panose="020B0604020202020204" pitchFamily="34" charset="0"/>
              </a:rPr>
              <a:t>Vurdering av skrøpelighet hos eldre pasienter på Bergen legevakt</a:t>
            </a:r>
          </a:p>
        </p:txBody>
      </p:sp>
      <p:sp>
        <p:nvSpPr>
          <p:cNvPr id="2054" name="Subtitle" descr="Subtitle field"/>
          <p:cNvSpPr txBox="1">
            <a:spLocks noChangeArrowheads="1"/>
          </p:cNvSpPr>
          <p:nvPr/>
        </p:nvSpPr>
        <p:spPr bwMode="auto">
          <a:xfrm>
            <a:off x="1182688" y="2741432"/>
            <a:ext cx="342614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j-lt"/>
              </a:rPr>
              <a:t>Forekomst av skrøpelighet hos eldre personer i Norge er ikke kjent. Vi har gjennomført en prospektiv tverrsnittstudie for å vurdere forekomst av skrøpelighet hos eldre personer ≥ 70 år på Bergen legevakt ved hjelp av </a:t>
            </a:r>
            <a:r>
              <a:rPr lang="nb-NO" altLang="nb-NO" sz="4800" b="1" dirty="0" err="1">
                <a:solidFill>
                  <a:schemeClr val="bg1"/>
                </a:solidFill>
                <a:latin typeface="+mj-lt"/>
              </a:rPr>
              <a:t>Clinical</a:t>
            </a:r>
            <a:r>
              <a:rPr lang="nb-NO" altLang="nb-NO" sz="4800" b="1" dirty="0">
                <a:solidFill>
                  <a:schemeClr val="bg1"/>
                </a:solidFill>
                <a:latin typeface="+mj-lt"/>
              </a:rPr>
              <a:t> </a:t>
            </a:r>
            <a:r>
              <a:rPr lang="nb-NO" altLang="nb-NO" sz="4800" b="1" dirty="0" err="1">
                <a:solidFill>
                  <a:schemeClr val="bg1"/>
                </a:solidFill>
                <a:latin typeface="+mj-lt"/>
              </a:rPr>
              <a:t>frailty</a:t>
            </a:r>
            <a:r>
              <a:rPr lang="nb-NO" altLang="nb-NO" sz="4800" b="1" dirty="0">
                <a:solidFill>
                  <a:schemeClr val="bg1"/>
                </a:solidFill>
                <a:latin typeface="+mj-lt"/>
              </a:rPr>
              <a:t> </a:t>
            </a:r>
            <a:r>
              <a:rPr lang="nb-NO" altLang="nb-NO" sz="4800" b="1" dirty="0" err="1">
                <a:solidFill>
                  <a:schemeClr val="bg1"/>
                </a:solidFill>
                <a:latin typeface="+mj-lt"/>
              </a:rPr>
              <a:t>scale</a:t>
            </a:r>
            <a:r>
              <a:rPr lang="nb-NO" altLang="nb-NO" sz="4800" b="1" dirty="0">
                <a:solidFill>
                  <a:schemeClr val="bg1"/>
                </a:solidFill>
                <a:latin typeface="+mj-lt"/>
              </a:rPr>
              <a:t>, og vurdere om CFS kan være et nyttig verktøy for å kartlegge skrøpelighet hos eldre personer på legevakt. </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6799434" y="2115432"/>
            <a:ext cx="51959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Martine N. Vedvik</a:t>
            </a:r>
          </a:p>
          <a:p>
            <a:pPr algn="r" eaLnBrk="1" hangingPunct="1"/>
            <a:r>
              <a:rPr lang="nb-NO" altLang="nb-NO" sz="4800" b="1" dirty="0">
                <a:solidFill>
                  <a:schemeClr val="bg1"/>
                </a:solidFill>
                <a:latin typeface="+mn-lt"/>
              </a:rPr>
              <a:t>Nora A. </a:t>
            </a:r>
            <a:r>
              <a:rPr lang="nb-NO" altLang="nb-NO" sz="4800" b="1" dirty="0" err="1">
                <a:solidFill>
                  <a:schemeClr val="bg1"/>
                </a:solidFill>
                <a:latin typeface="+mn-lt"/>
              </a:rPr>
              <a:t>Wigand</a:t>
            </a:r>
            <a:br>
              <a:rPr lang="nb-NO" altLang="nb-NO" sz="4000" dirty="0">
                <a:solidFill>
                  <a:schemeClr val="bg1"/>
                </a:solidFill>
                <a:latin typeface="+mn-lt"/>
              </a:rPr>
            </a:br>
            <a:r>
              <a:rPr lang="nb-NO" altLang="nb-NO" sz="4000" dirty="0" err="1">
                <a:solidFill>
                  <a:schemeClr val="bg1"/>
                </a:solidFill>
                <a:latin typeface="+mn-lt"/>
              </a:rPr>
              <a:t>Univeristetet</a:t>
            </a:r>
            <a:r>
              <a:rPr lang="nb-NO" altLang="nb-NO" sz="4000" dirty="0">
                <a:solidFill>
                  <a:schemeClr val="bg1"/>
                </a:solidFill>
                <a:latin typeface="+mn-lt"/>
              </a:rPr>
              <a:t> i Bergen</a:t>
            </a:r>
          </a:p>
          <a:p>
            <a:pPr algn="r" eaLnBrk="1" hangingPunct="1"/>
            <a:r>
              <a:rPr lang="nb-NO" altLang="nb-NO" sz="4000" dirty="0">
                <a:solidFill>
                  <a:schemeClr val="bg1"/>
                </a:solidFill>
                <a:latin typeface="+mn-lt"/>
                <a:hlinkClick r:id="rId3">
                  <a:extLst>
                    <a:ext uri="{A12FA001-AC4F-418D-AE19-62706E023703}">
                      <ahyp:hlinkClr xmlns:ahyp="http://schemas.microsoft.com/office/drawing/2018/hyperlinkcolor" val="tx"/>
                    </a:ext>
                  </a:extLst>
                </a:hlinkClick>
              </a:rPr>
              <a:t>xuz009@uib.no</a:t>
            </a:r>
            <a:endParaRPr lang="nb-NO" altLang="nb-NO" sz="4000" dirty="0">
              <a:solidFill>
                <a:schemeClr val="bg1"/>
              </a:solidFill>
              <a:latin typeface="+mn-lt"/>
            </a:endParaRPr>
          </a:p>
          <a:p>
            <a:pPr algn="r" eaLnBrk="1" hangingPunct="1"/>
            <a:r>
              <a:rPr lang="nb-NO" altLang="nb-NO" sz="4000" dirty="0">
                <a:solidFill>
                  <a:schemeClr val="bg1"/>
                </a:solidFill>
                <a:latin typeface="+mn-lt"/>
                <a:hlinkClick r:id="rId4">
                  <a:extLst>
                    <a:ext uri="{A12FA001-AC4F-418D-AE19-62706E023703}">
                      <ahyp:hlinkClr xmlns:ahyp="http://schemas.microsoft.com/office/drawing/2018/hyperlinkcolor" val="tx"/>
                    </a:ext>
                  </a:extLst>
                </a:hlinkClick>
              </a:rPr>
              <a:t>nwi004@uib.no</a:t>
            </a:r>
            <a:endParaRPr lang="nb-NO" altLang="nb-NO" sz="4000" dirty="0">
              <a:solidFill>
                <a:schemeClr val="bg1"/>
              </a:solidFill>
              <a:latin typeface="+mn-lt"/>
            </a:endParaRPr>
          </a:p>
        </p:txBody>
      </p:sp>
      <p:sp>
        <p:nvSpPr>
          <p:cNvPr id="2055" name="Text box 1" descr="Text field "/>
          <p:cNvSpPr txBox="1">
            <a:spLocks noChangeArrowheads="1"/>
          </p:cNvSpPr>
          <p:nvPr/>
        </p:nvSpPr>
        <p:spPr bwMode="auto">
          <a:xfrm>
            <a:off x="1182688" y="6229350"/>
            <a:ext cx="9969500" cy="1848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lnSpc>
                <a:spcPct val="150000"/>
              </a:lnSpc>
              <a:spcAft>
                <a:spcPct val="20000"/>
              </a:spcAft>
            </a:pPr>
            <a:r>
              <a:rPr lang="nb-NO" altLang="nb-NO" sz="4800" b="1" dirty="0">
                <a:solidFill>
                  <a:schemeClr val="tx1">
                    <a:lumMod val="85000"/>
                    <a:lumOff val="15000"/>
                  </a:schemeClr>
                </a:solidFill>
                <a:latin typeface="+mn-lt"/>
              </a:rPr>
              <a:t>SAMMENDRAG</a:t>
            </a:r>
          </a:p>
          <a:p>
            <a:pPr>
              <a:lnSpc>
                <a:spcPct val="150000"/>
              </a:lnSpc>
            </a:pPr>
            <a:r>
              <a:rPr lang="nb-NO"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 har vurdert skrøpelighet ved hjelp av </a:t>
            </a:r>
            <a:r>
              <a:rPr lang="nb-NO"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Clinical</a:t>
            </a:r>
            <a:r>
              <a:rPr lang="nb-NO"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nb-NO"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frailty</a:t>
            </a:r>
            <a:r>
              <a:rPr lang="nb-NO"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nb-NO"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scale</a:t>
            </a:r>
            <a:r>
              <a:rPr lang="nb-NO"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(CFS) hos 200 tilfeldige personer ≥ 70 år, som har oppsøkt Bergen legevakt i tidsrommet februar-august 2022. Vi har brukt deskriptiv statistikk og beregnet odds ratio (OR) og 95%-konfidensintervaller (KI). Av 200 inkluderte personer, ble 104 (52%) vurdert til å være skrøpelige. Totalt ble 109 pasienter innlagt på sykehus, hvorav 62% vurdert til å være skrøpelig. Gjennomsnittlig tidsbruk for CFS-screening var 3 minutter og 12 sekunder. Vi erfarer at CFS er et godt verktøy med lav tidsbruk for å kartlegge skrøpelighet hos akutt syke eldre på legevakt. </a:t>
            </a:r>
            <a:endParaRPr lang="nb-NO"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52" name="Text box 2" descr="Text field "/>
          <p:cNvSpPr txBox="1">
            <a:spLocks noChangeArrowheads="1"/>
          </p:cNvSpPr>
          <p:nvPr/>
        </p:nvSpPr>
        <p:spPr bwMode="auto">
          <a:xfrm>
            <a:off x="11443335" y="6229350"/>
            <a:ext cx="10033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400" b="1" dirty="0">
                <a:solidFill>
                  <a:schemeClr val="tx1">
                    <a:lumMod val="85000"/>
                    <a:lumOff val="15000"/>
                  </a:schemeClr>
                </a:solidFill>
                <a:latin typeface="+mn-lt"/>
              </a:rPr>
              <a:t>Metode</a:t>
            </a:r>
          </a:p>
          <a:p>
            <a:pPr eaLnBrk="1" hangingPunct="1">
              <a:spcBef>
                <a:spcPct val="50000"/>
              </a:spcBef>
            </a:pPr>
            <a:r>
              <a:rPr lang="nb-NO"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Skrøpelighet ble definert som CFS ≥ 4. Inklusjonskriteriene er at pasienten må være ≥ 70 år og triagert til «blå», «grønn», «gul» eller «oransje» hastegrad vha. SATS Norge. Pasienten, eller deres pårørende, må samtykke til å bli inkludert i studien. Pasienter som ble triagert til «rød» hastegrad ekskluderes. </a:t>
            </a:r>
            <a:endParaRPr lang="nb-NO" altLang="nb-NO" sz="4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059" name="Text Box 3" descr="Text field "/>
          <p:cNvSpPr txBox="1">
            <a:spLocks noChangeArrowheads="1"/>
          </p:cNvSpPr>
          <p:nvPr/>
        </p:nvSpPr>
        <p:spPr bwMode="auto">
          <a:xfrm>
            <a:off x="11443335" y="12539987"/>
            <a:ext cx="10033000" cy="951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000" b="1" dirty="0">
                <a:solidFill>
                  <a:schemeClr val="tx1">
                    <a:lumMod val="85000"/>
                    <a:lumOff val="15000"/>
                  </a:schemeClr>
                </a:solidFill>
                <a:latin typeface="+mn-lt"/>
              </a:rPr>
              <a:t>Hva er skrøpelighet?</a:t>
            </a:r>
            <a:endParaRPr lang="nb-NO" altLang="nb-NO" sz="4800" b="1" dirty="0">
              <a:solidFill>
                <a:schemeClr val="tx1">
                  <a:lumMod val="85000"/>
                  <a:lumOff val="15000"/>
                </a:schemeClr>
              </a:solidFill>
              <a:latin typeface="+mn-lt"/>
            </a:endParaRPr>
          </a:p>
          <a:p>
            <a:pPr eaLnBrk="1" hangingPunct="1">
              <a:spcBef>
                <a:spcPct val="50000"/>
              </a:spcBef>
            </a:pPr>
            <a:r>
              <a:rPr lang="nb-NO" altLang="nb-NO" sz="4000" dirty="0">
                <a:solidFill>
                  <a:schemeClr val="tx1">
                    <a:lumMod val="85000"/>
                    <a:lumOff val="15000"/>
                  </a:schemeClr>
                </a:solidFill>
                <a:latin typeface="+mn-lt"/>
              </a:rPr>
              <a:t>Skrøpelighet er en tilstand med reduserte kroppslige reserver som gir økt sårbarhet for stress slik som akutt sykdom og skade (1). Man finner økende skrøpelighet ved økende alder. Eldre skrøpelige pasienter har økt risiko for dårlig prognose ved akutt sykdom, og fremviser ofte diffuse symptomer. CFS er ett av flere verktøy som kan brukes for å vurdere skrøpelighet. </a:t>
            </a:r>
          </a:p>
          <a:p>
            <a:pPr eaLnBrk="1" hangingPunct="1">
              <a:spcBef>
                <a:spcPct val="50000"/>
              </a:spcBef>
            </a:pPr>
            <a:r>
              <a:rPr lang="nb-NO" altLang="nb-NO" sz="4000" dirty="0">
                <a:solidFill>
                  <a:schemeClr val="tx1">
                    <a:lumMod val="85000"/>
                    <a:lumOff val="15000"/>
                  </a:schemeClr>
                </a:solidFill>
                <a:latin typeface="+mn-lt"/>
              </a:rPr>
              <a:t>Forekomst av skrøpelighet på norske legevakter er ikke kjent. Dagens triagesystem tar ikke hensyn til skrøpelighet ved vurdering av hastegrad. </a:t>
            </a:r>
          </a:p>
        </p:txBody>
      </p:sp>
      <p:sp>
        <p:nvSpPr>
          <p:cNvPr id="2061" name="Text Box 4" descr="Text field "/>
          <p:cNvSpPr txBox="1">
            <a:spLocks noChangeArrowheads="1"/>
          </p:cNvSpPr>
          <p:nvPr/>
        </p:nvSpPr>
        <p:spPr bwMode="auto">
          <a:xfrm>
            <a:off x="21655088" y="6229350"/>
            <a:ext cx="10033000" cy="1917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000" b="1" dirty="0">
                <a:solidFill>
                  <a:schemeClr val="tx1">
                    <a:lumMod val="85000"/>
                    <a:lumOff val="15000"/>
                  </a:schemeClr>
                </a:solidFill>
              </a:rPr>
              <a:t>Resultater</a:t>
            </a:r>
          </a:p>
          <a:p>
            <a:pPr eaLnBrk="1" hangingPunct="1">
              <a:spcBef>
                <a:spcPct val="50000"/>
              </a:spcBef>
            </a:pPr>
            <a:r>
              <a:rPr lang="nb-NO" altLang="nb-NO" sz="4000" dirty="0">
                <a:solidFill>
                  <a:schemeClr val="tx1">
                    <a:lumMod val="85000"/>
                    <a:lumOff val="15000"/>
                  </a:schemeClr>
                </a:solidFill>
              </a:rPr>
              <a:t>52% av de inkluderte personene i vår studie ble vurdert til å være skrøpelige. Det var høyere forekomst av skrøpelighet blant kvinner (55%) enn hos menn (48%). </a:t>
            </a:r>
          </a:p>
          <a:p>
            <a:pPr eaLnBrk="1" hangingPunct="1">
              <a:spcBef>
                <a:spcPct val="50000"/>
              </a:spcBef>
            </a:pPr>
            <a:r>
              <a:rPr lang="nb-NO" altLang="nb-NO" sz="4000" dirty="0">
                <a:solidFill>
                  <a:schemeClr val="tx1">
                    <a:lumMod val="85000"/>
                    <a:lumOff val="15000"/>
                  </a:schemeClr>
                </a:solidFill>
              </a:rPr>
              <a:t>Ved telefonkontakt til legevaktsentral før oppmøte på Bergen legevakt var det ingen signifikant forskjell i hastegrad gitt til de skrøpelige og de ikke-skrøpelige pasientene ved hjelp av Norsk Indeks for Medisinsk Nødhjelp. 82% av de ikke skrøpelige fikk gul hastegrad mot 86% av de skrøpelige (OR 1,29, 95% KI 0,52-3,22). </a:t>
            </a:r>
          </a:p>
          <a:p>
            <a:pPr eaLnBrk="1" hangingPunct="1">
              <a:spcBef>
                <a:spcPct val="50000"/>
              </a:spcBef>
            </a:pPr>
            <a:r>
              <a:rPr lang="nb-NO" altLang="nb-NO" sz="4000" dirty="0">
                <a:solidFill>
                  <a:schemeClr val="tx1">
                    <a:lumMod val="85000"/>
                    <a:lumOff val="15000"/>
                  </a:schemeClr>
                </a:solidFill>
              </a:rPr>
              <a:t>Ved oppmøte </a:t>
            </a:r>
            <a:r>
              <a:rPr lang="nb-NO" altLang="nb-NO" sz="4000" dirty="0" err="1">
                <a:solidFill>
                  <a:schemeClr val="tx1">
                    <a:lumMod val="85000"/>
                    <a:lumOff val="15000"/>
                  </a:schemeClr>
                </a:solidFill>
              </a:rPr>
              <a:t>triageres</a:t>
            </a:r>
            <a:r>
              <a:rPr lang="nb-NO" altLang="nb-NO" sz="4000" dirty="0">
                <a:solidFill>
                  <a:schemeClr val="tx1">
                    <a:lumMod val="85000"/>
                    <a:lumOff val="15000"/>
                  </a:schemeClr>
                </a:solidFill>
              </a:rPr>
              <a:t> skrøpelige oftere til høyere hastegrad. Av de skrøpelige pasientene fikk 88% av dem hastegrad gul (71%) eller oransje (17%). Blant de ikke-skrøpelige pasientene var det 71% som fikk gul (63%) eller oransje (8%) hastegrad (</a:t>
            </a:r>
            <a:r>
              <a:rPr lang="nb-NO"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OR 3,16, 95% KI 1,50-6,65</a:t>
            </a:r>
            <a:r>
              <a:rPr lang="nb-NO" sz="4000" dirty="0">
                <a:latin typeface="Arial" panose="020B0604020202020204" pitchFamily="34" charset="0"/>
                <a:cs typeface="Arial" panose="020B0604020202020204" pitchFamily="34" charset="0"/>
              </a:rPr>
              <a:t>). </a:t>
            </a:r>
            <a:endParaRPr lang="nb-NO" altLang="nb-NO" sz="4000" dirty="0">
              <a:solidFill>
                <a:schemeClr val="tx1">
                  <a:lumMod val="85000"/>
                  <a:lumOff val="15000"/>
                </a:schemeClr>
              </a:solidFill>
              <a:latin typeface="Arial" panose="020B0604020202020204" pitchFamily="34" charset="0"/>
              <a:cs typeface="Arial" panose="020B0604020202020204" pitchFamily="34" charset="0"/>
            </a:endParaRPr>
          </a:p>
          <a:p>
            <a:pPr eaLnBrk="1" hangingPunct="1">
              <a:spcBef>
                <a:spcPct val="50000"/>
              </a:spcBef>
            </a:pPr>
            <a:r>
              <a:rPr lang="nb-NO" altLang="nb-NO" sz="4000" dirty="0">
                <a:solidFill>
                  <a:schemeClr val="tx1">
                    <a:lumMod val="85000"/>
                    <a:lumOff val="15000"/>
                  </a:schemeClr>
                </a:solidFill>
              </a:rPr>
              <a:t>Av 104 skrøpelige pasienter ble 64% innlagt på sykehus, mot 44% av pasientene i gruppen ikke-skrøpelig (OR 2,33, 95% KI 1,32-4,11). Ikke-skrøpelige pasienter ble oftere sendt hjem uten behandling. Av de ikke-skrøpelige pasientene ble 14 (15%) sendt hjem uten videre tiltak, mot 2 (2%) av de skrøpelige (OR 0,11, 95% KI 0,03-0,52). </a:t>
            </a:r>
          </a:p>
        </p:txBody>
      </p:sp>
      <p:sp>
        <p:nvSpPr>
          <p:cNvPr id="2065" name="References" descr="Field for references"/>
          <p:cNvSpPr txBox="1">
            <a:spLocks noChangeArrowheads="1"/>
          </p:cNvSpPr>
          <p:nvPr/>
        </p:nvSpPr>
        <p:spPr bwMode="auto">
          <a:xfrm>
            <a:off x="21801392" y="27460575"/>
            <a:ext cx="957675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REFERANSER</a:t>
            </a:r>
          </a:p>
          <a:p>
            <a:pPr eaLnBrk="1" hangingPunct="1"/>
            <a:r>
              <a:rPr lang="nb-NO" altLang="nb-NO" sz="2000" b="1" dirty="0">
                <a:solidFill>
                  <a:schemeClr val="tx1">
                    <a:lumMod val="85000"/>
                    <a:lumOff val="15000"/>
                  </a:schemeClr>
                </a:solidFill>
                <a:latin typeface="+mn-lt"/>
              </a:rPr>
              <a:t>1. </a:t>
            </a:r>
            <a:r>
              <a:rPr lang="en-US" sz="2000" u="none" strike="noStrike"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Clegg A, Young J, </a:t>
            </a:r>
            <a:r>
              <a:rPr lang="en-US" sz="2000" u="none" strike="noStrike"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Iliffe</a:t>
            </a:r>
            <a:r>
              <a:rPr lang="en-US" sz="2000" u="none" strike="noStrike"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S, </a:t>
            </a:r>
            <a:r>
              <a:rPr lang="en-US" sz="2000" u="none" strike="noStrike"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Rikkert</a:t>
            </a:r>
            <a:r>
              <a:rPr lang="en-US" sz="2000" u="none" strike="noStrike"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MO, Rockwood K. Frailty in elderly people. </a:t>
            </a:r>
            <a:r>
              <a:rPr lang="nb-NO" sz="2000" u="none" strike="noStrike"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Lancet</a:t>
            </a:r>
            <a:r>
              <a:rPr lang="nb-NO" sz="2000" u="none" strike="noStrike"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2013;381(9868):752-762. </a:t>
            </a:r>
            <a:r>
              <a:rPr lang="nb-NO" sz="2000" u="none" strike="noStrike"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hlinkClick r:id="rId5"/>
              </a:rPr>
              <a:t>https://doi.org/10.1016/S0140-6736(12)62167-9</a:t>
            </a:r>
            <a:r>
              <a:rPr lang="nb-NO" sz="2000" u="none" strike="noStrike"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endParaRPr lang="nb-NO" altLang="nb-NO" sz="2800" b="1" dirty="0">
              <a:solidFill>
                <a:schemeClr val="tx1">
                  <a:lumMod val="85000"/>
                  <a:lumOff val="15000"/>
                </a:schemeClr>
              </a:solidFill>
              <a:latin typeface="+mn-lt"/>
            </a:endParaRPr>
          </a:p>
          <a:p>
            <a:pPr eaLnBrk="1" hangingPunct="1"/>
            <a:r>
              <a:rPr lang="nb-NO" altLang="nb-NO" sz="2000" dirty="0">
                <a:solidFill>
                  <a:schemeClr val="tx1">
                    <a:lumMod val="85000"/>
                    <a:lumOff val="15000"/>
                  </a:schemeClr>
                </a:solidFill>
                <a:latin typeface="+mn-lt"/>
              </a:rPr>
              <a:t>2.Clinical </a:t>
            </a:r>
            <a:r>
              <a:rPr lang="nb-NO" altLang="nb-NO" sz="2000" dirty="0" err="1">
                <a:solidFill>
                  <a:schemeClr val="tx1">
                    <a:lumMod val="85000"/>
                    <a:lumOff val="15000"/>
                  </a:schemeClr>
                </a:solidFill>
                <a:latin typeface="+mn-lt"/>
              </a:rPr>
              <a:t>frailty</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scale</a:t>
            </a:r>
            <a:r>
              <a:rPr lang="nb-NO" altLang="nb-NO" sz="2000" dirty="0">
                <a:solidFill>
                  <a:schemeClr val="tx1">
                    <a:lumMod val="85000"/>
                    <a:lumOff val="15000"/>
                  </a:schemeClr>
                </a:solidFill>
                <a:latin typeface="+mn-lt"/>
              </a:rPr>
              <a:t>. Legeforeningen [Internett]. Hentet 06. </a:t>
            </a:r>
            <a:r>
              <a:rPr lang="nb-NO" altLang="nb-NO" sz="2000" dirty="0" err="1">
                <a:solidFill>
                  <a:schemeClr val="tx1">
                    <a:lumMod val="85000"/>
                    <a:lumOff val="15000"/>
                  </a:schemeClr>
                </a:solidFill>
                <a:latin typeface="+mn-lt"/>
              </a:rPr>
              <a:t>okt</a:t>
            </a:r>
            <a:r>
              <a:rPr lang="nb-NO" altLang="nb-NO" sz="2000" dirty="0">
                <a:solidFill>
                  <a:schemeClr val="tx1">
                    <a:lumMod val="85000"/>
                    <a:lumOff val="15000"/>
                  </a:schemeClr>
                </a:solidFill>
                <a:latin typeface="+mn-lt"/>
              </a:rPr>
              <a:t> 2022. Tilgjengelig </a:t>
            </a:r>
            <a:r>
              <a:rPr lang="nb-NO" altLang="nb-NO" sz="2000" dirty="0" err="1">
                <a:solidFill>
                  <a:schemeClr val="tx1">
                    <a:lumMod val="85000"/>
                    <a:lumOff val="15000"/>
                  </a:schemeClr>
                </a:solidFill>
                <a:latin typeface="+mn-lt"/>
              </a:rPr>
              <a:t>fra:</a:t>
            </a:r>
            <a:r>
              <a:rPr lang="nb-NO" altLang="nb-NO" sz="2000" b="1" dirty="0" err="1">
                <a:solidFill>
                  <a:schemeClr val="tx1">
                    <a:lumMod val="85000"/>
                    <a:lumOff val="15000"/>
                  </a:schemeClr>
                </a:solidFill>
                <a:latin typeface="+mn-lt"/>
                <a:hlinkClick r:id="rId6"/>
              </a:rPr>
              <a:t>https</a:t>
            </a:r>
            <a:r>
              <a:rPr lang="nb-NO" altLang="nb-NO" sz="2000" b="1" dirty="0">
                <a:solidFill>
                  <a:schemeClr val="tx1">
                    <a:lumMod val="85000"/>
                    <a:lumOff val="15000"/>
                  </a:schemeClr>
                </a:solidFill>
                <a:latin typeface="+mn-lt"/>
                <a:hlinkClick r:id="rId6"/>
              </a:rPr>
              <a:t>://www.legeforeningen.no/contentassets/21ef25cf569d44749573de21a8d6b043/cfs_norsk_horisontal_2021.pdf</a:t>
            </a:r>
            <a:r>
              <a:rPr lang="nb-NO" altLang="nb-NO" sz="2000" b="1" dirty="0">
                <a:solidFill>
                  <a:schemeClr val="tx1">
                    <a:lumMod val="85000"/>
                    <a:lumOff val="15000"/>
                  </a:schemeClr>
                </a:solidFill>
                <a:latin typeface="+mn-lt"/>
              </a:rPr>
              <a:t> </a:t>
            </a:r>
          </a:p>
        </p:txBody>
      </p:sp>
      <p:sp>
        <p:nvSpPr>
          <p:cNvPr id="2066" name="Acknowledgements" descr="Field for acknowledgements"/>
          <p:cNvSpPr txBox="1">
            <a:spLocks noChangeArrowheads="1"/>
          </p:cNvSpPr>
          <p:nvPr/>
        </p:nvSpPr>
        <p:spPr bwMode="auto">
          <a:xfrm>
            <a:off x="31962408" y="27460575"/>
            <a:ext cx="97409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ANNERKJENNELSER</a:t>
            </a:r>
          </a:p>
          <a:p>
            <a:pPr eaLnBrk="1" hangingPunct="1"/>
            <a:r>
              <a:rPr lang="en-GB" altLang="nb-NO" sz="2400" dirty="0" err="1">
                <a:solidFill>
                  <a:schemeClr val="tx1">
                    <a:lumMod val="85000"/>
                    <a:lumOff val="15000"/>
                  </a:schemeClr>
                </a:solidFill>
                <a:latin typeface="+mn-lt"/>
              </a:rPr>
              <a:t>Veileder</a:t>
            </a:r>
            <a:r>
              <a:rPr lang="en-GB" altLang="nb-NO" sz="2400" dirty="0">
                <a:solidFill>
                  <a:schemeClr val="tx1">
                    <a:lumMod val="85000"/>
                    <a:lumOff val="15000"/>
                  </a:schemeClr>
                </a:solidFill>
                <a:latin typeface="+mn-lt"/>
              </a:rPr>
              <a:t>: Anette </a:t>
            </a:r>
            <a:r>
              <a:rPr lang="en-GB" altLang="nb-NO" sz="2400" dirty="0" err="1">
                <a:solidFill>
                  <a:schemeClr val="tx1">
                    <a:lumMod val="85000"/>
                    <a:lumOff val="15000"/>
                  </a:schemeClr>
                </a:solidFill>
                <a:latin typeface="+mn-lt"/>
              </a:rPr>
              <a:t>Hylen</a:t>
            </a:r>
            <a:r>
              <a:rPr lang="en-GB" altLang="nb-NO" sz="2400" dirty="0">
                <a:solidFill>
                  <a:schemeClr val="tx1">
                    <a:lumMod val="85000"/>
                    <a:lumOff val="15000"/>
                  </a:schemeClr>
                </a:solidFill>
                <a:latin typeface="+mn-lt"/>
              </a:rPr>
              <a:t> </a:t>
            </a:r>
            <a:r>
              <a:rPr lang="en-GB" altLang="nb-NO" sz="2400" dirty="0" err="1">
                <a:solidFill>
                  <a:schemeClr val="tx1">
                    <a:lumMod val="85000"/>
                    <a:lumOff val="15000"/>
                  </a:schemeClr>
                </a:solidFill>
                <a:latin typeface="+mn-lt"/>
              </a:rPr>
              <a:t>Ranhiff</a:t>
            </a:r>
            <a:endParaRPr lang="en-GB" altLang="nb-NO" sz="2400" dirty="0">
              <a:solidFill>
                <a:schemeClr val="tx1">
                  <a:lumMod val="85000"/>
                  <a:lumOff val="15000"/>
                </a:schemeClr>
              </a:solidFill>
              <a:latin typeface="+mn-lt"/>
            </a:endParaRPr>
          </a:p>
          <a:p>
            <a:pPr eaLnBrk="1" hangingPunct="1"/>
            <a:endParaRPr lang="en-GB" altLang="nb-NO" sz="2400" dirty="0">
              <a:solidFill>
                <a:schemeClr val="tx1">
                  <a:lumMod val="85000"/>
                  <a:lumOff val="15000"/>
                </a:schemeClr>
              </a:solidFill>
              <a:latin typeface="+mn-lt"/>
            </a:endParaRPr>
          </a:p>
          <a:p>
            <a:pPr eaLnBrk="1" hangingPunct="1"/>
            <a:r>
              <a:rPr lang="nb-NO" altLang="nb-NO" sz="2400" dirty="0">
                <a:solidFill>
                  <a:schemeClr val="tx1">
                    <a:lumMod val="85000"/>
                    <a:lumOff val="15000"/>
                  </a:schemeClr>
                </a:solidFill>
                <a:latin typeface="+mn-lt"/>
              </a:rPr>
              <a:t>Studien er et samarbeid mellom Universitetet i Bergen, Norsk kompetansesenter for legevaktmedisin og Bergen kommune.  </a:t>
            </a:r>
          </a:p>
        </p:txBody>
      </p:sp>
      <p:pic>
        <p:nvPicPr>
          <p:cNvPr id="3" name="Bilde 2" descr="Et bilde som inneholder bord&#10;&#10;Automatisk generert beskrivelse">
            <a:extLst>
              <a:ext uri="{FF2B5EF4-FFF2-40B4-BE49-F238E27FC236}">
                <a16:creationId xmlns:a16="http://schemas.microsoft.com/office/drawing/2014/main" id="{0EBB987A-1FDE-B9A9-074F-DB8C82F62B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66355" y="11865225"/>
            <a:ext cx="10294286" cy="14568000"/>
          </a:xfrm>
          <a:prstGeom prst="rect">
            <a:avLst/>
          </a:prstGeom>
        </p:spPr>
      </p:pic>
      <p:sp>
        <p:nvSpPr>
          <p:cNvPr id="5" name="TekstSylinder 4">
            <a:extLst>
              <a:ext uri="{FF2B5EF4-FFF2-40B4-BE49-F238E27FC236}">
                <a16:creationId xmlns:a16="http://schemas.microsoft.com/office/drawing/2014/main" id="{AE94A986-5A17-25A7-2040-A1865D06E383}"/>
              </a:ext>
            </a:extLst>
          </p:cNvPr>
          <p:cNvSpPr txBox="1"/>
          <p:nvPr/>
        </p:nvSpPr>
        <p:spPr>
          <a:xfrm>
            <a:off x="11960352" y="29114496"/>
            <a:ext cx="184731" cy="584775"/>
          </a:xfrm>
          <a:prstGeom prst="rect">
            <a:avLst/>
          </a:prstGeom>
          <a:noFill/>
        </p:spPr>
        <p:txBody>
          <a:bodyPr wrap="none" rtlCol="0">
            <a:spAutoFit/>
          </a:bodyPr>
          <a:lstStyle/>
          <a:p>
            <a:endParaRPr lang="nb-NO" dirty="0"/>
          </a:p>
        </p:txBody>
      </p:sp>
      <p:pic>
        <p:nvPicPr>
          <p:cNvPr id="6" name="Google Shape;57;p13">
            <a:extLst>
              <a:ext uri="{FF2B5EF4-FFF2-40B4-BE49-F238E27FC236}">
                <a16:creationId xmlns:a16="http://schemas.microsoft.com/office/drawing/2014/main" id="{4E5D0B3C-3F41-7337-2121-13F6BD8CA672}"/>
              </a:ext>
            </a:extLst>
          </p:cNvPr>
          <p:cNvPicPr preferRelativeResize="0"/>
          <p:nvPr/>
        </p:nvPicPr>
        <p:blipFill>
          <a:blip r:embed="rId8">
            <a:alphaModFix/>
          </a:blip>
          <a:stretch>
            <a:fillRect/>
          </a:stretch>
        </p:blipFill>
        <p:spPr>
          <a:xfrm>
            <a:off x="12418054" y="28127034"/>
            <a:ext cx="3535318" cy="1266486"/>
          </a:xfrm>
          <a:prstGeom prst="rect">
            <a:avLst/>
          </a:prstGeom>
          <a:noFill/>
          <a:ln>
            <a:noFill/>
          </a:ln>
        </p:spPr>
      </p:pic>
      <p:sp>
        <p:nvSpPr>
          <p:cNvPr id="7" name="TekstSylinder 6">
            <a:extLst>
              <a:ext uri="{FF2B5EF4-FFF2-40B4-BE49-F238E27FC236}">
                <a16:creationId xmlns:a16="http://schemas.microsoft.com/office/drawing/2014/main" id="{FF1D7007-B09B-8125-98F8-5B4736D41A14}"/>
              </a:ext>
            </a:extLst>
          </p:cNvPr>
          <p:cNvSpPr txBox="1"/>
          <p:nvPr/>
        </p:nvSpPr>
        <p:spPr>
          <a:xfrm>
            <a:off x="18288000" y="29114496"/>
            <a:ext cx="184731" cy="584775"/>
          </a:xfrm>
          <a:prstGeom prst="rect">
            <a:avLst/>
          </a:prstGeom>
          <a:noFill/>
        </p:spPr>
        <p:txBody>
          <a:bodyPr wrap="none" rtlCol="0">
            <a:spAutoFit/>
          </a:bodyPr>
          <a:lstStyle/>
          <a:p>
            <a:endParaRPr lang="nb-NO" dirty="0"/>
          </a:p>
        </p:txBody>
      </p:sp>
      <p:pic>
        <p:nvPicPr>
          <p:cNvPr id="8" name="Google Shape;58;p13">
            <a:extLst>
              <a:ext uri="{FF2B5EF4-FFF2-40B4-BE49-F238E27FC236}">
                <a16:creationId xmlns:a16="http://schemas.microsoft.com/office/drawing/2014/main" id="{B1EF0FA1-E12A-3781-D269-B4F8A10D8B08}"/>
              </a:ext>
            </a:extLst>
          </p:cNvPr>
          <p:cNvPicPr preferRelativeResize="0"/>
          <p:nvPr/>
        </p:nvPicPr>
        <p:blipFill>
          <a:blip r:embed="rId9">
            <a:alphaModFix/>
          </a:blip>
          <a:stretch>
            <a:fillRect/>
          </a:stretch>
        </p:blipFill>
        <p:spPr>
          <a:xfrm>
            <a:off x="16928091" y="27575119"/>
            <a:ext cx="4405045" cy="2446024"/>
          </a:xfrm>
          <a:prstGeom prst="rect">
            <a:avLst/>
          </a:prstGeom>
          <a:noFill/>
          <a:ln>
            <a:noFill/>
          </a:ln>
        </p:spPr>
      </p:pic>
      <p:sp>
        <p:nvSpPr>
          <p:cNvPr id="12" name="TekstSylinder 11">
            <a:extLst>
              <a:ext uri="{FF2B5EF4-FFF2-40B4-BE49-F238E27FC236}">
                <a16:creationId xmlns:a16="http://schemas.microsoft.com/office/drawing/2014/main" id="{4551E2F9-67DC-C731-BEC9-1ADFF3398DD8}"/>
              </a:ext>
            </a:extLst>
          </p:cNvPr>
          <p:cNvSpPr txBox="1"/>
          <p:nvPr/>
        </p:nvSpPr>
        <p:spPr>
          <a:xfrm>
            <a:off x="32369760" y="7059168"/>
            <a:ext cx="184731" cy="584775"/>
          </a:xfrm>
          <a:prstGeom prst="rect">
            <a:avLst/>
          </a:prstGeom>
          <a:noFill/>
        </p:spPr>
        <p:txBody>
          <a:bodyPr wrap="none" rtlCol="0">
            <a:spAutoFit/>
          </a:bodyPr>
          <a:lstStyle/>
          <a:p>
            <a:endParaRPr lang="nb-NO" dirty="0"/>
          </a:p>
        </p:txBody>
      </p:sp>
      <p:sp>
        <p:nvSpPr>
          <p:cNvPr id="13" name="TekstSylinder 12">
            <a:extLst>
              <a:ext uri="{FF2B5EF4-FFF2-40B4-BE49-F238E27FC236}">
                <a16:creationId xmlns:a16="http://schemas.microsoft.com/office/drawing/2014/main" id="{EDAB3494-88AC-CF1F-D484-D5C596505C71}"/>
              </a:ext>
            </a:extLst>
          </p:cNvPr>
          <p:cNvSpPr txBox="1"/>
          <p:nvPr/>
        </p:nvSpPr>
        <p:spPr>
          <a:xfrm>
            <a:off x="33503616" y="6876288"/>
            <a:ext cx="184731" cy="584775"/>
          </a:xfrm>
          <a:prstGeom prst="rect">
            <a:avLst/>
          </a:prstGeom>
          <a:noFill/>
        </p:spPr>
        <p:txBody>
          <a:bodyPr wrap="none" rtlCol="0">
            <a:spAutoFit/>
          </a:bodyPr>
          <a:lstStyle/>
          <a:p>
            <a:endParaRPr lang="nb-NO" dirty="0"/>
          </a:p>
        </p:txBody>
      </p:sp>
      <p:sp>
        <p:nvSpPr>
          <p:cNvPr id="14" name="TekstSylinder 13">
            <a:extLst>
              <a:ext uri="{FF2B5EF4-FFF2-40B4-BE49-F238E27FC236}">
                <a16:creationId xmlns:a16="http://schemas.microsoft.com/office/drawing/2014/main" id="{BD271B85-83E5-3B76-AA05-74AB17682CBB}"/>
              </a:ext>
            </a:extLst>
          </p:cNvPr>
          <p:cNvSpPr txBox="1"/>
          <p:nvPr/>
        </p:nvSpPr>
        <p:spPr>
          <a:xfrm>
            <a:off x="32266355" y="6229350"/>
            <a:ext cx="9825121" cy="5816977"/>
          </a:xfrm>
          <a:prstGeom prst="rect">
            <a:avLst/>
          </a:prstGeom>
          <a:noFill/>
        </p:spPr>
        <p:txBody>
          <a:bodyPr wrap="square" rtlCol="0">
            <a:spAutoFit/>
          </a:bodyPr>
          <a:lstStyle/>
          <a:p>
            <a:pPr eaLnBrk="1" hangingPunct="1">
              <a:spcBef>
                <a:spcPct val="50000"/>
              </a:spcBef>
            </a:pPr>
            <a:r>
              <a:rPr lang="nb-NO" altLang="nb-NO" sz="4000" b="1" dirty="0">
                <a:solidFill>
                  <a:schemeClr val="tx1">
                    <a:lumMod val="85000"/>
                    <a:lumOff val="15000"/>
                  </a:schemeClr>
                </a:solidFill>
                <a:latin typeface="Arial" panose="020B0604020202020204" pitchFamily="34" charset="0"/>
                <a:cs typeface="Arial" panose="020B0604020202020204" pitchFamily="34" charset="0"/>
              </a:rPr>
              <a:t>Konklusjon</a:t>
            </a:r>
          </a:p>
          <a:p>
            <a:pPr eaLnBrk="1" hangingPunct="1">
              <a:spcBef>
                <a:spcPct val="50000"/>
              </a:spcBef>
            </a:pPr>
            <a:r>
              <a:rPr lang="nb-NO" altLang="nb-NO" sz="4000" dirty="0">
                <a:solidFill>
                  <a:schemeClr val="tx1">
                    <a:lumMod val="85000"/>
                    <a:lumOff val="15000"/>
                  </a:schemeClr>
                </a:solidFill>
                <a:latin typeface="Arial" panose="020B0604020202020204" pitchFamily="34" charset="0"/>
                <a:cs typeface="Arial" panose="020B0604020202020204" pitchFamily="34" charset="0"/>
              </a:rPr>
              <a:t>Gjennomsnittlig tidsbruk på å sette CFS-score var 3 minutter og 12 sekunder. Vi erfarer at skrøpelighetsvurdering ved hjelp av CFS kan være nyttig. Skrøpelighetsvurdering som beslutningsstøtte for vurderinger gjort på legevakt bør studeres videre</a:t>
            </a:r>
            <a:r>
              <a:rPr lang="nb-NO" altLang="nb-NO" sz="3200" dirty="0">
                <a:solidFill>
                  <a:schemeClr val="tx1">
                    <a:lumMod val="85000"/>
                    <a:lumOff val="15000"/>
                  </a:schemeClr>
                </a:solidFill>
                <a:latin typeface="Arial" panose="020B0604020202020204" pitchFamily="34" charset="0"/>
                <a:cs typeface="Arial" panose="020B0604020202020204" pitchFamily="34" charset="0"/>
              </a:rPr>
              <a:t>. </a:t>
            </a:r>
            <a:r>
              <a:rPr lang="nb-NO" altLang="nb-NO" sz="3200" dirty="0">
                <a:solidFill>
                  <a:schemeClr val="tx1">
                    <a:lumMod val="85000"/>
                    <a:lumOff val="15000"/>
                  </a:schemeClr>
                </a:solidFill>
              </a:rPr>
              <a:t> </a:t>
            </a:r>
          </a:p>
          <a:p>
            <a:endParaRPr lang="nb-NO" dirty="0"/>
          </a:p>
        </p:txBody>
      </p:sp>
      <p:pic>
        <p:nvPicPr>
          <p:cNvPr id="16" name="Bilde 11">
            <a:extLst>
              <a:ext uri="{FF2B5EF4-FFF2-40B4-BE49-F238E27FC236}">
                <a16:creationId xmlns:a16="http://schemas.microsoft.com/office/drawing/2014/main" id="{198D7D1C-3FFA-896B-064B-341BBBF1302A}"/>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11443335" y="21975756"/>
            <a:ext cx="7909888" cy="512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361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A pilot study of cabozantinib analogues</a:t>
            </a:r>
          </a:p>
          <a:p>
            <a:pPr eaLnBrk="1" hangingPunct="1"/>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endParaRPr lang="en-US" altLang="nb-NO" sz="4800" b="1" dirty="0">
              <a:solidFill>
                <a:schemeClr val="bg1"/>
              </a:solidFill>
              <a:latin typeface="+mj-lt"/>
            </a:endParaRPr>
          </a:p>
          <a:p>
            <a:pPr eaLnBrk="1" hangingPunct="1"/>
            <a:r>
              <a:rPr lang="en-US" altLang="nb-NO" sz="4800" b="1" dirty="0">
                <a:solidFill>
                  <a:schemeClr val="bg1"/>
                </a:solidFill>
                <a:latin typeface="+mj-lt"/>
              </a:rPr>
              <a:t>Six cabozantinib analogues inhibited viability more than original cabozantinib in this </a:t>
            </a:r>
            <a:r>
              <a:rPr lang="en-US" altLang="nb-NO" sz="4800" b="1" i="1" dirty="0">
                <a:solidFill>
                  <a:schemeClr val="bg1"/>
                </a:solidFill>
                <a:latin typeface="+mj-lt"/>
              </a:rPr>
              <a:t>in vitro </a:t>
            </a:r>
            <a:r>
              <a:rPr lang="en-US" altLang="nb-NO" sz="4800" b="1" dirty="0">
                <a:solidFill>
                  <a:schemeClr val="bg1"/>
                </a:solidFill>
                <a:latin typeface="+mj-lt"/>
              </a:rPr>
              <a:t>study.</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29803031" y="2843212"/>
            <a:ext cx="1219237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Trond Are Mannsåker, Prof. Frits Thorsen</a:t>
            </a:r>
            <a:br>
              <a:rPr lang="nb-NO" altLang="nb-NO" sz="4000" dirty="0">
                <a:solidFill>
                  <a:schemeClr val="bg1"/>
                </a:solidFill>
                <a:latin typeface="+mn-lt"/>
              </a:rPr>
            </a:br>
            <a:r>
              <a:rPr lang="nb-NO" altLang="nb-NO" sz="4000" dirty="0" err="1">
                <a:solidFill>
                  <a:schemeClr val="bg1"/>
                </a:solidFill>
                <a:latin typeface="+mn-lt"/>
              </a:rPr>
              <a:t>University</a:t>
            </a:r>
            <a:r>
              <a:rPr lang="nb-NO" altLang="nb-NO" sz="4000" dirty="0">
                <a:solidFill>
                  <a:schemeClr val="bg1"/>
                </a:solidFill>
                <a:latin typeface="+mn-lt"/>
              </a:rPr>
              <a:t> </a:t>
            </a:r>
            <a:r>
              <a:rPr lang="nb-NO" altLang="nb-NO" sz="4000" dirty="0" err="1">
                <a:solidFill>
                  <a:schemeClr val="bg1"/>
                </a:solidFill>
                <a:latin typeface="+mn-lt"/>
              </a:rPr>
              <a:t>of</a:t>
            </a:r>
            <a:r>
              <a:rPr lang="nb-NO" altLang="nb-NO" sz="4000" dirty="0">
                <a:solidFill>
                  <a:schemeClr val="bg1"/>
                </a:solidFill>
                <a:latin typeface="+mn-lt"/>
              </a:rPr>
              <a:t> Bergen</a:t>
            </a:r>
          </a:p>
          <a:p>
            <a:pPr algn="r" eaLnBrk="1" hangingPunct="1"/>
            <a:r>
              <a:rPr lang="nb-NO" altLang="nb-NO" sz="4000" dirty="0" err="1">
                <a:solidFill>
                  <a:schemeClr val="bg1"/>
                </a:solidFill>
                <a:latin typeface="+mn-lt"/>
              </a:rPr>
              <a:t>trond.mannsaker@student.uib.no</a:t>
            </a:r>
            <a:endParaRPr lang="nb-NO" altLang="nb-NO" sz="4000" dirty="0">
              <a:solidFill>
                <a:schemeClr val="bg1"/>
              </a:solidFill>
              <a:latin typeface="+mn-lt"/>
            </a:endParaRPr>
          </a:p>
        </p:txBody>
      </p:sp>
      <p:sp>
        <p:nvSpPr>
          <p:cNvPr id="2055" name="Text box 1" descr="Text field "/>
          <p:cNvSpPr txBox="1">
            <a:spLocks noChangeArrowheads="1"/>
          </p:cNvSpPr>
          <p:nvPr/>
        </p:nvSpPr>
        <p:spPr bwMode="auto">
          <a:xfrm>
            <a:off x="1182688" y="6229350"/>
            <a:ext cx="9969500" cy="1658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4000" b="1" dirty="0">
                <a:solidFill>
                  <a:schemeClr val="tx1">
                    <a:lumMod val="85000"/>
                    <a:lumOff val="15000"/>
                  </a:schemeClr>
                </a:solidFill>
                <a:latin typeface="+mn-lt"/>
              </a:rPr>
              <a:t>ABSTRACT</a:t>
            </a:r>
          </a:p>
          <a:p>
            <a:pPr eaLnBrk="1" hangingPunct="1">
              <a:spcAft>
                <a:spcPct val="20000"/>
              </a:spcAft>
            </a:pPr>
            <a:r>
              <a:rPr lang="en-GB" altLang="nb-NO" sz="4000" dirty="0">
                <a:solidFill>
                  <a:schemeClr val="tx1">
                    <a:lumMod val="85000"/>
                    <a:lumOff val="15000"/>
                  </a:schemeClr>
                </a:solidFill>
                <a:latin typeface="+mn-lt"/>
              </a:rPr>
              <a:t>Melanoma  brain  metastasis  (MBM) remains  one  of  the  deadliest  cancers despite  recent  advances  in  targeted therapy.  </a:t>
            </a: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r>
              <a:rPr lang="en-GB" altLang="nb-NO" sz="4000" dirty="0">
                <a:solidFill>
                  <a:schemeClr val="tx1">
                    <a:lumMod val="85000"/>
                    <a:lumOff val="15000"/>
                  </a:schemeClr>
                </a:solidFill>
                <a:latin typeface="+mn-lt"/>
              </a:rPr>
              <a:t>Cabozantinib  is  a  tyrosine kinase  inhibitor  which  is  FDA  approved for  renal  cancer. </a:t>
            </a: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r>
              <a:rPr lang="en-GB" altLang="nb-NO" sz="4000" dirty="0">
                <a:solidFill>
                  <a:schemeClr val="tx1">
                    <a:lumMod val="85000"/>
                    <a:lumOff val="15000"/>
                  </a:schemeClr>
                </a:solidFill>
                <a:latin typeface="+mn-lt"/>
              </a:rPr>
              <a:t>In  this  pilot  study,  we  investigated the  viability  of  one  MBM  cell  line  (H1) upon  treatment  by  14  different cabozantinib  analogues  using  a monolayer  experiment. </a:t>
            </a: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r>
              <a:rPr lang="en-GB" altLang="nb-NO" sz="4000" dirty="0">
                <a:solidFill>
                  <a:schemeClr val="tx1">
                    <a:lumMod val="85000"/>
                    <a:lumOff val="15000"/>
                  </a:schemeClr>
                </a:solidFill>
                <a:latin typeface="+mn-lt"/>
              </a:rPr>
              <a:t>Our  experiments  showed  that cabozantinib  analogues  18b,  14b,  15b, 16,  17a and 19  had  a  stronger  inhibition  on H1  viability  than  original  cabozantinib.</a:t>
            </a: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r>
              <a:rPr lang="en-GB" altLang="nb-NO" sz="4000" dirty="0">
                <a:solidFill>
                  <a:schemeClr val="tx1">
                    <a:lumMod val="85000"/>
                    <a:lumOff val="15000"/>
                  </a:schemeClr>
                </a:solidFill>
                <a:latin typeface="+mn-lt"/>
              </a:rPr>
              <a:t>The  promising  results  should  be investigated  further  with other  cell  lines  included,  as  well  as migration,  colony  formation,  apoptosis and  Western  Blot  experiments. </a:t>
            </a:r>
          </a:p>
        </p:txBody>
      </p:sp>
      <p:sp>
        <p:nvSpPr>
          <p:cNvPr id="2061" name="Text Box 4" descr="Text field "/>
          <p:cNvSpPr txBox="1">
            <a:spLocks noChangeArrowheads="1"/>
          </p:cNvSpPr>
          <p:nvPr/>
        </p:nvSpPr>
        <p:spPr bwMode="auto">
          <a:xfrm>
            <a:off x="21655088" y="6229350"/>
            <a:ext cx="10033000"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Results</a:t>
            </a:r>
            <a:br>
              <a:rPr lang="en-US" altLang="nb-NO" sz="40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Analog  18b  had  the  most  potent  effect  on MBM  viability,  with  an  IC50  dose  of  17.4 </a:t>
            </a:r>
            <a:r>
              <a:rPr lang="el-GR" altLang="nb-NO" sz="3600" dirty="0">
                <a:solidFill>
                  <a:schemeClr val="tx1">
                    <a:lumMod val="85000"/>
                    <a:lumOff val="15000"/>
                  </a:schemeClr>
                </a:solidFill>
                <a:latin typeface="+mn-lt"/>
              </a:rPr>
              <a:t>μ</a:t>
            </a:r>
            <a:r>
              <a:rPr lang="en-US" altLang="nb-NO" sz="3600" dirty="0">
                <a:solidFill>
                  <a:schemeClr val="tx1">
                    <a:lumMod val="85000"/>
                    <a:lumOff val="15000"/>
                  </a:schemeClr>
                </a:solidFill>
                <a:latin typeface="+mn-lt"/>
              </a:rPr>
              <a:t>M.  Analog  14b  had  a  70%  drop  in  IC50 dose  compared  with  cabozantinib.  Analog 15b,  16  and  17a  presented  with  IC50  doses in  the  same  area,  as  the  IC50  interval ranged  between  28.7  </a:t>
            </a:r>
            <a:r>
              <a:rPr lang="el-GR" altLang="nb-NO" sz="3600" dirty="0">
                <a:solidFill>
                  <a:schemeClr val="tx1">
                    <a:lumMod val="85000"/>
                    <a:lumOff val="15000"/>
                  </a:schemeClr>
                </a:solidFill>
                <a:latin typeface="+mn-lt"/>
              </a:rPr>
              <a:t>μ</a:t>
            </a:r>
            <a:r>
              <a:rPr lang="en-US" altLang="nb-NO" sz="3600" dirty="0">
                <a:solidFill>
                  <a:schemeClr val="tx1">
                    <a:lumMod val="85000"/>
                    <a:lumOff val="15000"/>
                  </a:schemeClr>
                </a:solidFill>
                <a:latin typeface="+mn-lt"/>
              </a:rPr>
              <a:t>M  and  31.4  </a:t>
            </a:r>
            <a:r>
              <a:rPr lang="el-GR" altLang="nb-NO" sz="3600" dirty="0">
                <a:solidFill>
                  <a:schemeClr val="tx1">
                    <a:lumMod val="85000"/>
                    <a:lumOff val="15000"/>
                  </a:schemeClr>
                </a:solidFill>
                <a:latin typeface="+mn-lt"/>
              </a:rPr>
              <a:t>μ</a:t>
            </a:r>
            <a:r>
              <a:rPr lang="en-US" altLang="nb-NO" sz="3600" dirty="0">
                <a:solidFill>
                  <a:schemeClr val="tx1">
                    <a:lumMod val="85000"/>
                    <a:lumOff val="15000"/>
                  </a:schemeClr>
                </a:solidFill>
                <a:latin typeface="+mn-lt"/>
              </a:rPr>
              <a:t>M. Analog  19  was  the  last  of  the  analogues that  outperformed  cabozantinib  with  a  29% lower  IC50  dose. </a:t>
            </a:r>
          </a:p>
        </p:txBody>
      </p:sp>
      <p:sp>
        <p:nvSpPr>
          <p:cNvPr id="2063" name="Text Box 5" descr="Text field "/>
          <p:cNvSpPr txBox="1">
            <a:spLocks noChangeArrowheads="1"/>
          </p:cNvSpPr>
          <p:nvPr/>
        </p:nvSpPr>
        <p:spPr bwMode="auto">
          <a:xfrm>
            <a:off x="31962408" y="6229350"/>
            <a:ext cx="10033000" cy="874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Discussion</a:t>
            </a:r>
          </a:p>
          <a:p>
            <a:pPr eaLnBrk="1" hangingPunct="1">
              <a:spcBef>
                <a:spcPct val="50000"/>
              </a:spcBef>
            </a:pPr>
            <a:r>
              <a:rPr lang="en-US" altLang="nb-NO" sz="3600" dirty="0">
                <a:solidFill>
                  <a:schemeClr val="tx1">
                    <a:lumMod val="85000"/>
                    <a:lumOff val="15000"/>
                  </a:schemeClr>
                </a:solidFill>
                <a:latin typeface="+mn-lt"/>
              </a:rPr>
              <a:t>Partners  in  Oslo  synthesized  the  analogues.  In  their  enzymatic assays  non-fluorinated  analogues  performed better  (Table 1).  However,  in  their  cellular experiments,  fluorinated  analogues  inhibited viability  more.</a:t>
            </a:r>
          </a:p>
          <a:p>
            <a:pPr eaLnBrk="1" hangingPunct="1">
              <a:spcBef>
                <a:spcPct val="50000"/>
              </a:spcBef>
            </a:pPr>
            <a:endParaRPr lang="en-US" altLang="nb-NO" sz="3600" dirty="0">
              <a:solidFill>
                <a:schemeClr val="tx1">
                  <a:lumMod val="85000"/>
                  <a:lumOff val="15000"/>
                </a:schemeClr>
              </a:solidFill>
              <a:latin typeface="+mn-lt"/>
            </a:endParaRPr>
          </a:p>
          <a:p>
            <a:pPr eaLnBrk="1" hangingPunct="1">
              <a:spcBef>
                <a:spcPct val="50000"/>
              </a:spcBef>
            </a:pPr>
            <a:r>
              <a:rPr lang="en-US" altLang="nb-NO" sz="3600" dirty="0">
                <a:solidFill>
                  <a:schemeClr val="tx1">
                    <a:lumMod val="85000"/>
                    <a:lumOff val="15000"/>
                  </a:schemeClr>
                </a:solidFill>
                <a:latin typeface="+mn-lt"/>
              </a:rPr>
              <a:t> In  our  pilot  study  on  H1  cells, fluorinated  groups  does  not  affect  on  viability either  way.  This  needs  to  be  investigated  further  with  other  cell  lines. </a:t>
            </a:r>
          </a:p>
          <a:p>
            <a:pPr eaLnBrk="1" hangingPunct="1">
              <a:spcBef>
                <a:spcPct val="50000"/>
              </a:spcBef>
            </a:pPr>
            <a:endParaRPr lang="en-US" altLang="nb-NO" sz="3600" dirty="0">
              <a:solidFill>
                <a:schemeClr val="tx1">
                  <a:lumMod val="85000"/>
                  <a:lumOff val="15000"/>
                </a:schemeClr>
              </a:solidFill>
              <a:latin typeface="+mn-lt"/>
            </a:endParaRPr>
          </a:p>
          <a:p>
            <a:pPr eaLnBrk="1" hangingPunct="1">
              <a:spcBef>
                <a:spcPct val="50000"/>
              </a:spcBef>
            </a:pPr>
            <a:endParaRPr lang="en-US" altLang="nb-NO" sz="3600" dirty="0">
              <a:solidFill>
                <a:schemeClr val="tx1">
                  <a:lumMod val="85000"/>
                  <a:lumOff val="15000"/>
                </a:schemeClr>
              </a:solidFill>
              <a:latin typeface="+mn-lt"/>
            </a:endParaRPr>
          </a:p>
        </p:txBody>
      </p:sp>
      <p:sp>
        <p:nvSpPr>
          <p:cNvPr id="2064" name="Text Box 6" descr="Text field "/>
          <p:cNvSpPr txBox="1">
            <a:spLocks noChangeArrowheads="1"/>
          </p:cNvSpPr>
          <p:nvPr/>
        </p:nvSpPr>
        <p:spPr bwMode="auto">
          <a:xfrm>
            <a:off x="31962408" y="19253529"/>
            <a:ext cx="100330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Logos</a:t>
            </a:r>
            <a:br>
              <a:rPr lang="en-US" altLang="nb-NO" sz="4000" b="1" dirty="0">
                <a:solidFill>
                  <a:schemeClr val="tx1">
                    <a:lumMod val="85000"/>
                    <a:lumOff val="15000"/>
                  </a:schemeClr>
                </a:solidFill>
                <a:latin typeface="+mn-lt"/>
              </a:rPr>
            </a:br>
            <a:r>
              <a:rPr lang="en-US" altLang="nb-NO" sz="3600" dirty="0">
                <a:solidFill>
                  <a:schemeClr val="tx1">
                    <a:lumMod val="85000"/>
                    <a:lumOff val="15000"/>
                  </a:schemeClr>
                </a:solidFill>
                <a:latin typeface="+mn-lt"/>
              </a:rPr>
              <a:t>Leave out unnecessary</a:t>
            </a:r>
            <a:r>
              <a:rPr lang="en-US" altLang="nb-NO" dirty="0">
                <a:solidFill>
                  <a:schemeClr val="tx1">
                    <a:lumMod val="85000"/>
                    <a:lumOff val="15000"/>
                  </a:schemeClr>
                </a:solidFill>
                <a:latin typeface="+mn-lt"/>
              </a:rPr>
              <a:t> </a:t>
            </a:r>
            <a:r>
              <a:rPr lang="en-US" altLang="nb-NO" sz="3600" dirty="0">
                <a:solidFill>
                  <a:schemeClr val="tx1">
                    <a:lumMod val="85000"/>
                    <a:lumOff val="15000"/>
                  </a:schemeClr>
                </a:solidFill>
                <a:latin typeface="+mn-lt"/>
              </a:rPr>
              <a:t>institutional “brands” or logos. The only logo used in this template is the UiB logo signalizing that this poster reflects research carried out at this institution.</a:t>
            </a:r>
          </a:p>
        </p:txBody>
      </p:sp>
      <p:sp>
        <p:nvSpPr>
          <p:cNvPr id="2066" name="Acknowledgements" descr="Field for acknowledgements"/>
          <p:cNvSpPr txBox="1">
            <a:spLocks noChangeArrowheads="1"/>
          </p:cNvSpPr>
          <p:nvPr/>
        </p:nvSpPr>
        <p:spPr bwMode="auto">
          <a:xfrm>
            <a:off x="31996447" y="27460575"/>
            <a:ext cx="97409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r>
              <a:rPr lang="en-GB" altLang="nb-NO" sz="2000" dirty="0">
                <a:solidFill>
                  <a:schemeClr val="tx1">
                    <a:lumMod val="85000"/>
                    <a:lumOff val="15000"/>
                  </a:schemeClr>
                </a:solidFill>
                <a:latin typeface="+mn-lt"/>
              </a:rPr>
              <a:t>I </a:t>
            </a:r>
            <a:r>
              <a:rPr lang="en-GB" altLang="nb-NO" sz="2000" dirty="0" err="1">
                <a:solidFill>
                  <a:schemeClr val="tx1">
                    <a:lumMod val="85000"/>
                    <a:lumOff val="15000"/>
                  </a:schemeClr>
                </a:solidFill>
                <a:latin typeface="+mn-lt"/>
              </a:rPr>
              <a:t>wouldlike</a:t>
            </a:r>
            <a:r>
              <a:rPr lang="en-GB" altLang="nb-NO" sz="2000" dirty="0">
                <a:solidFill>
                  <a:schemeClr val="tx1">
                    <a:lumMod val="85000"/>
                    <a:lumOff val="15000"/>
                  </a:schemeClr>
                </a:solidFill>
                <a:latin typeface="+mn-lt"/>
              </a:rPr>
              <a:t> to thank Tuyen Hoang for helping me in the lab.  I would also like to thank Vegard Torp Lien for synthesising and sending me the analogues. </a:t>
            </a:r>
          </a:p>
        </p:txBody>
      </p:sp>
      <p:pic>
        <p:nvPicPr>
          <p:cNvPr id="5" name="Bilde 4">
            <a:extLst>
              <a:ext uri="{FF2B5EF4-FFF2-40B4-BE49-F238E27FC236}">
                <a16:creationId xmlns:a16="http://schemas.microsoft.com/office/drawing/2014/main" id="{B1856F19-70A0-DBDB-6278-33C398542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7482" y="20365326"/>
            <a:ext cx="9539239" cy="6254203"/>
          </a:xfrm>
          <a:prstGeom prst="rect">
            <a:avLst/>
          </a:prstGeom>
        </p:spPr>
      </p:pic>
      <p:pic>
        <p:nvPicPr>
          <p:cNvPr id="7" name="Bilde 6">
            <a:extLst>
              <a:ext uri="{FF2B5EF4-FFF2-40B4-BE49-F238E27FC236}">
                <a16:creationId xmlns:a16="http://schemas.microsoft.com/office/drawing/2014/main" id="{1096A79A-0765-3FA6-C045-432147898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9079" y="12902913"/>
            <a:ext cx="9477642" cy="6621367"/>
          </a:xfrm>
          <a:prstGeom prst="rect">
            <a:avLst/>
          </a:prstGeom>
        </p:spPr>
      </p:pic>
      <p:pic>
        <p:nvPicPr>
          <p:cNvPr id="8" name="Bilde 7" descr="Et bilde som inneholder sitrus, poserer&#10;&#10;Automatisk generert beskrivelse">
            <a:extLst>
              <a:ext uri="{FF2B5EF4-FFF2-40B4-BE49-F238E27FC236}">
                <a16:creationId xmlns:a16="http://schemas.microsoft.com/office/drawing/2014/main" id="{9AD5B463-461D-1A5D-A774-29BE7415D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6447" y="15704567"/>
            <a:ext cx="10032999" cy="10869636"/>
          </a:xfrm>
          <a:prstGeom prst="rect">
            <a:avLst/>
          </a:prstGeom>
        </p:spPr>
      </p:pic>
      <p:pic>
        <p:nvPicPr>
          <p:cNvPr id="13" name="Bilde 12" descr="Et bilde som inneholder bord&#10;&#10;Automatisk generert beskrivelse">
            <a:extLst>
              <a:ext uri="{FF2B5EF4-FFF2-40B4-BE49-F238E27FC236}">
                <a16:creationId xmlns:a16="http://schemas.microsoft.com/office/drawing/2014/main" id="{B6647B68-2EE5-6BE5-501C-DE02917ED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5958" y="11546942"/>
            <a:ext cx="8595359" cy="15027261"/>
          </a:xfrm>
          <a:prstGeom prst="rect">
            <a:avLst/>
          </a:prstGeom>
        </p:spPr>
      </p:pic>
    </p:spTree>
    <p:extLst>
      <p:ext uri="{BB962C8B-B14F-4D97-AF65-F5344CB8AC3E}">
        <p14:creationId xmlns:p14="http://schemas.microsoft.com/office/powerpoint/2010/main" val="2176257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Monoklonale antistoffer (mAb)</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a:solidFill>
                  <a:schemeClr val="bg1"/>
                </a:solidFill>
                <a:latin typeface="+mj-lt"/>
              </a:rPr>
              <a:t>Bruk av </a:t>
            </a:r>
            <a:r>
              <a:rPr lang="en-US" altLang="nb-NO" sz="4800" b="1" dirty="0" err="1">
                <a:solidFill>
                  <a:schemeClr val="bg1"/>
                </a:solidFill>
                <a:latin typeface="+mj-lt"/>
              </a:rPr>
              <a:t>monoklonale</a:t>
            </a:r>
            <a:r>
              <a:rPr lang="en-US" altLang="nb-NO" sz="4800" b="1" dirty="0">
                <a:solidFill>
                  <a:schemeClr val="bg1"/>
                </a:solidFill>
                <a:latin typeface="+mj-lt"/>
              </a:rPr>
              <a:t> antistoffer I behandling av </a:t>
            </a:r>
            <a:r>
              <a:rPr lang="en-US" altLang="nb-NO" sz="4800" b="1" dirty="0" err="1">
                <a:solidFill>
                  <a:schemeClr val="bg1"/>
                </a:solidFill>
                <a:latin typeface="+mj-lt"/>
              </a:rPr>
              <a:t>kreft</a:t>
            </a:r>
            <a:r>
              <a:rPr lang="en-US" altLang="nb-NO" sz="4800" b="1" dirty="0">
                <a:solidFill>
                  <a:schemeClr val="bg1"/>
                </a:solidFill>
                <a:latin typeface="+mj-lt"/>
              </a:rPr>
              <a:t> </a:t>
            </a:r>
            <a:r>
              <a:rPr lang="en-US" altLang="nb-NO" sz="4800" b="1" dirty="0" err="1">
                <a:solidFill>
                  <a:schemeClr val="bg1"/>
                </a:solidFill>
                <a:latin typeface="+mj-lt"/>
              </a:rPr>
              <a:t>og</a:t>
            </a:r>
            <a:r>
              <a:rPr lang="en-US" altLang="nb-NO" sz="4800" b="1" dirty="0">
                <a:solidFill>
                  <a:schemeClr val="bg1"/>
                </a:solidFill>
                <a:latin typeface="+mj-lt"/>
              </a:rPr>
              <a:t> autoimmune </a:t>
            </a:r>
            <a:r>
              <a:rPr lang="en-US" altLang="nb-NO" sz="4800" b="1" dirty="0" err="1">
                <a:solidFill>
                  <a:schemeClr val="bg1"/>
                </a:solidFill>
                <a:latin typeface="+mj-lt"/>
              </a:rPr>
              <a:t>sykdommer</a:t>
            </a:r>
            <a:r>
              <a:rPr lang="en-US" altLang="nb-NO" sz="4800" b="1" dirty="0">
                <a:solidFill>
                  <a:schemeClr val="bg1"/>
                </a:solidFill>
                <a:latin typeface="+mj-lt"/>
              </a:rPr>
              <a:t> </a:t>
            </a:r>
            <a:r>
              <a:rPr lang="en-US" altLang="nb-NO" sz="4800" b="1" dirty="0" err="1">
                <a:solidFill>
                  <a:schemeClr val="bg1"/>
                </a:solidFill>
                <a:latin typeface="+mj-lt"/>
              </a:rPr>
              <a:t>har</a:t>
            </a:r>
            <a:r>
              <a:rPr lang="en-US" altLang="nb-NO" sz="4800" b="1" dirty="0">
                <a:solidFill>
                  <a:schemeClr val="bg1"/>
                </a:solidFill>
                <a:latin typeface="+mj-lt"/>
              </a:rPr>
              <a:t> </a:t>
            </a:r>
            <a:r>
              <a:rPr lang="en-US" altLang="nb-NO" sz="4800" b="1" dirty="0" err="1">
                <a:solidFill>
                  <a:schemeClr val="bg1"/>
                </a:solidFill>
                <a:latin typeface="+mj-lt"/>
              </a:rPr>
              <a:t>økt</a:t>
            </a:r>
            <a:r>
              <a:rPr lang="en-US" altLang="nb-NO" sz="4800" b="1" dirty="0">
                <a:solidFill>
                  <a:schemeClr val="bg1"/>
                </a:solidFill>
                <a:latin typeface="+mj-lt"/>
              </a:rPr>
              <a:t> </a:t>
            </a:r>
            <a:r>
              <a:rPr lang="en-US" altLang="nb-NO" sz="4800" b="1" dirty="0" err="1">
                <a:solidFill>
                  <a:schemeClr val="bg1"/>
                </a:solidFill>
                <a:latin typeface="+mj-lt"/>
              </a:rPr>
              <a:t>kraftig</a:t>
            </a:r>
            <a:r>
              <a:rPr lang="en-US" altLang="nb-NO" sz="4800" b="1" dirty="0">
                <a:solidFill>
                  <a:schemeClr val="bg1"/>
                </a:solidFill>
                <a:latin typeface="+mj-lt"/>
              </a:rPr>
              <a:t> de siste årene. mAb </a:t>
            </a:r>
            <a:r>
              <a:rPr lang="en-US" altLang="nb-NO" sz="4800" b="1" dirty="0" err="1">
                <a:solidFill>
                  <a:schemeClr val="bg1"/>
                </a:solidFill>
                <a:latin typeface="+mj-lt"/>
              </a:rPr>
              <a:t>framstilles</a:t>
            </a:r>
            <a:r>
              <a:rPr lang="en-US" altLang="nb-NO" sz="4800" b="1" dirty="0">
                <a:solidFill>
                  <a:schemeClr val="bg1"/>
                </a:solidFill>
                <a:latin typeface="+mj-lt"/>
              </a:rPr>
              <a:t> </a:t>
            </a:r>
            <a:r>
              <a:rPr lang="en-US" altLang="nb-NO" sz="4800" b="1" dirty="0" err="1">
                <a:solidFill>
                  <a:schemeClr val="bg1"/>
                </a:solidFill>
                <a:latin typeface="+mj-lt"/>
              </a:rPr>
              <a:t>i</a:t>
            </a:r>
            <a:r>
              <a:rPr lang="en-US" altLang="nb-NO" sz="4800" b="1" dirty="0">
                <a:solidFill>
                  <a:schemeClr val="bg1"/>
                </a:solidFill>
                <a:latin typeface="+mj-lt"/>
              </a:rPr>
              <a:t> </a:t>
            </a:r>
            <a:r>
              <a:rPr lang="en-US" altLang="nb-NO" sz="4800" b="1" dirty="0" err="1">
                <a:solidFill>
                  <a:schemeClr val="bg1"/>
                </a:solidFill>
                <a:latin typeface="+mj-lt"/>
              </a:rPr>
              <a:t>laboratorium</a:t>
            </a:r>
            <a:r>
              <a:rPr lang="en-US" altLang="nb-NO" sz="4800" b="1" dirty="0">
                <a:solidFill>
                  <a:schemeClr val="bg1"/>
                </a:solidFill>
                <a:latin typeface="+mj-lt"/>
              </a:rPr>
              <a:t> </a:t>
            </a:r>
            <a:r>
              <a:rPr lang="en-US" altLang="nb-NO" sz="4800" b="1" dirty="0" err="1">
                <a:solidFill>
                  <a:schemeClr val="bg1"/>
                </a:solidFill>
                <a:latin typeface="+mj-lt"/>
              </a:rPr>
              <a:t>fra</a:t>
            </a:r>
            <a:r>
              <a:rPr lang="en-US" altLang="nb-NO" sz="4800" b="1" dirty="0">
                <a:solidFill>
                  <a:schemeClr val="bg1"/>
                </a:solidFill>
                <a:latin typeface="+mj-lt"/>
              </a:rPr>
              <a:t> </a:t>
            </a:r>
            <a:r>
              <a:rPr lang="en-US" altLang="nb-NO" sz="4800" b="1" dirty="0" err="1">
                <a:solidFill>
                  <a:schemeClr val="bg1"/>
                </a:solidFill>
                <a:latin typeface="+mj-lt"/>
              </a:rPr>
              <a:t>biologisk</a:t>
            </a:r>
            <a:r>
              <a:rPr lang="en-US" altLang="nb-NO" sz="4800" b="1" dirty="0">
                <a:solidFill>
                  <a:schemeClr val="bg1"/>
                </a:solidFill>
                <a:latin typeface="+mj-lt"/>
              </a:rPr>
              <a:t> </a:t>
            </a:r>
            <a:r>
              <a:rPr lang="en-US" altLang="nb-NO" sz="4800" b="1" dirty="0" err="1">
                <a:solidFill>
                  <a:schemeClr val="bg1"/>
                </a:solidFill>
                <a:latin typeface="+mj-lt"/>
              </a:rPr>
              <a:t>materiale</a:t>
            </a:r>
            <a:r>
              <a:rPr lang="en-US" altLang="nb-NO" sz="4800" b="1" dirty="0">
                <a:solidFill>
                  <a:schemeClr val="bg1"/>
                </a:solidFill>
                <a:latin typeface="+mj-lt"/>
              </a:rPr>
              <a:t> </a:t>
            </a:r>
            <a:r>
              <a:rPr lang="en-US" altLang="nb-NO" sz="4800" b="1" dirty="0" err="1">
                <a:solidFill>
                  <a:schemeClr val="bg1"/>
                </a:solidFill>
                <a:latin typeface="+mj-lt"/>
              </a:rPr>
              <a:t>og</a:t>
            </a:r>
            <a:r>
              <a:rPr lang="en-US" altLang="nb-NO" sz="4800" b="1" dirty="0">
                <a:solidFill>
                  <a:schemeClr val="bg1"/>
                </a:solidFill>
                <a:latin typeface="+mj-lt"/>
              </a:rPr>
              <a:t> er </a:t>
            </a:r>
            <a:r>
              <a:rPr lang="en-US" altLang="nb-NO" sz="4800" b="1" dirty="0" err="1">
                <a:solidFill>
                  <a:schemeClr val="bg1"/>
                </a:solidFill>
                <a:latin typeface="+mj-lt"/>
              </a:rPr>
              <a:t>designet</a:t>
            </a:r>
            <a:r>
              <a:rPr lang="en-US" altLang="nb-NO" sz="4800" b="1" dirty="0">
                <a:solidFill>
                  <a:schemeClr val="bg1"/>
                </a:solidFill>
                <a:latin typeface="+mj-lt"/>
              </a:rPr>
              <a:t> </a:t>
            </a:r>
            <a:r>
              <a:rPr lang="en-US" altLang="nb-NO" sz="4800" b="1" dirty="0" err="1">
                <a:solidFill>
                  <a:schemeClr val="bg1"/>
                </a:solidFill>
                <a:latin typeface="+mj-lt"/>
              </a:rPr>
              <a:t>til</a:t>
            </a:r>
            <a:r>
              <a:rPr lang="en-US" altLang="nb-NO" sz="4800" b="1" dirty="0">
                <a:solidFill>
                  <a:schemeClr val="bg1"/>
                </a:solidFill>
                <a:latin typeface="+mj-lt"/>
              </a:rPr>
              <a:t> </a:t>
            </a:r>
            <a:r>
              <a:rPr lang="en-US" altLang="nb-NO" sz="4800" b="1" dirty="0" err="1">
                <a:solidFill>
                  <a:schemeClr val="bg1"/>
                </a:solidFill>
                <a:latin typeface="+mj-lt"/>
              </a:rPr>
              <a:t>å</a:t>
            </a:r>
            <a:r>
              <a:rPr lang="en-US" altLang="nb-NO" sz="4800" b="1" dirty="0">
                <a:solidFill>
                  <a:schemeClr val="bg1"/>
                </a:solidFill>
                <a:latin typeface="+mj-lt"/>
              </a:rPr>
              <a:t> </a:t>
            </a:r>
            <a:r>
              <a:rPr lang="en-US" altLang="nb-NO" sz="4800" b="1" dirty="0" err="1">
                <a:solidFill>
                  <a:schemeClr val="bg1"/>
                </a:solidFill>
                <a:latin typeface="+mj-lt"/>
              </a:rPr>
              <a:t>binde</a:t>
            </a:r>
            <a:r>
              <a:rPr lang="en-US" altLang="nb-NO" sz="4800" b="1" dirty="0">
                <a:solidFill>
                  <a:schemeClr val="bg1"/>
                </a:solidFill>
                <a:latin typeface="+mj-lt"/>
              </a:rPr>
              <a:t> seg </a:t>
            </a:r>
            <a:r>
              <a:rPr lang="en-US" altLang="nb-NO" sz="4800" b="1" dirty="0" err="1">
                <a:solidFill>
                  <a:schemeClr val="bg1"/>
                </a:solidFill>
                <a:latin typeface="+mj-lt"/>
              </a:rPr>
              <a:t>til</a:t>
            </a:r>
            <a:r>
              <a:rPr lang="en-US" altLang="nb-NO" sz="4800" b="1" dirty="0">
                <a:solidFill>
                  <a:schemeClr val="bg1"/>
                </a:solidFill>
                <a:latin typeface="+mj-lt"/>
              </a:rPr>
              <a:t> </a:t>
            </a:r>
            <a:r>
              <a:rPr lang="en-US" altLang="nb-NO" sz="4800" b="1" dirty="0" err="1">
                <a:solidFill>
                  <a:schemeClr val="bg1"/>
                </a:solidFill>
                <a:latin typeface="+mj-lt"/>
              </a:rPr>
              <a:t>bestemte</a:t>
            </a:r>
            <a:r>
              <a:rPr lang="en-US" altLang="nb-NO" sz="4800" b="1" dirty="0">
                <a:solidFill>
                  <a:schemeClr val="bg1"/>
                </a:solidFill>
                <a:latin typeface="+mj-lt"/>
              </a:rPr>
              <a:t> </a:t>
            </a:r>
            <a:r>
              <a:rPr lang="en-US" altLang="nb-NO" sz="4800" b="1" dirty="0" err="1">
                <a:solidFill>
                  <a:schemeClr val="bg1"/>
                </a:solidFill>
                <a:latin typeface="+mj-lt"/>
              </a:rPr>
              <a:t>proteiner</a:t>
            </a:r>
            <a:r>
              <a:rPr lang="en-US" altLang="nb-NO" sz="4800" b="1" dirty="0">
                <a:solidFill>
                  <a:schemeClr val="bg1"/>
                </a:solidFill>
                <a:latin typeface="+mj-lt"/>
              </a:rPr>
              <a:t>. I </a:t>
            </a:r>
            <a:r>
              <a:rPr lang="en-US" altLang="nb-NO" sz="4800" b="1" dirty="0" err="1">
                <a:solidFill>
                  <a:schemeClr val="bg1"/>
                </a:solidFill>
                <a:latin typeface="+mj-lt"/>
              </a:rPr>
              <a:t>mediene</a:t>
            </a:r>
            <a:r>
              <a:rPr lang="en-US" altLang="nb-NO" sz="4800" b="1" dirty="0">
                <a:solidFill>
                  <a:schemeClr val="bg1"/>
                </a:solidFill>
                <a:latin typeface="+mj-lt"/>
              </a:rPr>
              <a:t> </a:t>
            </a:r>
            <a:r>
              <a:rPr lang="en-US" altLang="nb-NO" sz="4800" b="1" dirty="0" err="1">
                <a:solidFill>
                  <a:schemeClr val="bg1"/>
                </a:solidFill>
                <a:latin typeface="+mj-lt"/>
              </a:rPr>
              <a:t>blir</a:t>
            </a:r>
            <a:r>
              <a:rPr lang="en-US" altLang="nb-NO" sz="4800" b="1" dirty="0">
                <a:solidFill>
                  <a:schemeClr val="bg1"/>
                </a:solidFill>
                <a:latin typeface="+mj-lt"/>
              </a:rPr>
              <a:t> </a:t>
            </a:r>
            <a:r>
              <a:rPr lang="en-US" altLang="nb-NO" sz="4800" b="1" dirty="0" err="1">
                <a:solidFill>
                  <a:schemeClr val="bg1"/>
                </a:solidFill>
                <a:latin typeface="+mj-lt"/>
              </a:rPr>
              <a:t>disse</a:t>
            </a:r>
            <a:r>
              <a:rPr lang="en-US" altLang="nb-NO" sz="4800" b="1" dirty="0">
                <a:solidFill>
                  <a:schemeClr val="bg1"/>
                </a:solidFill>
                <a:latin typeface="+mj-lt"/>
              </a:rPr>
              <a:t> </a:t>
            </a:r>
            <a:r>
              <a:rPr lang="en-US" altLang="nb-NO" sz="4800" b="1" dirty="0" err="1">
                <a:solidFill>
                  <a:schemeClr val="bg1"/>
                </a:solidFill>
                <a:latin typeface="+mj-lt"/>
              </a:rPr>
              <a:t>medisinene</a:t>
            </a:r>
            <a:r>
              <a:rPr lang="en-US" altLang="nb-NO" sz="4800" b="1" dirty="0">
                <a:solidFill>
                  <a:schemeClr val="bg1"/>
                </a:solidFill>
                <a:latin typeface="+mj-lt"/>
              </a:rPr>
              <a:t> </a:t>
            </a:r>
            <a:r>
              <a:rPr lang="en-US" altLang="nb-NO" sz="4800" b="1" dirty="0" err="1">
                <a:solidFill>
                  <a:schemeClr val="bg1"/>
                </a:solidFill>
                <a:latin typeface="+mj-lt"/>
              </a:rPr>
              <a:t>gjerne</a:t>
            </a:r>
            <a:r>
              <a:rPr lang="en-US" altLang="nb-NO" sz="4800" b="1" dirty="0">
                <a:solidFill>
                  <a:schemeClr val="bg1"/>
                </a:solidFill>
                <a:latin typeface="+mj-lt"/>
              </a:rPr>
              <a:t> </a:t>
            </a:r>
            <a:r>
              <a:rPr lang="en-US" altLang="nb-NO" sz="4800" b="1" dirty="0" err="1">
                <a:solidFill>
                  <a:schemeClr val="bg1"/>
                </a:solidFill>
                <a:latin typeface="+mj-lt"/>
              </a:rPr>
              <a:t>omtalt</a:t>
            </a:r>
            <a:r>
              <a:rPr lang="en-US" altLang="nb-NO" sz="4800" b="1" dirty="0">
                <a:solidFill>
                  <a:schemeClr val="bg1"/>
                </a:solidFill>
                <a:latin typeface="+mj-lt"/>
              </a:rPr>
              <a:t> </a:t>
            </a:r>
            <a:r>
              <a:rPr lang="en-US" altLang="nb-NO" sz="4800" b="1" dirty="0" err="1">
                <a:solidFill>
                  <a:schemeClr val="bg1"/>
                </a:solidFill>
                <a:latin typeface="+mj-lt"/>
              </a:rPr>
              <a:t>som</a:t>
            </a:r>
            <a:r>
              <a:rPr lang="en-US" altLang="nb-NO" sz="4800" b="1" dirty="0">
                <a:solidFill>
                  <a:schemeClr val="bg1"/>
                </a:solidFill>
                <a:latin typeface="+mj-lt"/>
              </a:rPr>
              <a:t> </a:t>
            </a:r>
            <a:r>
              <a:rPr lang="en-US" altLang="nb-NO" sz="4800" b="1" dirty="0" err="1">
                <a:solidFill>
                  <a:schemeClr val="bg1"/>
                </a:solidFill>
                <a:latin typeface="+mj-lt"/>
              </a:rPr>
              <a:t>mirakelkurer</a:t>
            </a:r>
            <a:r>
              <a:rPr lang="en-US" altLang="nb-NO" sz="4800" b="1" dirty="0">
                <a:solidFill>
                  <a:schemeClr val="bg1"/>
                </a:solidFill>
                <a:latin typeface="+mj-lt"/>
              </a:rPr>
              <a:t> </a:t>
            </a:r>
            <a:r>
              <a:rPr lang="en-US" altLang="nb-NO" sz="4800" b="1" dirty="0" err="1">
                <a:solidFill>
                  <a:schemeClr val="bg1"/>
                </a:solidFill>
                <a:latin typeface="+mj-lt"/>
              </a:rPr>
              <a:t>og</a:t>
            </a:r>
            <a:r>
              <a:rPr lang="en-US" altLang="nb-NO" sz="4800" b="1" dirty="0">
                <a:solidFill>
                  <a:schemeClr val="bg1"/>
                </a:solidFill>
                <a:latin typeface="+mj-lt"/>
              </a:rPr>
              <a:t> “magic bullets”. </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6117837" y="2843212"/>
            <a:ext cx="587757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a:solidFill>
                  <a:schemeClr val="bg1"/>
                </a:solidFill>
                <a:latin typeface="+mn-lt"/>
              </a:rPr>
              <a:t>Ahmed O Mohamed</a:t>
            </a:r>
            <a:br>
              <a:rPr lang="nb-NO" altLang="nb-NO" sz="4000">
                <a:solidFill>
                  <a:schemeClr val="bg1"/>
                </a:solidFill>
                <a:latin typeface="+mn-lt"/>
              </a:rPr>
            </a:br>
            <a:r>
              <a:rPr lang="nb-NO" altLang="nb-NO" sz="4000" err="1">
                <a:solidFill>
                  <a:schemeClr val="bg1"/>
                </a:solidFill>
                <a:latin typeface="+mn-lt"/>
              </a:rPr>
              <a:t>University</a:t>
            </a:r>
            <a:r>
              <a:rPr lang="nb-NO" altLang="nb-NO" sz="4000">
                <a:solidFill>
                  <a:schemeClr val="bg1"/>
                </a:solidFill>
                <a:latin typeface="+mn-lt"/>
              </a:rPr>
              <a:t> </a:t>
            </a:r>
            <a:r>
              <a:rPr lang="nb-NO" altLang="nb-NO" sz="4000" err="1">
                <a:solidFill>
                  <a:schemeClr val="bg1"/>
                </a:solidFill>
                <a:latin typeface="+mn-lt"/>
              </a:rPr>
              <a:t>of</a:t>
            </a:r>
            <a:r>
              <a:rPr lang="nb-NO" altLang="nb-NO" sz="4000">
                <a:solidFill>
                  <a:schemeClr val="bg1"/>
                </a:solidFill>
                <a:latin typeface="+mn-lt"/>
              </a:rPr>
              <a:t> Bergen</a:t>
            </a:r>
          </a:p>
          <a:p>
            <a:pPr algn="r" eaLnBrk="1" hangingPunct="1"/>
            <a:r>
              <a:rPr lang="nb-NO" altLang="nb-NO" sz="4000">
                <a:solidFill>
                  <a:schemeClr val="bg1"/>
                </a:solidFill>
                <a:latin typeface="+mn-lt"/>
              </a:rPr>
              <a:t>guf006@uib.no</a:t>
            </a:r>
          </a:p>
        </p:txBody>
      </p:sp>
      <p:sp>
        <p:nvSpPr>
          <p:cNvPr id="2055" name="Text box 1" descr="Text field "/>
          <p:cNvSpPr txBox="1">
            <a:spLocks noChangeArrowheads="1"/>
          </p:cNvSpPr>
          <p:nvPr/>
        </p:nvSpPr>
        <p:spPr bwMode="auto">
          <a:xfrm>
            <a:off x="1119188" y="6229350"/>
            <a:ext cx="9599612" cy="1369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4000" b="1">
                <a:solidFill>
                  <a:schemeClr val="tx1">
                    <a:lumMod val="85000"/>
                    <a:lumOff val="15000"/>
                  </a:schemeClr>
                </a:solidFill>
                <a:latin typeface="+mn-lt"/>
              </a:rPr>
              <a:t>ABSTRACT</a:t>
            </a:r>
          </a:p>
          <a:p>
            <a:pPr eaLnBrk="1" hangingPunct="1">
              <a:spcAft>
                <a:spcPct val="20000"/>
              </a:spcAft>
            </a:pPr>
            <a:r>
              <a:rPr lang="nb-NO" sz="4400">
                <a:effectLst/>
                <a:latin typeface="Times New Roman" panose="02020603050405020304" pitchFamily="18" charset="0"/>
                <a:ea typeface="Century Gothic" panose="020B0502020202020204" pitchFamily="34" charset="0"/>
              </a:rPr>
              <a:t>Legemidler som har struktur som monoklonale antistoffer (mAb) er en gruppe legemidler som brukes i behandling av ulike sykdommer. De siste tiårene har denne nye legemiddelgruppen vokst raskt, og blitt viktig i behandling av mange lidelser. I mediene blir disse medisinene gjerne omtalt som mirakelkurer og «</a:t>
            </a:r>
            <a:r>
              <a:rPr lang="nb-NO" sz="4400" err="1">
                <a:effectLst/>
                <a:latin typeface="Times New Roman" panose="02020603050405020304" pitchFamily="18" charset="0"/>
                <a:ea typeface="Century Gothic" panose="020B0502020202020204" pitchFamily="34" charset="0"/>
              </a:rPr>
              <a:t>magic</a:t>
            </a:r>
            <a:r>
              <a:rPr lang="nb-NO" sz="4400">
                <a:effectLst/>
                <a:latin typeface="Times New Roman" panose="02020603050405020304" pitchFamily="18" charset="0"/>
                <a:ea typeface="Century Gothic" panose="020B0502020202020204" pitchFamily="34" charset="0"/>
              </a:rPr>
              <a:t> </a:t>
            </a:r>
            <a:r>
              <a:rPr lang="nb-NO" sz="4400" err="1">
                <a:effectLst/>
                <a:latin typeface="Times New Roman" panose="02020603050405020304" pitchFamily="18" charset="0"/>
                <a:ea typeface="Century Gothic" panose="020B0502020202020204" pitchFamily="34" charset="0"/>
              </a:rPr>
              <a:t>bullets</a:t>
            </a:r>
            <a:r>
              <a:rPr lang="nb-NO" sz="4400">
                <a:effectLst/>
                <a:latin typeface="Times New Roman" panose="02020603050405020304" pitchFamily="18" charset="0"/>
                <a:ea typeface="Century Gothic" panose="020B0502020202020204" pitchFamily="34" charset="0"/>
              </a:rPr>
              <a:t>». Pasienter med uhelbredelige kreftsykdommer har fått skreddersydde og målrettede behandlinger, og mAb brukes i behandling av for eksempel </a:t>
            </a:r>
            <a:r>
              <a:rPr lang="nb-NO" sz="4400" err="1">
                <a:effectLst/>
                <a:latin typeface="Times New Roman" panose="02020603050405020304" pitchFamily="18" charset="0"/>
                <a:ea typeface="Century Gothic" panose="020B0502020202020204" pitchFamily="34" charset="0"/>
              </a:rPr>
              <a:t>lymfomer</a:t>
            </a:r>
            <a:r>
              <a:rPr lang="nb-NO" sz="4400">
                <a:effectLst/>
                <a:latin typeface="Times New Roman" panose="02020603050405020304" pitchFamily="18" charset="0"/>
                <a:ea typeface="Century Gothic" panose="020B0502020202020204" pitchFamily="34" charset="0"/>
              </a:rPr>
              <a:t>, myelomatose, multippel sklerose, revmatoid artritt, migrene osv. Det som gjør mAb attraktive og skiller dem fra de andre cytostatika er deres virkningsmekanismer og bivirkningsprofil. Figur 1: Bruk av mAb</a:t>
            </a:r>
            <a:endParaRPr lang="en-GB" altLang="nb-NO" sz="4400" b="1">
              <a:solidFill>
                <a:schemeClr val="tx1">
                  <a:lumMod val="85000"/>
                  <a:lumOff val="15000"/>
                </a:schemeClr>
              </a:solidFill>
              <a:latin typeface="+mn-lt"/>
            </a:endParaRPr>
          </a:p>
        </p:txBody>
      </p:sp>
      <p:pic>
        <p:nvPicPr>
          <p:cNvPr id="2058" name="Example photo 1"/>
          <p:cNvPicPr>
            <a:picLocks noChangeAspect="1" noChangeArrowheads="1"/>
          </p:cNvPicPr>
          <p:nvPr/>
        </p:nvPicPr>
        <p:blipFill>
          <a:blip r:embed="rId3">
            <a:extLst>
              <a:ext uri="{28A0092B-C50C-407E-A947-70E740481C1C}">
                <a14:useLocalDpi xmlns:a14="http://schemas.microsoft.com/office/drawing/2010/main" val="0"/>
              </a:ext>
            </a:extLst>
          </a:blip>
          <a:srcRect t="3643" b="3643"/>
          <a:stretch/>
        </p:blipFill>
        <p:spPr bwMode="auto">
          <a:xfrm>
            <a:off x="1052195" y="19925406"/>
            <a:ext cx="10391140" cy="680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2" descr="Text field "/>
          <p:cNvSpPr txBox="1">
            <a:spLocks noChangeArrowheads="1"/>
          </p:cNvSpPr>
          <p:nvPr/>
        </p:nvSpPr>
        <p:spPr bwMode="auto">
          <a:xfrm>
            <a:off x="11443335" y="6229350"/>
            <a:ext cx="10033000" cy="1283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3600" dirty="0">
                <a:solidFill>
                  <a:schemeClr val="tx1">
                    <a:lumMod val="85000"/>
                    <a:lumOff val="15000"/>
                  </a:schemeClr>
                </a:solidFill>
                <a:latin typeface="+mn-lt"/>
              </a:rPr>
              <a:t>Figur 1 er hentet fra </a:t>
            </a:r>
            <a:r>
              <a:rPr lang="nb-NO" altLang="nb-NO" sz="3600" dirty="0" err="1">
                <a:solidFill>
                  <a:schemeClr val="tx1">
                    <a:lumMod val="85000"/>
                    <a:lumOff val="15000"/>
                  </a:schemeClr>
                </a:solidFill>
                <a:latin typeface="+mn-lt"/>
              </a:rPr>
              <a:t>Mahmuda</a:t>
            </a:r>
            <a:r>
              <a:rPr lang="nb-NO" altLang="nb-NO" sz="3600" dirty="0">
                <a:solidFill>
                  <a:schemeClr val="tx1">
                    <a:lumMod val="85000"/>
                    <a:lumOff val="15000"/>
                  </a:schemeClr>
                </a:solidFill>
                <a:latin typeface="+mn-lt"/>
              </a:rPr>
              <a:t> et al.</a:t>
            </a:r>
          </a:p>
          <a:p>
            <a:pPr eaLnBrk="1" hangingPunct="1">
              <a:spcBef>
                <a:spcPct val="50000"/>
              </a:spcBef>
            </a:pPr>
            <a:r>
              <a:rPr lang="nb-NO" altLang="nb-NO" sz="4000" b="1" dirty="0">
                <a:solidFill>
                  <a:schemeClr val="tx1">
                    <a:lumMod val="85000"/>
                    <a:lumOff val="15000"/>
                  </a:schemeClr>
                </a:solidFill>
                <a:latin typeface="+mn-lt"/>
              </a:rPr>
              <a:t>Monoklonale antistoffer (mAb)</a:t>
            </a:r>
            <a:endParaRPr lang="nb-NO" altLang="nb-NO" sz="3600" dirty="0">
              <a:solidFill>
                <a:schemeClr val="tx1">
                  <a:lumMod val="85000"/>
                  <a:lumOff val="15000"/>
                </a:schemeClr>
              </a:solidFill>
              <a:latin typeface="+mn-lt"/>
            </a:endParaRPr>
          </a:p>
          <a:p>
            <a:pPr eaLnBrk="1" hangingPunct="1">
              <a:spcBef>
                <a:spcPct val="50000"/>
              </a:spcBef>
            </a:pPr>
            <a:r>
              <a:rPr lang="nb-NO" altLang="nb-NO" dirty="0">
                <a:solidFill>
                  <a:schemeClr val="tx1">
                    <a:lumMod val="85000"/>
                    <a:lumOff val="15000"/>
                  </a:schemeClr>
                </a:solidFill>
                <a:latin typeface="+mn-lt"/>
              </a:rPr>
              <a:t>Bruk av monoklonale antistoffer I behandling av kreft –og autoimmune sykdommer har revolusjonert mange område innen den medisinsk verden. Produksjon av denne legemiddelgruppen har åpnet opp for et marked I milliardklassen. </a:t>
            </a:r>
          </a:p>
          <a:p>
            <a:pPr eaLnBrk="1" hangingPunct="1">
              <a:spcBef>
                <a:spcPct val="50000"/>
              </a:spcBef>
            </a:pPr>
            <a:r>
              <a:rPr lang="en-US" altLang="nb-NO" sz="2800" dirty="0">
                <a:solidFill>
                  <a:schemeClr val="tx1">
                    <a:lumMod val="85000"/>
                    <a:lumOff val="15000"/>
                  </a:schemeClr>
                </a:solidFill>
                <a:latin typeface="+mn-lt"/>
              </a:rPr>
              <a:t>Ahmed </a:t>
            </a:r>
          </a:p>
          <a:p>
            <a:pPr eaLnBrk="1" hangingPunct="1">
              <a:spcBef>
                <a:spcPct val="50000"/>
              </a:spcBef>
            </a:pPr>
            <a:r>
              <a:rPr lang="en-US" altLang="nb-NO" sz="2800" dirty="0">
                <a:solidFill>
                  <a:schemeClr val="tx1">
                    <a:lumMod val="85000"/>
                    <a:lumOff val="15000"/>
                  </a:schemeClr>
                </a:solidFill>
                <a:latin typeface="+mn-lt"/>
                <a:hlinkClick r:id="rId4"/>
              </a:rPr>
              <a:t>guf006@uib.no</a:t>
            </a:r>
            <a:endParaRPr lang="en-US" altLang="nb-NO" sz="2800" dirty="0">
              <a:solidFill>
                <a:schemeClr val="tx1">
                  <a:lumMod val="85000"/>
                  <a:lumOff val="15000"/>
                </a:schemeClr>
              </a:solidFill>
              <a:latin typeface="+mn-lt"/>
            </a:endParaRPr>
          </a:p>
          <a:p>
            <a:pPr eaLnBrk="1" hangingPunct="1">
              <a:spcBef>
                <a:spcPct val="50000"/>
              </a:spcBef>
            </a:pPr>
            <a:r>
              <a:rPr lang="nb-NO" sz="3600" dirty="0">
                <a:effectLst/>
                <a:latin typeface="+mn-lt"/>
                <a:ea typeface="Century Gothic" panose="020B0502020202020204" pitchFamily="34" charset="0"/>
              </a:rPr>
              <a:t>mAb binder seg til overflate proteiner og påvirker ulike cellefunksjoner, eller de blokkerer signal molekyler (1). De er svært spesifikke og kan virke på konkrete celler eller påvirke spesifikke prosesser. For eksempel blokkerer bevacizumab binding av </a:t>
            </a:r>
            <a:r>
              <a:rPr lang="nb-NO" sz="3600" dirty="0" err="1">
                <a:effectLst/>
                <a:latin typeface="+mn-lt"/>
                <a:ea typeface="Century Gothic" panose="020B0502020202020204" pitchFamily="34" charset="0"/>
              </a:rPr>
              <a:t>vaskular</a:t>
            </a:r>
            <a:r>
              <a:rPr lang="nb-NO" sz="3600" dirty="0">
                <a:effectLst/>
                <a:latin typeface="+mn-lt"/>
                <a:ea typeface="Century Gothic" panose="020B0502020202020204" pitchFamily="34" charset="0"/>
              </a:rPr>
              <a:t> </a:t>
            </a:r>
            <a:r>
              <a:rPr lang="nb-NO" sz="3600" dirty="0" err="1">
                <a:effectLst/>
                <a:latin typeface="+mn-lt"/>
                <a:ea typeface="Century Gothic" panose="020B0502020202020204" pitchFamily="34" charset="0"/>
              </a:rPr>
              <a:t>endotelial</a:t>
            </a:r>
            <a:r>
              <a:rPr lang="nb-NO" sz="3600" dirty="0">
                <a:effectLst/>
                <a:latin typeface="+mn-lt"/>
                <a:ea typeface="Century Gothic" panose="020B0502020202020204" pitchFamily="34" charset="0"/>
              </a:rPr>
              <a:t> vekstfaktor A (VEGF-A) til reseptoren og hemmer angiogenese (6). Sammenliknet med andre cytostatika og antineoplastiske midler, er mAb mye tryggere for pasienter og for personale. </a:t>
            </a:r>
          </a:p>
          <a:p>
            <a:pPr eaLnBrk="1" hangingPunct="1">
              <a:spcBef>
                <a:spcPct val="50000"/>
              </a:spcBef>
            </a:pPr>
            <a:r>
              <a:rPr lang="nb-NO" altLang="nb-NO" sz="3600" dirty="0">
                <a:solidFill>
                  <a:schemeClr val="tx1">
                    <a:lumMod val="85000"/>
                    <a:lumOff val="15000"/>
                  </a:schemeClr>
                </a:solidFill>
                <a:latin typeface="+mn-lt"/>
              </a:rPr>
              <a:t>Figur 2 nedenfor viser virkningsmekanismer til mAb. Kilde fra </a:t>
            </a:r>
            <a:r>
              <a:rPr lang="nb-NO" altLang="nb-NO" sz="3600" dirty="0" err="1">
                <a:solidFill>
                  <a:schemeClr val="tx1">
                    <a:lumMod val="85000"/>
                    <a:lumOff val="15000"/>
                  </a:schemeClr>
                </a:solidFill>
                <a:latin typeface="+mn-lt"/>
              </a:rPr>
              <a:t>Tveteraas</a:t>
            </a:r>
            <a:r>
              <a:rPr lang="nb-NO" altLang="nb-NO" sz="3600" dirty="0">
                <a:solidFill>
                  <a:schemeClr val="tx1">
                    <a:lumMod val="85000"/>
                    <a:lumOff val="15000"/>
                  </a:schemeClr>
                </a:solidFill>
                <a:latin typeface="+mn-lt"/>
              </a:rPr>
              <a:t> et al. </a:t>
            </a:r>
            <a:endParaRPr lang="en-US" altLang="nb-NO" sz="3600" dirty="0">
              <a:solidFill>
                <a:schemeClr val="tx1">
                  <a:lumMod val="85000"/>
                  <a:lumOff val="15000"/>
                </a:schemeClr>
              </a:solidFill>
              <a:latin typeface="+mn-lt"/>
            </a:endParaRPr>
          </a:p>
        </p:txBody>
      </p:sp>
      <p:pic>
        <p:nvPicPr>
          <p:cNvPr id="2060" name="Example photo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1622088" y="19540883"/>
            <a:ext cx="9356725" cy="615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4" descr="Text field "/>
          <p:cNvSpPr txBox="1">
            <a:spLocks noChangeArrowheads="1"/>
          </p:cNvSpPr>
          <p:nvPr/>
        </p:nvSpPr>
        <p:spPr bwMode="auto">
          <a:xfrm>
            <a:off x="21655088" y="6229350"/>
            <a:ext cx="10033000" cy="1837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3600" b="1" dirty="0">
                <a:solidFill>
                  <a:schemeClr val="tx1">
                    <a:lumMod val="85000"/>
                    <a:lumOff val="15000"/>
                  </a:schemeClr>
                </a:solidFill>
                <a:latin typeface="+mn-lt"/>
              </a:rPr>
              <a:t>Monoklonale antistoffer I behandling av kreftsykdommer</a:t>
            </a:r>
          </a:p>
          <a:p>
            <a:pPr eaLnBrk="1" hangingPunct="1">
              <a:spcBef>
                <a:spcPct val="50000"/>
              </a:spcBef>
            </a:pPr>
            <a:r>
              <a:rPr lang="nb-NO" sz="3600" dirty="0">
                <a:effectLst/>
                <a:latin typeface="Times New Roman" panose="02020603050405020304" pitchFamily="18" charset="0"/>
                <a:ea typeface="Century Gothic" panose="020B0502020202020204" pitchFamily="34" charset="0"/>
              </a:rPr>
              <a:t>Det er blitt gjort stor framgang i behandling av kreftsykdommer siden mAb ble introdusert. Kreftpasienter får stadig nye individualiserte og skreddersydde behandlinger med minimale bivirkninger.</a:t>
            </a:r>
            <a:r>
              <a:rPr lang="nb-NO" sz="3600" dirty="0">
                <a:effectLst/>
              </a:rPr>
              <a:t> </a:t>
            </a:r>
          </a:p>
          <a:p>
            <a:pPr eaLnBrk="1" hangingPunct="1">
              <a:spcBef>
                <a:spcPct val="50000"/>
              </a:spcBef>
            </a:pPr>
            <a:r>
              <a:rPr lang="nb-NO" sz="3600" dirty="0">
                <a:effectLst/>
                <a:latin typeface="Times New Roman" panose="02020603050405020304" pitchFamily="18" charset="0"/>
                <a:ea typeface="Century Gothic" panose="020B0502020202020204" pitchFamily="34" charset="0"/>
                <a:cs typeface="Times New Roman" panose="02020603050405020304" pitchFamily="18" charset="0"/>
              </a:rPr>
              <a:t>De nye mAb som har fått kallenavnet «kontrollpunkthemmere»  har på mange måter revolusjonert måten man tenkte på kreftbehandling. De gjør immunsystemet i stand til å oppdage og fjerne kreftcellene fra kroppen. </a:t>
            </a:r>
          </a:p>
          <a:p>
            <a:pPr eaLnBrk="1" hangingPunct="1">
              <a:spcBef>
                <a:spcPct val="50000"/>
              </a:spcBef>
            </a:pPr>
            <a:r>
              <a:rPr lang="en-US" altLang="nb-NO" sz="3600" b="1" dirty="0">
                <a:solidFill>
                  <a:schemeClr val="tx1">
                    <a:lumMod val="85000"/>
                    <a:lumOff val="15000"/>
                  </a:schemeClr>
                </a:solidFill>
                <a:latin typeface="+mn-lt"/>
              </a:rPr>
              <a:t>Monoklonale antistoffer I behandling av kronisk lymfatisk leukemi (KLL)</a:t>
            </a:r>
          </a:p>
          <a:p>
            <a:pPr eaLnBrk="1" hangingPunct="1">
              <a:spcBef>
                <a:spcPct val="50000"/>
              </a:spcBef>
            </a:pPr>
            <a:r>
              <a:rPr lang="en-US" altLang="nb-NO" sz="3600" dirty="0">
                <a:solidFill>
                  <a:schemeClr val="tx1">
                    <a:lumMod val="85000"/>
                    <a:lumOff val="15000"/>
                  </a:schemeClr>
                </a:solidFill>
                <a:latin typeface="+mn-lt"/>
              </a:rPr>
              <a:t>De siste årene </a:t>
            </a:r>
            <a:r>
              <a:rPr lang="en-US" altLang="nb-NO" sz="3600" dirty="0" err="1">
                <a:solidFill>
                  <a:schemeClr val="tx1">
                    <a:lumMod val="85000"/>
                    <a:lumOff val="15000"/>
                  </a:schemeClr>
                </a:solidFill>
                <a:latin typeface="+mn-lt"/>
              </a:rPr>
              <a:t>har</a:t>
            </a:r>
            <a:r>
              <a:rPr lang="en-US" altLang="nb-NO" sz="3600" dirty="0">
                <a:solidFill>
                  <a:schemeClr val="tx1">
                    <a:lumMod val="85000"/>
                    <a:lumOff val="15000"/>
                  </a:schemeClr>
                </a:solidFill>
                <a:latin typeface="+mn-lt"/>
              </a:rPr>
              <a:t> anti-CD20 mAb </a:t>
            </a:r>
            <a:r>
              <a:rPr lang="en-US" altLang="nb-NO" sz="3600" dirty="0" err="1">
                <a:solidFill>
                  <a:schemeClr val="tx1">
                    <a:lumMod val="85000"/>
                    <a:lumOff val="15000"/>
                  </a:schemeClr>
                </a:solidFill>
                <a:latin typeface="+mn-lt"/>
              </a:rPr>
              <a:t>blitt</a:t>
            </a:r>
            <a:r>
              <a:rPr lang="en-US" altLang="nb-NO" sz="3600" dirty="0">
                <a:solidFill>
                  <a:schemeClr val="tx1">
                    <a:lumMod val="85000"/>
                    <a:lumOff val="15000"/>
                  </a:schemeClr>
                </a:solidFill>
                <a:latin typeface="+mn-lt"/>
              </a:rPr>
              <a:t> </a:t>
            </a:r>
            <a:r>
              <a:rPr lang="en-US" altLang="nb-NO" sz="3600" dirty="0" err="1">
                <a:solidFill>
                  <a:schemeClr val="tx1">
                    <a:lumMod val="85000"/>
                    <a:lumOff val="15000"/>
                  </a:schemeClr>
                </a:solidFill>
                <a:latin typeface="+mn-lt"/>
              </a:rPr>
              <a:t>en</a:t>
            </a:r>
            <a:r>
              <a:rPr lang="en-US" altLang="nb-NO" sz="3600" dirty="0">
                <a:solidFill>
                  <a:schemeClr val="tx1">
                    <a:lumMod val="85000"/>
                    <a:lumOff val="15000"/>
                  </a:schemeClr>
                </a:solidFill>
                <a:latin typeface="+mn-lt"/>
              </a:rPr>
              <a:t> </a:t>
            </a:r>
            <a:r>
              <a:rPr lang="en-US" altLang="nb-NO" sz="3600" dirty="0" err="1">
                <a:solidFill>
                  <a:schemeClr val="tx1">
                    <a:lumMod val="85000"/>
                    <a:lumOff val="15000"/>
                  </a:schemeClr>
                </a:solidFill>
                <a:latin typeface="+mn-lt"/>
              </a:rPr>
              <a:t>viktig</a:t>
            </a:r>
            <a:r>
              <a:rPr lang="en-US" altLang="nb-NO" sz="3600" dirty="0">
                <a:solidFill>
                  <a:schemeClr val="tx1">
                    <a:lumMod val="85000"/>
                    <a:lumOff val="15000"/>
                  </a:schemeClr>
                </a:solidFill>
                <a:latin typeface="+mn-lt"/>
              </a:rPr>
              <a:t> del av </a:t>
            </a:r>
            <a:r>
              <a:rPr lang="en-US" altLang="nb-NO" sz="3600" dirty="0" err="1">
                <a:solidFill>
                  <a:schemeClr val="tx1">
                    <a:lumMod val="85000"/>
                    <a:lumOff val="15000"/>
                  </a:schemeClr>
                </a:solidFill>
                <a:latin typeface="+mn-lt"/>
              </a:rPr>
              <a:t>behandlingen</a:t>
            </a:r>
            <a:r>
              <a:rPr lang="en-US" altLang="nb-NO" sz="3600" dirty="0">
                <a:solidFill>
                  <a:schemeClr val="tx1">
                    <a:lumMod val="85000"/>
                    <a:lumOff val="15000"/>
                  </a:schemeClr>
                </a:solidFill>
                <a:latin typeface="+mn-lt"/>
              </a:rPr>
              <a:t> mot KLL. </a:t>
            </a:r>
            <a:r>
              <a:rPr lang="nb-NO" sz="3600" dirty="0">
                <a:effectLst/>
                <a:latin typeface="Times New Roman" panose="02020603050405020304" pitchFamily="18" charset="0"/>
                <a:ea typeface="Century Gothic" panose="020B0502020202020204" pitchFamily="34" charset="0"/>
              </a:rPr>
              <a:t>Rituksimab er et kimært mAb som binder seg til CD-20. Dette antistoffet var først brukt mot non-</a:t>
            </a:r>
            <a:r>
              <a:rPr lang="nb-NO" sz="3600" dirty="0" err="1">
                <a:effectLst/>
                <a:latin typeface="Times New Roman" panose="02020603050405020304" pitchFamily="18" charset="0"/>
                <a:ea typeface="Century Gothic" panose="020B0502020202020204" pitchFamily="34" charset="0"/>
              </a:rPr>
              <a:t>Hodgin</a:t>
            </a:r>
            <a:r>
              <a:rPr lang="nb-NO" sz="3600" dirty="0">
                <a:effectLst/>
                <a:latin typeface="Times New Roman" panose="02020603050405020304" pitchFamily="18" charset="0"/>
                <a:ea typeface="Century Gothic" panose="020B0502020202020204" pitchFamily="34" charset="0"/>
              </a:rPr>
              <a:t> lymfom, men senere ble bruken utvidet til andre kreftsykdommer og i enkelte autoimmune sykdommer (22). Rituksimab i kombinasjon med </a:t>
            </a:r>
            <a:r>
              <a:rPr lang="nb-NO" sz="3600" dirty="0" err="1">
                <a:effectLst/>
                <a:latin typeface="Times New Roman" panose="02020603050405020304" pitchFamily="18" charset="0"/>
                <a:ea typeface="Century Gothic" panose="020B0502020202020204" pitchFamily="34" charset="0"/>
              </a:rPr>
              <a:t>f.eks</a:t>
            </a:r>
            <a:r>
              <a:rPr lang="nb-NO" sz="3600" dirty="0">
                <a:effectLst/>
                <a:latin typeface="Times New Roman" panose="02020603050405020304" pitchFamily="18" charset="0"/>
                <a:ea typeface="Century Gothic" panose="020B0502020202020204" pitchFamily="34" charset="0"/>
              </a:rPr>
              <a:t> </a:t>
            </a:r>
            <a:r>
              <a:rPr lang="nb-NO" sz="3600" dirty="0" err="1">
                <a:effectLst/>
                <a:latin typeface="Times New Roman" panose="02020603050405020304" pitchFamily="18" charset="0"/>
                <a:ea typeface="Century Gothic" panose="020B0502020202020204" pitchFamily="34" charset="0"/>
              </a:rPr>
              <a:t>klorambucil</a:t>
            </a:r>
            <a:r>
              <a:rPr lang="nb-NO" sz="3600" dirty="0">
                <a:effectLst/>
                <a:latin typeface="Times New Roman" panose="02020603050405020304" pitchFamily="18" charset="0"/>
                <a:ea typeface="Century Gothic" panose="020B0502020202020204" pitchFamily="34" charset="0"/>
              </a:rPr>
              <a:t> brukes i behandlingen av KLL.</a:t>
            </a:r>
          </a:p>
          <a:p>
            <a:pPr eaLnBrk="1" hangingPunct="1">
              <a:spcBef>
                <a:spcPct val="50000"/>
              </a:spcBef>
            </a:pPr>
            <a:endParaRPr lang="nb-NO" sz="3600" dirty="0">
              <a:effectLst/>
              <a:latin typeface="Times New Roman" panose="02020603050405020304" pitchFamily="18" charset="0"/>
              <a:ea typeface="Century Gothic" panose="020B0502020202020204" pitchFamily="34" charset="0"/>
            </a:endParaRPr>
          </a:p>
          <a:p>
            <a:pPr eaLnBrk="1" hangingPunct="1">
              <a:spcBef>
                <a:spcPct val="50000"/>
              </a:spcBef>
            </a:pPr>
            <a:r>
              <a:rPr lang="nb-NO" altLang="nb-NO" sz="3600" b="1" dirty="0">
                <a:solidFill>
                  <a:schemeClr val="tx1">
                    <a:lumMod val="85000"/>
                    <a:lumOff val="15000"/>
                  </a:schemeClr>
                </a:solidFill>
                <a:latin typeface="+mn-lt"/>
              </a:rPr>
              <a:t>Monoklonale antistoffer mot malignt melanom</a:t>
            </a:r>
          </a:p>
          <a:p>
            <a:pPr eaLnBrk="1" hangingPunct="1">
              <a:spcBef>
                <a:spcPct val="50000"/>
              </a:spcBef>
            </a:pPr>
            <a:r>
              <a:rPr lang="nb-NO" sz="3600" dirty="0">
                <a:effectLst/>
                <a:latin typeface="+mn-lt"/>
                <a:ea typeface="Century Gothic" panose="020B0502020202020204" pitchFamily="34" charset="0"/>
              </a:rPr>
              <a:t>Ipilimumab er et humant anti-CTLA-4 mAb. Det hemmer cytotoksisk T-lymfocytt antigenet CTLA-4 som nedregulerer T-celle-aktivering (27). </a:t>
            </a:r>
            <a:endParaRPr lang="en-US" altLang="nb-NO" sz="3600" dirty="0">
              <a:solidFill>
                <a:schemeClr val="tx1">
                  <a:lumMod val="85000"/>
                  <a:lumOff val="15000"/>
                </a:schemeClr>
              </a:solidFill>
              <a:latin typeface="+mn-lt"/>
            </a:endParaRPr>
          </a:p>
          <a:p>
            <a:pPr eaLnBrk="1" hangingPunct="1">
              <a:spcBef>
                <a:spcPct val="50000"/>
              </a:spcBef>
            </a:pPr>
            <a:endParaRPr lang="en-US" altLang="nb-NO" sz="3600" b="1" dirty="0">
              <a:solidFill>
                <a:schemeClr val="tx1">
                  <a:lumMod val="85000"/>
                  <a:lumOff val="15000"/>
                </a:schemeClr>
              </a:solidFill>
              <a:latin typeface="+mn-lt"/>
            </a:endParaRPr>
          </a:p>
        </p:txBody>
      </p:sp>
      <p:sp>
        <p:nvSpPr>
          <p:cNvPr id="2063" name="Text Box 5" descr="Text field "/>
          <p:cNvSpPr txBox="1">
            <a:spLocks noChangeArrowheads="1"/>
          </p:cNvSpPr>
          <p:nvPr/>
        </p:nvSpPr>
        <p:spPr bwMode="auto">
          <a:xfrm>
            <a:off x="31962408" y="6229350"/>
            <a:ext cx="10033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sz="3600">
                <a:effectLst/>
                <a:latin typeface="Times New Roman" panose="02020603050405020304" pitchFamily="18" charset="0"/>
                <a:ea typeface="Century Gothic" panose="020B0502020202020204" pitchFamily="34" charset="0"/>
              </a:rPr>
              <a:t>Ved å hemme CTLA-4 potenserer Ipilimumab aktivering av T-celler som går da til angrep på kreftceller.</a:t>
            </a:r>
            <a:r>
              <a:rPr lang="nb-NO" sz="3600">
                <a:effectLst/>
              </a:rPr>
              <a:t>  Figur 3 viser virkningsmekanisme av CTLA-4 hemmere.</a:t>
            </a:r>
            <a:endParaRPr lang="en-US" altLang="nb-NO" sz="3600">
              <a:solidFill>
                <a:schemeClr val="tx1">
                  <a:lumMod val="85000"/>
                  <a:lumOff val="15000"/>
                </a:schemeClr>
              </a:solidFill>
              <a:latin typeface="+mn-lt"/>
            </a:endParaRPr>
          </a:p>
          <a:p>
            <a:pPr eaLnBrk="1" hangingPunct="1">
              <a:spcBef>
                <a:spcPct val="50000"/>
              </a:spcBef>
            </a:pPr>
            <a:endParaRPr lang="en-US" altLang="nb-NO" sz="3600">
              <a:solidFill>
                <a:schemeClr val="tx1">
                  <a:lumMod val="85000"/>
                  <a:lumOff val="15000"/>
                </a:schemeClr>
              </a:solidFill>
              <a:latin typeface="+mn-lt"/>
            </a:endParaRPr>
          </a:p>
        </p:txBody>
      </p:sp>
      <p:pic>
        <p:nvPicPr>
          <p:cNvPr id="2067" name="Example photo 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1801594" y="10286674"/>
            <a:ext cx="9740900" cy="661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6" descr="Text field "/>
          <p:cNvSpPr txBox="1">
            <a:spLocks noChangeArrowheads="1"/>
          </p:cNvSpPr>
          <p:nvPr/>
        </p:nvSpPr>
        <p:spPr bwMode="auto">
          <a:xfrm>
            <a:off x="31801594" y="17803357"/>
            <a:ext cx="10033000" cy="963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a:solidFill>
                  <a:schemeClr val="tx1">
                    <a:lumMod val="85000"/>
                    <a:lumOff val="15000"/>
                  </a:schemeClr>
                </a:solidFill>
                <a:latin typeface="+mn-lt"/>
              </a:rPr>
              <a:t>Monoklonale antistoffer I behandling av autoimmune </a:t>
            </a:r>
            <a:r>
              <a:rPr lang="en-US" altLang="nb-NO" sz="4000" b="1" dirty="0" err="1">
                <a:solidFill>
                  <a:schemeClr val="tx1">
                    <a:lumMod val="85000"/>
                    <a:lumOff val="15000"/>
                  </a:schemeClr>
                </a:solidFill>
                <a:latin typeface="+mn-lt"/>
              </a:rPr>
              <a:t>sykdommer</a:t>
            </a:r>
            <a:br>
              <a:rPr lang="en-US" altLang="nb-NO" sz="4000" b="1" dirty="0">
                <a:solidFill>
                  <a:schemeClr val="tx1">
                    <a:lumMod val="85000"/>
                    <a:lumOff val="15000"/>
                  </a:schemeClr>
                </a:solidFill>
                <a:latin typeface="+mn-lt"/>
              </a:rPr>
            </a:br>
            <a:r>
              <a:rPr lang="nb-NO" sz="3600" dirty="0">
                <a:effectLst/>
                <a:latin typeface="Times New Roman" panose="02020603050405020304" pitchFamily="18" charset="0"/>
                <a:ea typeface="Century Gothic" panose="020B0502020202020204" pitchFamily="34" charset="0"/>
                <a:cs typeface="Times New Roman" panose="02020603050405020304" pitchFamily="18" charset="0"/>
              </a:rPr>
              <a:t>Rituksimab er et kimært mAb som binder seg det transmembrane antigenet CD20 som er lokalisert på pre-B og modne B-lymfocytter (43). Rituksimab fjerner B-lymfocytter fra blodet, men har begrenset effekt på plasmaceller og sekundær lymfoid vev. Dette antistoffet eliminerer også CD3+ T-celler som har proinflammatorisk fenotype med særlig høy affinitet for sentralnervesystemet (58).</a:t>
            </a:r>
          </a:p>
          <a:p>
            <a:pPr eaLnBrk="1" hangingPunct="1">
              <a:spcBef>
                <a:spcPct val="50000"/>
              </a:spcBef>
            </a:pPr>
            <a:r>
              <a:rPr lang="nb-NO" sz="3600" dirty="0">
                <a:latin typeface="Times New Roman" panose="02020603050405020304" pitchFamily="18" charset="0"/>
                <a:ea typeface="Century Gothic" panose="020B0502020202020204" pitchFamily="34" charset="0"/>
              </a:rPr>
              <a:t>R</a:t>
            </a:r>
            <a:r>
              <a:rPr lang="nb-NO" sz="3600" dirty="0">
                <a:effectLst/>
                <a:latin typeface="Times New Roman" panose="02020603050405020304" pitchFamily="18" charset="0"/>
                <a:ea typeface="Century Gothic" panose="020B0502020202020204" pitchFamily="34" charset="0"/>
              </a:rPr>
              <a:t>ituksimab brukes utenfor godkjent indikasjon som off-label behandling mot multippel sklerose.</a:t>
            </a:r>
            <a:r>
              <a:rPr lang="nb-NO" sz="3600" dirty="0">
                <a:effectLst/>
              </a:rPr>
              <a:t> </a:t>
            </a:r>
            <a:endParaRPr lang="nb-NO" sz="3600" dirty="0">
              <a:effectLst/>
              <a:latin typeface="Times New Roman" panose="02020603050405020304" pitchFamily="18" charset="0"/>
              <a:ea typeface="Century Gothic" panose="020B0502020202020204" pitchFamily="34" charset="0"/>
              <a:cs typeface="Times New Roman" panose="02020603050405020304" pitchFamily="18" charset="0"/>
            </a:endParaRPr>
          </a:p>
          <a:p>
            <a:pPr eaLnBrk="1" hangingPunct="1">
              <a:spcBef>
                <a:spcPct val="50000"/>
              </a:spcBef>
            </a:pPr>
            <a:endParaRPr lang="nb-NO" sz="3600" dirty="0">
              <a:effectLst/>
              <a:latin typeface="Century Gothic" panose="020B0502020202020204" pitchFamily="34" charset="0"/>
              <a:ea typeface="Century Gothic" panose="020B0502020202020204" pitchFamily="34" charset="0"/>
              <a:cs typeface="Times New Roman" panose="02020603050405020304" pitchFamily="18" charset="0"/>
            </a:endParaRPr>
          </a:p>
          <a:p>
            <a:pPr eaLnBrk="1" hangingPunct="1">
              <a:spcBef>
                <a:spcPct val="50000"/>
              </a:spcBef>
            </a:pPr>
            <a:endParaRPr lang="en-US" altLang="nb-NO" sz="3600" b="1" dirty="0">
              <a:solidFill>
                <a:schemeClr val="tx1">
                  <a:lumMod val="85000"/>
                  <a:lumOff val="15000"/>
                </a:schemeClr>
              </a:solidFill>
              <a:latin typeface="+mn-lt"/>
            </a:endParaRPr>
          </a:p>
          <a:p>
            <a:pPr eaLnBrk="1" hangingPunct="1">
              <a:spcBef>
                <a:spcPct val="50000"/>
              </a:spcBef>
            </a:pPr>
            <a:endParaRPr lang="en-US" altLang="nb-NO" sz="3600" dirty="0">
              <a:solidFill>
                <a:schemeClr val="tx1">
                  <a:lumMod val="85000"/>
                  <a:lumOff val="15000"/>
                </a:schemeClr>
              </a:solidFill>
              <a:latin typeface="+mn-lt"/>
            </a:endParaRPr>
          </a:p>
        </p:txBody>
      </p:sp>
      <p:sp>
        <p:nvSpPr>
          <p:cNvPr id="2065" name="References" descr="Field for references"/>
          <p:cNvSpPr txBox="1">
            <a:spLocks noChangeArrowheads="1"/>
          </p:cNvSpPr>
          <p:nvPr/>
        </p:nvSpPr>
        <p:spPr bwMode="auto">
          <a:xfrm>
            <a:off x="21788439" y="24669334"/>
            <a:ext cx="9576752"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REFERANSELISTE</a:t>
            </a:r>
          </a:p>
          <a:p>
            <a:pPr eaLnBrk="1" hangingPunct="1"/>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1. Vikse J. Monoklonale antistoffer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Internet</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Store norske leksikon;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updated</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13.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apr</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cited</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Aug</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24].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Available</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from: </a:t>
            </a:r>
            <a:r>
              <a:rPr lang="nb-NO" sz="1800" u="sng" dirty="0">
                <a:solidFill>
                  <a:srgbClr val="58C1BA"/>
                </a:solidFill>
                <a:effectLst/>
                <a:latin typeface="Century Gothic" panose="020B0502020202020204" pitchFamily="34" charset="0"/>
                <a:ea typeface="Century Gothic" panose="020B0502020202020204" pitchFamily="34" charset="0"/>
                <a:cs typeface="Times New Roman" panose="02020603050405020304" pitchFamily="18" charset="0"/>
                <a:hlinkClick r:id="rId8"/>
              </a:rPr>
              <a:t>https://sml.snl.no/monoklonale_antistoffer</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a:t>
            </a:r>
            <a:r>
              <a:rPr lang="nb-NO" sz="1200" dirty="0">
                <a:effectLst/>
              </a:rPr>
              <a:t> </a:t>
            </a:r>
          </a:p>
          <a:p>
            <a:pPr eaLnBrk="1" hangingPunct="1"/>
            <a:r>
              <a:rPr lang="nb-NO" sz="1800" dirty="0">
                <a:latin typeface="Century Gothic" panose="020B0502020202020204" pitchFamily="34" charset="0"/>
                <a:ea typeface="Century Gothic" panose="020B0502020202020204" pitchFamily="34" charset="0"/>
                <a:cs typeface="Times New Roman" panose="02020603050405020304" pitchFamily="18" charset="0"/>
              </a:rPr>
              <a:t>6.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Hafeez</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U, Gan HK, Scott AM.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Monoclonal</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antibodies</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as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immunomodulatory</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therapy</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against</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cancer and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autoimmune</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diseases</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Curr</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Opin</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Pharmacol</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2018;41:114-21.</a:t>
            </a:r>
            <a:r>
              <a:rPr lang="nb-NO" sz="1200" dirty="0">
                <a:effectLst/>
              </a:rPr>
              <a:t> </a:t>
            </a:r>
          </a:p>
          <a:p>
            <a:pPr eaLnBrk="1" hangingPunct="1"/>
            <a:r>
              <a:rPr lang="nb-NO" sz="1200" dirty="0"/>
              <a:t>11.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Tveteraas</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IH, Guren TK, Christoffersen T. Monoklonale antistoffer i kreftbehandling. Nor Farm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Tidsskr</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2018;126(1):34-9.</a:t>
            </a:r>
            <a:r>
              <a:rPr lang="nb-NO" sz="900" dirty="0">
                <a:effectLst/>
              </a:rPr>
              <a:t> </a:t>
            </a:r>
            <a:endParaRPr lang="nb-NO" sz="1200" dirty="0">
              <a:effectLst/>
            </a:endParaRPr>
          </a:p>
          <a:p>
            <a:pPr eaLnBrk="1" hangingPunct="1"/>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22. Smith MR. Rituximab (monoclonal anti-CD20 antibody): mechanisms of action and resistance. Oncogene. 2003;22(47):7359-68.</a:t>
            </a:r>
          </a:p>
          <a:p>
            <a:pPr eaLnBrk="1" hangingPunct="1"/>
            <a:r>
              <a:rPr lang="en-US" sz="1800" dirty="0">
                <a:latin typeface="Century Gothic" panose="020B0502020202020204" pitchFamily="34" charset="0"/>
                <a:ea typeface="Century Gothic" panose="020B0502020202020204" pitchFamily="34" charset="0"/>
                <a:cs typeface="Times New Roman" panose="02020603050405020304" pitchFamily="18" charset="0"/>
              </a:rPr>
              <a:t>27. </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Helsedirektoratet. Maligne Melanomer - handlingsprogram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Internet</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Helsedirektoratet;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updated</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26.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aug</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cited</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Aug</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31].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Available</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from: </a:t>
            </a:r>
            <a:r>
              <a:rPr lang="nb-NO" sz="1800" u="sng" dirty="0">
                <a:solidFill>
                  <a:srgbClr val="58C1BA"/>
                </a:solidFill>
                <a:effectLst/>
                <a:latin typeface="Century Gothic" panose="020B0502020202020204" pitchFamily="34" charset="0"/>
                <a:ea typeface="Century Gothic" panose="020B0502020202020204" pitchFamily="34" charset="0"/>
                <a:cs typeface="Times New Roman" panose="02020603050405020304" pitchFamily="18" charset="0"/>
                <a:hlinkClick r:id="rId9"/>
              </a:rPr>
              <a:t>https://www.helsedirektoratet.no/retningslinjer/maligne-melanomer-handlingsprogram/behandling-av-metastaserende-sykdom-livsforlengende-og-palliativ-behandling/medikamentell-behandling</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a:t>
            </a:r>
            <a:r>
              <a:rPr lang="nb-NO" sz="1100" dirty="0">
                <a:effectLst/>
              </a:rPr>
              <a:t> </a:t>
            </a:r>
            <a:endParaRPr lang="en-US" sz="1800" dirty="0">
              <a:latin typeface="Century Gothic" panose="020B0502020202020204" pitchFamily="34" charset="0"/>
              <a:cs typeface="Times New Roman" panose="02020603050405020304" pitchFamily="18" charset="0"/>
            </a:endParaRPr>
          </a:p>
          <a:p>
            <a:pPr eaLnBrk="1" hangingPunct="1"/>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43. </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MabThera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Internet</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Felleskatalogen;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updated</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aug</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cited</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2022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Sep</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13].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Available</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from: </a:t>
            </a:r>
            <a:r>
              <a:rPr lang="nb-NO" sz="1800" u="sng" dirty="0">
                <a:solidFill>
                  <a:srgbClr val="58C1BA"/>
                </a:solidFill>
                <a:effectLst/>
                <a:latin typeface="Century Gothic" panose="020B0502020202020204" pitchFamily="34" charset="0"/>
                <a:ea typeface="Century Gothic" panose="020B0502020202020204" pitchFamily="34" charset="0"/>
                <a:cs typeface="Times New Roman" panose="02020603050405020304" pitchFamily="18" charset="0"/>
                <a:hlinkClick r:id="rId10"/>
              </a:rPr>
              <a:t>https://www.felleskatalogen.no/medisin/mabthera-roche-561182</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a:t>
            </a:r>
            <a:r>
              <a:rPr lang="nb-NO" sz="1100" dirty="0">
                <a:effectLst/>
              </a:rPr>
              <a:t> </a:t>
            </a:r>
            <a:endParaRPr lang="en-US" sz="1800" dirty="0">
              <a:effectLst/>
              <a:latin typeface="Century Gothic" panose="020B0502020202020204" pitchFamily="34" charset="0"/>
              <a:cs typeface="Times New Roman" panose="02020603050405020304" pitchFamily="18" charset="0"/>
            </a:endParaRPr>
          </a:p>
          <a:p>
            <a:pPr eaLnBrk="1" hangingPunct="1"/>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Ineichen</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BV,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Moridi</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T, Granberg 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Piehl</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F.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Rituximab</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treatment</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for multiple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sclerosis</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Mult </a:t>
            </a:r>
            <a:r>
              <a:rPr lang="nb-NO" sz="1800" dirty="0" err="1">
                <a:effectLst/>
                <a:latin typeface="Century Gothic" panose="020B0502020202020204" pitchFamily="34" charset="0"/>
                <a:ea typeface="Century Gothic" panose="020B0502020202020204" pitchFamily="34" charset="0"/>
                <a:cs typeface="Times New Roman" panose="02020603050405020304" pitchFamily="18" charset="0"/>
              </a:rPr>
              <a:t>Scler</a:t>
            </a:r>
            <a:r>
              <a:rPr lang="nb-NO" sz="1800" dirty="0">
                <a:effectLst/>
                <a:latin typeface="Century Gothic" panose="020B0502020202020204" pitchFamily="34" charset="0"/>
                <a:ea typeface="Century Gothic" panose="020B0502020202020204" pitchFamily="34" charset="0"/>
                <a:cs typeface="Times New Roman" panose="02020603050405020304" pitchFamily="18" charset="0"/>
              </a:rPr>
              <a:t>. 2020;26(2):137-52.</a:t>
            </a:r>
            <a:r>
              <a:rPr lang="nb-NO" sz="1100" dirty="0">
                <a:effectLst/>
              </a:rPr>
              <a:t> </a:t>
            </a:r>
          </a:p>
        </p:txBody>
      </p:sp>
      <p:sp>
        <p:nvSpPr>
          <p:cNvPr id="2066" name="Acknowledgements" descr="Field for acknowledgements"/>
          <p:cNvSpPr txBox="1">
            <a:spLocks noChangeArrowheads="1"/>
          </p:cNvSpPr>
          <p:nvPr/>
        </p:nvSpPr>
        <p:spPr bwMode="auto">
          <a:xfrm>
            <a:off x="31962408" y="27460575"/>
            <a:ext cx="97409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a:solidFill>
                  <a:schemeClr val="tx1">
                    <a:lumMod val="85000"/>
                    <a:lumOff val="15000"/>
                  </a:schemeClr>
                </a:solidFill>
                <a:latin typeface="+mn-lt"/>
              </a:rPr>
              <a:t>ACKNOWLEDGEMENTS</a:t>
            </a:r>
          </a:p>
          <a:p>
            <a:pPr eaLnBrk="1" hangingPunct="1"/>
            <a:r>
              <a:rPr lang="en-GB" altLang="nb-NO" sz="2000" err="1">
                <a:solidFill>
                  <a:schemeClr val="tx1">
                    <a:lumMod val="85000"/>
                    <a:lumOff val="15000"/>
                  </a:schemeClr>
                </a:solidFill>
                <a:latin typeface="+mn-lt"/>
              </a:rPr>
              <a:t>Teksten</a:t>
            </a:r>
            <a:r>
              <a:rPr lang="en-GB" altLang="nb-NO" sz="2000">
                <a:solidFill>
                  <a:schemeClr val="tx1">
                    <a:lumMod val="85000"/>
                    <a:lumOff val="15000"/>
                  </a:schemeClr>
                </a:solidFill>
                <a:latin typeface="+mn-lt"/>
              </a:rPr>
              <a:t> I </a:t>
            </a:r>
            <a:r>
              <a:rPr lang="en-GB" altLang="nb-NO" sz="2000" err="1">
                <a:solidFill>
                  <a:schemeClr val="tx1">
                    <a:lumMod val="85000"/>
                    <a:lumOff val="15000"/>
                  </a:schemeClr>
                </a:solidFill>
                <a:latin typeface="+mn-lt"/>
              </a:rPr>
              <a:t>dette</a:t>
            </a:r>
            <a:r>
              <a:rPr lang="en-GB" altLang="nb-NO" sz="2000">
                <a:solidFill>
                  <a:schemeClr val="tx1">
                    <a:lumMod val="85000"/>
                    <a:lumOff val="15000"/>
                  </a:schemeClr>
                </a:solidFill>
                <a:latin typeface="+mn-lt"/>
              </a:rPr>
              <a:t> </a:t>
            </a:r>
            <a:r>
              <a:rPr lang="en-GB" altLang="nb-NO" sz="2000" err="1">
                <a:solidFill>
                  <a:schemeClr val="tx1">
                    <a:lumMod val="85000"/>
                    <a:lumOff val="15000"/>
                  </a:schemeClr>
                </a:solidFill>
                <a:latin typeface="+mn-lt"/>
              </a:rPr>
              <a:t>lysbildet</a:t>
            </a:r>
            <a:r>
              <a:rPr lang="en-GB" altLang="nb-NO" sz="2000">
                <a:solidFill>
                  <a:schemeClr val="tx1">
                    <a:lumMod val="85000"/>
                    <a:lumOff val="15000"/>
                  </a:schemeClr>
                </a:solidFill>
                <a:latin typeface="+mn-lt"/>
              </a:rPr>
              <a:t> er </a:t>
            </a:r>
            <a:r>
              <a:rPr lang="en-GB" altLang="nb-NO" sz="2000" err="1">
                <a:solidFill>
                  <a:schemeClr val="tx1">
                    <a:lumMod val="85000"/>
                    <a:lumOff val="15000"/>
                  </a:schemeClr>
                </a:solidFill>
                <a:latin typeface="+mn-lt"/>
              </a:rPr>
              <a:t>delvis</a:t>
            </a:r>
            <a:r>
              <a:rPr lang="en-GB" altLang="nb-NO" sz="2000">
                <a:solidFill>
                  <a:schemeClr val="tx1">
                    <a:lumMod val="85000"/>
                    <a:lumOff val="15000"/>
                  </a:schemeClr>
                </a:solidFill>
                <a:latin typeface="+mn-lt"/>
              </a:rPr>
              <a:t> </a:t>
            </a:r>
            <a:r>
              <a:rPr lang="en-GB" altLang="nb-NO" sz="2000" err="1">
                <a:solidFill>
                  <a:schemeClr val="tx1">
                    <a:lumMod val="85000"/>
                    <a:lumOff val="15000"/>
                  </a:schemeClr>
                </a:solidFill>
                <a:latin typeface="+mn-lt"/>
              </a:rPr>
              <a:t>basert</a:t>
            </a:r>
            <a:r>
              <a:rPr lang="en-GB" altLang="nb-NO" sz="2000">
                <a:solidFill>
                  <a:schemeClr val="tx1">
                    <a:lumMod val="85000"/>
                    <a:lumOff val="15000"/>
                  </a:schemeClr>
                </a:solidFill>
                <a:latin typeface="+mn-lt"/>
              </a:rPr>
              <a:t> </a:t>
            </a:r>
            <a:r>
              <a:rPr lang="en-GB" altLang="nb-NO" sz="2000" err="1">
                <a:solidFill>
                  <a:schemeClr val="tx1">
                    <a:lumMod val="85000"/>
                    <a:lumOff val="15000"/>
                  </a:schemeClr>
                </a:solidFill>
                <a:latin typeface="+mn-lt"/>
              </a:rPr>
              <a:t>på</a:t>
            </a:r>
            <a:r>
              <a:rPr lang="en-GB" altLang="nb-NO" sz="2000">
                <a:solidFill>
                  <a:schemeClr val="tx1">
                    <a:lumMod val="85000"/>
                    <a:lumOff val="15000"/>
                  </a:schemeClr>
                </a:solidFill>
                <a:latin typeface="+mn-lt"/>
              </a:rPr>
              <a:t> </a:t>
            </a:r>
            <a:r>
              <a:rPr lang="en-GB" altLang="nb-NO" sz="2000" err="1">
                <a:solidFill>
                  <a:schemeClr val="tx1">
                    <a:lumMod val="85000"/>
                    <a:lumOff val="15000"/>
                  </a:schemeClr>
                </a:solidFill>
                <a:latin typeface="+mn-lt"/>
              </a:rPr>
              <a:t>artikkelen</a:t>
            </a:r>
            <a:r>
              <a:rPr lang="en-GB" altLang="nb-NO" sz="2000">
                <a:solidFill>
                  <a:schemeClr val="tx1">
                    <a:lumMod val="85000"/>
                    <a:lumOff val="15000"/>
                  </a:schemeClr>
                </a:solidFill>
                <a:latin typeface="+mn-lt"/>
              </a:rPr>
              <a:t> “</a:t>
            </a:r>
            <a:r>
              <a:rPr lang="en-GB" altLang="nb-NO" sz="2000" err="1">
                <a:solidFill>
                  <a:schemeClr val="tx1">
                    <a:lumMod val="85000"/>
                    <a:lumOff val="15000"/>
                  </a:schemeClr>
                </a:solidFill>
                <a:latin typeface="+mn-lt"/>
              </a:rPr>
              <a:t>Monoklonale</a:t>
            </a:r>
            <a:r>
              <a:rPr lang="en-GB" altLang="nb-NO" sz="2000">
                <a:solidFill>
                  <a:schemeClr val="tx1">
                    <a:lumMod val="85000"/>
                    <a:lumOff val="15000"/>
                  </a:schemeClr>
                </a:solidFill>
                <a:latin typeface="+mn-lt"/>
              </a:rPr>
              <a:t> antistoffer I </a:t>
            </a:r>
            <a:r>
              <a:rPr lang="en-GB" altLang="nb-NO" sz="2000" err="1">
                <a:solidFill>
                  <a:schemeClr val="tx1">
                    <a:lumMod val="85000"/>
                    <a:lumOff val="15000"/>
                  </a:schemeClr>
                </a:solidFill>
                <a:latin typeface="+mn-lt"/>
              </a:rPr>
              <a:t>kreftbehandling</a:t>
            </a:r>
            <a:r>
              <a:rPr lang="en-GB" altLang="nb-NO" sz="2000">
                <a:solidFill>
                  <a:schemeClr val="tx1">
                    <a:lumMod val="85000"/>
                    <a:lumOff val="15000"/>
                  </a:schemeClr>
                </a:solidFill>
                <a:latin typeface="+mn-lt"/>
              </a:rPr>
              <a:t>. </a:t>
            </a:r>
            <a:r>
              <a:rPr lang="en-GB" altLang="nb-NO" sz="2000" err="1">
                <a:solidFill>
                  <a:schemeClr val="tx1">
                    <a:lumMod val="85000"/>
                    <a:lumOff val="15000"/>
                  </a:schemeClr>
                </a:solidFill>
                <a:latin typeface="+mn-lt"/>
              </a:rPr>
              <a:t>Figur</a:t>
            </a:r>
            <a:r>
              <a:rPr lang="en-GB" altLang="nb-NO" sz="2000">
                <a:solidFill>
                  <a:schemeClr val="tx1">
                    <a:lumMod val="85000"/>
                    <a:lumOff val="15000"/>
                  </a:schemeClr>
                </a:solidFill>
                <a:latin typeface="+mn-lt"/>
              </a:rPr>
              <a:t> 2 </a:t>
            </a:r>
            <a:r>
              <a:rPr lang="en-GB" altLang="nb-NO" sz="2000" err="1">
                <a:solidFill>
                  <a:schemeClr val="tx1">
                    <a:lumMod val="85000"/>
                    <a:lumOff val="15000"/>
                  </a:schemeClr>
                </a:solidFill>
                <a:latin typeface="+mn-lt"/>
              </a:rPr>
              <a:t>og</a:t>
            </a:r>
            <a:r>
              <a:rPr lang="en-GB" altLang="nb-NO" sz="2000">
                <a:solidFill>
                  <a:schemeClr val="tx1">
                    <a:lumMod val="85000"/>
                    <a:lumOff val="15000"/>
                  </a:schemeClr>
                </a:solidFill>
                <a:latin typeface="+mn-lt"/>
              </a:rPr>
              <a:t> 3 er </a:t>
            </a:r>
            <a:r>
              <a:rPr lang="en-GB" altLang="nb-NO" sz="2000" err="1">
                <a:solidFill>
                  <a:schemeClr val="tx1">
                    <a:lumMod val="85000"/>
                    <a:lumOff val="15000"/>
                  </a:schemeClr>
                </a:solidFill>
                <a:latin typeface="+mn-lt"/>
              </a:rPr>
              <a:t>også</a:t>
            </a:r>
            <a:r>
              <a:rPr lang="en-GB" altLang="nb-NO" sz="2000">
                <a:solidFill>
                  <a:schemeClr val="tx1">
                    <a:lumMod val="85000"/>
                    <a:lumOff val="15000"/>
                  </a:schemeClr>
                </a:solidFill>
                <a:latin typeface="+mn-lt"/>
              </a:rPr>
              <a:t> Hentet </a:t>
            </a:r>
            <a:r>
              <a:rPr lang="en-GB" altLang="nb-NO" sz="2000" err="1">
                <a:solidFill>
                  <a:schemeClr val="tx1">
                    <a:lumMod val="85000"/>
                    <a:lumOff val="15000"/>
                  </a:schemeClr>
                </a:solidFill>
                <a:latin typeface="+mn-lt"/>
              </a:rPr>
              <a:t>derfra</a:t>
            </a:r>
            <a:r>
              <a:rPr lang="en-GB" altLang="nb-NO" sz="2000">
                <a:solidFill>
                  <a:schemeClr val="tx1">
                    <a:lumMod val="85000"/>
                    <a:lumOff val="15000"/>
                  </a:schemeClr>
                </a:solidFill>
                <a:latin typeface="+mn-lt"/>
              </a:rPr>
              <a:t>. </a:t>
            </a:r>
          </a:p>
          <a:p>
            <a:pPr eaLnBrk="1" hangingPunct="1"/>
            <a:endParaRPr lang="en-GB" altLang="nb-NO" sz="2000">
              <a:solidFill>
                <a:schemeClr val="tx1">
                  <a:lumMod val="85000"/>
                  <a:lumOff val="15000"/>
                </a:schemeClr>
              </a:solidFill>
              <a:latin typeface="+mn-lt"/>
            </a:endParaRPr>
          </a:p>
        </p:txBody>
      </p:sp>
    </p:spTree>
    <p:extLst>
      <p:ext uri="{BB962C8B-B14F-4D97-AF65-F5344CB8AC3E}">
        <p14:creationId xmlns:p14="http://schemas.microsoft.com/office/powerpoint/2010/main" val="809088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49606" y="1682839"/>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11300" b="1" dirty="0">
                <a:solidFill>
                  <a:schemeClr val="bg1"/>
                </a:solidFill>
                <a:latin typeface="Arial" panose="020B0604020202020204" pitchFamily="34" charset="0"/>
                <a:cs typeface="Arial" panose="020B0604020202020204" pitchFamily="34" charset="0"/>
              </a:rPr>
              <a:t>Bias i kunstig intelligens og helseulikheter</a:t>
            </a:r>
          </a:p>
        </p:txBody>
      </p:sp>
      <p:sp>
        <p:nvSpPr>
          <p:cNvPr id="2054" name="Subtitle" descr="Subtitle field"/>
          <p:cNvSpPr txBox="1">
            <a:spLocks noChangeArrowheads="1"/>
          </p:cNvSpPr>
          <p:nvPr/>
        </p:nvSpPr>
        <p:spPr bwMode="auto">
          <a:xfrm>
            <a:off x="1182688" y="3798503"/>
            <a:ext cx="342614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000" b="1" dirty="0">
                <a:solidFill>
                  <a:schemeClr val="bg1"/>
                </a:solidFill>
                <a:latin typeface="+mj-lt"/>
              </a:rPr>
              <a:t>Hvordan vil bias i kunstig intelligent helseteknologi påvirke sosiale ulikheter i helse, hvorfor er bias i maskinlæringsalgoritmer for bruk i helsefeltet et rettferdighetsproblem, og hva er den etiske verdien av likhet i helse?  </a:t>
            </a:r>
          </a:p>
        </p:txBody>
      </p:sp>
      <p:sp>
        <p:nvSpPr>
          <p:cNvPr id="2053" name="Name and info" descr="Field for name and email"/>
          <p:cNvSpPr txBox="1">
            <a:spLocks noChangeArrowheads="1"/>
          </p:cNvSpPr>
          <p:nvPr/>
        </p:nvSpPr>
        <p:spPr bwMode="auto">
          <a:xfrm>
            <a:off x="33751302" y="2144503"/>
            <a:ext cx="795200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000" b="1" dirty="0">
                <a:solidFill>
                  <a:schemeClr val="bg1"/>
                </a:solidFill>
                <a:latin typeface="+mn-lt"/>
              </a:rPr>
              <a:t>Student: Maria Olsen</a:t>
            </a:r>
            <a:r>
              <a:rPr lang="nb-NO" altLang="nb-NO" baseline="30000" dirty="0">
                <a:solidFill>
                  <a:schemeClr val="bg1"/>
                </a:solidFill>
                <a:latin typeface="+mn-lt"/>
              </a:rPr>
              <a:t> </a:t>
            </a:r>
          </a:p>
          <a:p>
            <a:pPr algn="r" eaLnBrk="1" hangingPunct="1"/>
            <a:r>
              <a:rPr lang="nb-NO" altLang="nb-NO" sz="4000" b="1" dirty="0">
                <a:solidFill>
                  <a:schemeClr val="bg1"/>
                </a:solidFill>
                <a:latin typeface="+mn-lt"/>
              </a:rPr>
              <a:t>Veileder: Kristine Bærøe</a:t>
            </a:r>
            <a:endParaRPr lang="nb-NO" altLang="nb-NO" dirty="0">
              <a:solidFill>
                <a:schemeClr val="bg1"/>
              </a:solidFill>
              <a:latin typeface="+mn-lt"/>
            </a:endParaRPr>
          </a:p>
          <a:p>
            <a:pPr algn="r" eaLnBrk="1" hangingPunct="1"/>
            <a:r>
              <a:rPr lang="nb-NO" altLang="nb-NO" dirty="0">
                <a:solidFill>
                  <a:schemeClr val="bg1"/>
                </a:solidFill>
                <a:latin typeface="+mn-lt"/>
              </a:rPr>
              <a:t>Universitetet i Bergen</a:t>
            </a:r>
          </a:p>
          <a:p>
            <a:pPr algn="r" eaLnBrk="1" hangingPunct="1"/>
            <a:endParaRPr lang="nb-NO" altLang="nb-NO" dirty="0">
              <a:solidFill>
                <a:schemeClr val="bg1"/>
              </a:solidFill>
              <a:latin typeface="+mn-lt"/>
            </a:endParaRPr>
          </a:p>
          <a:p>
            <a:pPr algn="r" eaLnBrk="1" hangingPunct="1"/>
            <a:r>
              <a:rPr lang="nb-NO" altLang="nb-NO" dirty="0">
                <a:solidFill>
                  <a:schemeClr val="bg1"/>
                </a:solidFill>
                <a:latin typeface="+mn-lt"/>
              </a:rPr>
              <a:t>Kontakt: mol033@uib.no</a:t>
            </a:r>
          </a:p>
        </p:txBody>
      </p:sp>
      <p:sp>
        <p:nvSpPr>
          <p:cNvPr id="2055" name="Text box 1" descr="Text field "/>
          <p:cNvSpPr txBox="1">
            <a:spLocks noChangeArrowheads="1"/>
          </p:cNvSpPr>
          <p:nvPr/>
        </p:nvSpPr>
        <p:spPr bwMode="auto">
          <a:xfrm>
            <a:off x="1145187" y="6019880"/>
            <a:ext cx="12863448" cy="1790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altLang="nb-NO" sz="4000" b="1" dirty="0">
                <a:solidFill>
                  <a:schemeClr val="tx1">
                    <a:lumMod val="85000"/>
                    <a:lumOff val="15000"/>
                  </a:schemeClr>
                </a:solidFill>
                <a:latin typeface="+mn-lt"/>
              </a:rPr>
              <a:t>SAMMENDRAG</a:t>
            </a:r>
          </a:p>
          <a:p>
            <a:pPr marL="571500" indent="-571500" eaLnBrk="1" hangingPunct="1">
              <a:lnSpc>
                <a:spcPct val="150000"/>
              </a:lnSpc>
              <a:spcAft>
                <a:spcPct val="20000"/>
              </a:spcAft>
              <a:buFont typeface="Arial" panose="020B0604020202020204" pitchFamily="34" charset="0"/>
              <a:buChar char="•"/>
            </a:pPr>
            <a:r>
              <a:rPr lang="nb-NO" altLang="nb-NO" sz="4800" dirty="0">
                <a:solidFill>
                  <a:schemeClr val="tx1">
                    <a:lumMod val="85000"/>
                    <a:lumOff val="15000"/>
                  </a:schemeClr>
                </a:solidFill>
                <a:latin typeface="+mn-lt"/>
              </a:rPr>
              <a:t>Kunstig intelligens kan øke effektivitet og kvalitet helsetjenesten. Samtidig kan bias i kunstig intelligens komme på bekostning av likhet og rettferdighet i helse.</a:t>
            </a:r>
          </a:p>
          <a:p>
            <a:pPr marL="571500" indent="-571500" eaLnBrk="1" hangingPunct="1">
              <a:lnSpc>
                <a:spcPct val="150000"/>
              </a:lnSpc>
              <a:spcAft>
                <a:spcPct val="20000"/>
              </a:spcAft>
              <a:buFont typeface="Arial" panose="020B0604020202020204" pitchFamily="34" charset="0"/>
              <a:buChar char="•"/>
            </a:pPr>
            <a:r>
              <a:rPr lang="nb-NO" altLang="nb-NO" sz="4800" dirty="0">
                <a:solidFill>
                  <a:schemeClr val="tx1">
                    <a:lumMod val="85000"/>
                    <a:lumOff val="15000"/>
                  </a:schemeClr>
                </a:solidFill>
                <a:latin typeface="+mn-lt"/>
              </a:rPr>
              <a:t>Bias kan oppstå i maskinlæringsalgoritmer gjennom en rekke ulike mekanismer. Dette kan forsterke og videreføre allerede eksisterende sosiale ulikheter i helse. </a:t>
            </a:r>
          </a:p>
          <a:p>
            <a:pPr marL="571500" indent="-571500" eaLnBrk="1" hangingPunct="1">
              <a:lnSpc>
                <a:spcPct val="150000"/>
              </a:lnSpc>
              <a:spcAft>
                <a:spcPct val="20000"/>
              </a:spcAft>
              <a:buFont typeface="Arial" panose="020B0604020202020204" pitchFamily="34" charset="0"/>
              <a:buChar char="•"/>
            </a:pPr>
            <a:r>
              <a:rPr lang="nb-NO" altLang="nb-NO" sz="4800" dirty="0">
                <a:solidFill>
                  <a:schemeClr val="tx1">
                    <a:lumMod val="85000"/>
                    <a:lumOff val="15000"/>
                  </a:schemeClr>
                </a:solidFill>
                <a:latin typeface="+mn-lt"/>
              </a:rPr>
              <a:t>Økte sosiale ulikheter i helse er et problem hvis likhet har etisk verdi.</a:t>
            </a:r>
          </a:p>
          <a:p>
            <a:pPr marL="571500" indent="-571500" eaLnBrk="1" hangingPunct="1">
              <a:lnSpc>
                <a:spcPct val="150000"/>
              </a:lnSpc>
              <a:spcAft>
                <a:spcPct val="20000"/>
              </a:spcAft>
              <a:buFont typeface="Arial" panose="020B0604020202020204" pitchFamily="34" charset="0"/>
              <a:buChar char="•"/>
            </a:pPr>
            <a:r>
              <a:rPr lang="nb-NO" altLang="nb-NO" sz="4800" dirty="0">
                <a:solidFill>
                  <a:schemeClr val="tx1">
                    <a:lumMod val="85000"/>
                    <a:lumOff val="15000"/>
                  </a:schemeClr>
                </a:solidFill>
                <a:latin typeface="+mn-lt"/>
              </a:rPr>
              <a:t>Verdien av å likhet i helse må veies opp mot andre helserelaterte verdier. </a:t>
            </a:r>
          </a:p>
          <a:p>
            <a:pPr marL="571500" indent="-571500" eaLnBrk="1" hangingPunct="1">
              <a:lnSpc>
                <a:spcPct val="150000"/>
              </a:lnSpc>
              <a:spcAft>
                <a:spcPct val="20000"/>
              </a:spcAft>
              <a:buFont typeface="Arial" panose="020B0604020202020204" pitchFamily="34" charset="0"/>
              <a:buChar char="•"/>
            </a:pPr>
            <a:r>
              <a:rPr lang="nb-NO" altLang="nb-NO" sz="4800" dirty="0">
                <a:solidFill>
                  <a:schemeClr val="tx1">
                    <a:lumMod val="85000"/>
                    <a:lumOff val="15000"/>
                  </a:schemeClr>
                </a:solidFill>
                <a:latin typeface="+mn-lt"/>
              </a:rPr>
              <a:t>Bias kan være et uttrykk for undertrykkelse ved å underordne og neglisjere bestemte sosiale gruppers helsebehov. </a:t>
            </a:r>
          </a:p>
        </p:txBody>
      </p:sp>
      <p:sp>
        <p:nvSpPr>
          <p:cNvPr id="2052" name="Text box 2" descr="Text field "/>
          <p:cNvSpPr txBox="1">
            <a:spLocks noChangeArrowheads="1"/>
          </p:cNvSpPr>
          <p:nvPr/>
        </p:nvSpPr>
        <p:spPr bwMode="auto">
          <a:xfrm>
            <a:off x="14630400" y="6019880"/>
            <a:ext cx="12359971" cy="1583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800" b="1" dirty="0">
                <a:solidFill>
                  <a:schemeClr val="tx1">
                    <a:lumMod val="85000"/>
                    <a:lumOff val="15000"/>
                  </a:schemeClr>
                </a:solidFill>
                <a:latin typeface="+mn-lt"/>
              </a:rPr>
              <a:t>Hva er kunstig intelligens? </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Kunstig intelligens justerer sin egen aktivitet etter eksponering for data. </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Maskinlæring er en form for kunstig intelligens som er spesielt relevant for helsefeltet. </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Maskinlæringsprogrammer lærer først gjennom eksponering for treningsdata. </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Maskinlæringsprogrammer kan fortsette å lære gjennom eksponering for kliniske data under bruk. </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Maskinlæring kan blant annet brukes til bildegjenkjenning og  diagnostikk. </a:t>
            </a:r>
          </a:p>
        </p:txBody>
      </p:sp>
      <p:sp>
        <p:nvSpPr>
          <p:cNvPr id="2065" name="References" descr="Field for references"/>
          <p:cNvSpPr txBox="1">
            <a:spLocks noChangeArrowheads="1"/>
          </p:cNvSpPr>
          <p:nvPr/>
        </p:nvSpPr>
        <p:spPr bwMode="auto">
          <a:xfrm>
            <a:off x="28150553" y="27305954"/>
            <a:ext cx="95767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Referanser</a:t>
            </a:r>
          </a:p>
          <a:p>
            <a:pPr eaLnBrk="1" hangingPunct="1"/>
            <a:r>
              <a:rPr lang="nb-NO" sz="1800" dirty="0">
                <a:effectLst/>
                <a:latin typeface="Calibri" panose="020F0502020204030204" pitchFamily="34" charset="0"/>
                <a:ea typeface="Calibri" panose="020F0502020204030204" pitchFamily="34" charset="0"/>
                <a:cs typeface="Times New Roman" panose="02020603050405020304" pitchFamily="18" charset="0"/>
              </a:rPr>
              <a:t>1)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Giovanola</a:t>
            </a:r>
            <a:r>
              <a:rPr lang="nb-NO" sz="1800" dirty="0">
                <a:effectLst/>
                <a:latin typeface="Calibri" panose="020F0502020204030204" pitchFamily="34" charset="0"/>
                <a:ea typeface="Calibri" panose="020F0502020204030204" pitchFamily="34" charset="0"/>
                <a:cs typeface="Times New Roman" panose="02020603050405020304" pitchFamily="18" charset="0"/>
              </a:rPr>
              <a:t>, B. and 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Tiribelli</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Beyond bias and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discrimination</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redefining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AI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ethics</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principle</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of</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fairness in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healthcare</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machine-learning</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algorithms</a:t>
            </a:r>
            <a:r>
              <a:rPr lang="nb-NO" sz="1800" i="1" dirty="0">
                <a:effectLst/>
                <a:latin typeface="Calibri" panose="020F0502020204030204" pitchFamily="34" charset="0"/>
                <a:ea typeface="Calibri" panose="020F0502020204030204" pitchFamily="34" charset="0"/>
                <a:cs typeface="Times New Roman" panose="02020603050405020304" pitchFamily="18" charset="0"/>
              </a:rPr>
              <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Soc</a:t>
            </a:r>
            <a:r>
              <a:rPr lang="nb-NO" sz="1800" dirty="0">
                <a:effectLst/>
                <a:latin typeface="Calibri" panose="020F0502020204030204" pitchFamily="34" charset="0"/>
                <a:ea typeface="Calibri" panose="020F0502020204030204" pitchFamily="34" charset="0"/>
                <a:cs typeface="Times New Roman" panose="02020603050405020304" pitchFamily="18" charset="0"/>
              </a:rPr>
              <a:t>, 2022: p. 1-15.</a:t>
            </a:r>
            <a:r>
              <a:rPr lang="nb-NO" sz="1600" dirty="0">
                <a:effectLst/>
              </a:rPr>
              <a:t> </a:t>
            </a:r>
            <a:endParaRPr lang="nb-NO" altLang="nb-NO" sz="2800" b="1" dirty="0">
              <a:solidFill>
                <a:schemeClr val="tx1">
                  <a:lumMod val="85000"/>
                  <a:lumOff val="15000"/>
                </a:schemeClr>
              </a:solidFill>
              <a:latin typeface="+mn-lt"/>
            </a:endParaRPr>
          </a:p>
        </p:txBody>
      </p:sp>
      <p:sp>
        <p:nvSpPr>
          <p:cNvPr id="3" name="Rectangle 1">
            <a:extLst>
              <a:ext uri="{FF2B5EF4-FFF2-40B4-BE49-F238E27FC236}">
                <a16:creationId xmlns:a16="http://schemas.microsoft.com/office/drawing/2014/main" id="{7F82F14A-4EC3-2BE2-C3FF-7EB659F44B66}"/>
              </a:ext>
            </a:extLst>
          </p:cNvPr>
          <p:cNvSpPr>
            <a:spLocks noChangeArrowheads="1"/>
          </p:cNvSpPr>
          <p:nvPr/>
        </p:nvSpPr>
        <p:spPr bwMode="auto">
          <a:xfrm>
            <a:off x="0" y="0"/>
            <a:ext cx="42808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rPr>
              <a:t>Maskinlæringsprogrammer bruker statistiske metoder til å identifisere mønstre og sammenhenger i data som det eksponeres for [3-5]. De mønstrene som maskinlæringssystemet har funnet i tidligere data, vil det bruke til å tolke nye data. </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30D672A3-7C8C-02F9-0AC5-6165BD66B684}"/>
              </a:ext>
            </a:extLst>
          </p:cNvPr>
          <p:cNvSpPr>
            <a:spLocks noChangeArrowheads="1"/>
          </p:cNvSpPr>
          <p:nvPr/>
        </p:nvSpPr>
        <p:spPr bwMode="auto">
          <a:xfrm>
            <a:off x="152400" y="152400"/>
            <a:ext cx="42808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rPr>
              <a:t>Maskinlæringsprogrammer bruker statistiske metoder til å identifisere mønstre og sammenhenger i data som det eksponeres for [3-5]. De mønstrene som maskinlæringssystemet har funnet i tidligere data, vil det bruke til å tolke nye data. </a:t>
            </a: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DDEA79EF-E2A0-B4E2-3F92-85AFB0920537}"/>
              </a:ext>
            </a:extLst>
          </p:cNvPr>
          <p:cNvSpPr>
            <a:spLocks noChangeArrowheads="1"/>
          </p:cNvSpPr>
          <p:nvPr/>
        </p:nvSpPr>
        <p:spPr bwMode="auto">
          <a:xfrm>
            <a:off x="304800" y="304800"/>
            <a:ext cx="42808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rPr>
              <a:t>Maskinlæringsprogrammer bruker statistiske metoder til å identifisere mønstre og sammenhenger i data som det eksponeres for [3-5]. De mønstrene som maskinlæringssystemet har funnet i tidligere data, vil det bruke til å tolke nye data. </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F261C3BF-AB6E-96E1-F140-7406A86D9263}"/>
              </a:ext>
            </a:extLst>
          </p:cNvPr>
          <p:cNvSpPr>
            <a:spLocks noChangeArrowheads="1"/>
          </p:cNvSpPr>
          <p:nvPr/>
        </p:nvSpPr>
        <p:spPr bwMode="auto">
          <a:xfrm>
            <a:off x="457200" y="457200"/>
            <a:ext cx="42808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rPr>
              <a:t>Maskinlæringsprogrammer bruker statistiske metoder til å identifisere mønstre og sammenhenger i data som det eksponeres for [3-5]. De mønstrene som maskinlæringssystemet har funnet i tidligere data, vil det bruke til å tolke nye data. </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sp>
        <p:nvSpPr>
          <p:cNvPr id="7" name="TekstSylinder 6">
            <a:extLst>
              <a:ext uri="{FF2B5EF4-FFF2-40B4-BE49-F238E27FC236}">
                <a16:creationId xmlns:a16="http://schemas.microsoft.com/office/drawing/2014/main" id="{651C4290-974D-6672-8CE6-0E44D74E20F3}"/>
              </a:ext>
            </a:extLst>
          </p:cNvPr>
          <p:cNvSpPr txBox="1"/>
          <p:nvPr/>
        </p:nvSpPr>
        <p:spPr>
          <a:xfrm>
            <a:off x="23337078" y="8150087"/>
            <a:ext cx="184731" cy="584775"/>
          </a:xfrm>
          <a:prstGeom prst="rect">
            <a:avLst/>
          </a:prstGeom>
          <a:noFill/>
        </p:spPr>
        <p:txBody>
          <a:bodyPr wrap="none" rtlCol="0">
            <a:spAutoFit/>
          </a:bodyPr>
          <a:lstStyle/>
          <a:p>
            <a:endParaRPr lang="nb-NO" dirty="0"/>
          </a:p>
        </p:txBody>
      </p:sp>
      <p:sp>
        <p:nvSpPr>
          <p:cNvPr id="8" name="TekstSylinder 7">
            <a:extLst>
              <a:ext uri="{FF2B5EF4-FFF2-40B4-BE49-F238E27FC236}">
                <a16:creationId xmlns:a16="http://schemas.microsoft.com/office/drawing/2014/main" id="{31DFFF90-9578-9C19-D4E5-22EDE5F9A803}"/>
              </a:ext>
            </a:extLst>
          </p:cNvPr>
          <p:cNvSpPr txBox="1"/>
          <p:nvPr/>
        </p:nvSpPr>
        <p:spPr>
          <a:xfrm>
            <a:off x="22303410" y="6229350"/>
            <a:ext cx="304000" cy="1392329"/>
          </a:xfrm>
          <a:prstGeom prst="rect">
            <a:avLst/>
          </a:prstGeom>
          <a:noFill/>
        </p:spPr>
        <p:txBody>
          <a:bodyPr wrap="square" rtlCol="0">
            <a:spAutoFit/>
          </a:bodyPr>
          <a:lstStyle/>
          <a:p>
            <a:endParaRPr lang="nb-NO" dirty="0"/>
          </a:p>
        </p:txBody>
      </p:sp>
      <p:sp>
        <p:nvSpPr>
          <p:cNvPr id="10" name="Text box 2" descr="Text field ">
            <a:extLst>
              <a:ext uri="{FF2B5EF4-FFF2-40B4-BE49-F238E27FC236}">
                <a16:creationId xmlns:a16="http://schemas.microsoft.com/office/drawing/2014/main" id="{FD036CC0-715F-2879-6E52-7F1E3213BA66}"/>
              </a:ext>
            </a:extLst>
          </p:cNvPr>
          <p:cNvSpPr txBox="1">
            <a:spLocks noChangeArrowheads="1"/>
          </p:cNvSpPr>
          <p:nvPr/>
        </p:nvSpPr>
        <p:spPr bwMode="auto">
          <a:xfrm>
            <a:off x="26990371" y="5855868"/>
            <a:ext cx="15233890" cy="202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lnSpc>
                <a:spcPct val="150000"/>
              </a:lnSpc>
              <a:spcBef>
                <a:spcPct val="50000"/>
              </a:spcBef>
            </a:pPr>
            <a:r>
              <a:rPr lang="nb-NO" altLang="nb-NO" sz="4800" b="1" dirty="0">
                <a:solidFill>
                  <a:schemeClr val="tx1">
                    <a:lumMod val="85000"/>
                    <a:lumOff val="15000"/>
                  </a:schemeClr>
                </a:solidFill>
                <a:latin typeface="+mn-lt"/>
              </a:rPr>
              <a:t>Hvordan oppstår bias? </a:t>
            </a:r>
          </a:p>
          <a:p>
            <a:pPr eaLnBrk="1" hangingPunct="1">
              <a:lnSpc>
                <a:spcPct val="150000"/>
              </a:lnSpc>
              <a:spcBef>
                <a:spcPct val="50000"/>
              </a:spcBef>
            </a:pPr>
            <a:r>
              <a:rPr lang="nb-NO" altLang="nb-NO" sz="4800" dirty="0">
                <a:solidFill>
                  <a:schemeClr val="tx1">
                    <a:lumMod val="85000"/>
                    <a:lumOff val="15000"/>
                  </a:schemeClr>
                </a:solidFill>
                <a:latin typeface="+mn-lt"/>
              </a:rPr>
              <a:t>Bias oppstår i maskinlæring fordi programmene lærer av data som er påvirket av sosiale skjevheter allerede tilstede i virkeligheten. </a:t>
            </a:r>
          </a:p>
          <a:p>
            <a:pPr eaLnBrk="1" hangingPunct="1">
              <a:lnSpc>
                <a:spcPct val="150000"/>
              </a:lnSpc>
              <a:spcBef>
                <a:spcPct val="50000"/>
              </a:spcBef>
            </a:pPr>
            <a:r>
              <a:rPr lang="nb-NO" altLang="nb-NO" sz="4800" dirty="0">
                <a:solidFill>
                  <a:schemeClr val="tx1">
                    <a:lumMod val="85000"/>
                    <a:lumOff val="15000"/>
                  </a:schemeClr>
                </a:solidFill>
                <a:latin typeface="+mn-lt"/>
              </a:rPr>
              <a:t>Bias kan oppstå i maskinlæringsalgoritmer under (1): </a:t>
            </a:r>
          </a:p>
          <a:p>
            <a:pPr marL="914400" indent="-914400" eaLnBrk="1" hangingPunct="1">
              <a:spcBef>
                <a:spcPct val="50000"/>
              </a:spcBef>
              <a:buAutoNum type="arabicParenR"/>
            </a:pPr>
            <a:r>
              <a:rPr lang="nb-NO" altLang="nb-NO" sz="4800" dirty="0">
                <a:solidFill>
                  <a:schemeClr val="tx1">
                    <a:lumMod val="85000"/>
                    <a:lumOff val="15000"/>
                  </a:schemeClr>
                </a:solidFill>
                <a:latin typeface="+mn-lt"/>
              </a:rPr>
              <a:t>Modelldesign </a:t>
            </a:r>
          </a:p>
          <a:p>
            <a:pPr marL="914400" indent="-914400" eaLnBrk="1" hangingPunct="1">
              <a:spcBef>
                <a:spcPct val="50000"/>
              </a:spcBef>
              <a:buAutoNum type="arabicParenR"/>
            </a:pPr>
            <a:r>
              <a:rPr lang="nb-NO" altLang="nb-NO" sz="4800" dirty="0">
                <a:solidFill>
                  <a:schemeClr val="tx1">
                    <a:lumMod val="85000"/>
                    <a:lumOff val="15000"/>
                  </a:schemeClr>
                </a:solidFill>
                <a:latin typeface="+mn-lt"/>
              </a:rPr>
              <a:t>Eksponering for treningsdata</a:t>
            </a:r>
          </a:p>
          <a:p>
            <a:pPr marL="914400" indent="-914400" eaLnBrk="1" hangingPunct="1">
              <a:spcBef>
                <a:spcPct val="50000"/>
              </a:spcBef>
              <a:buAutoNum type="arabicParenR"/>
            </a:pPr>
            <a:r>
              <a:rPr lang="nb-NO" altLang="nb-NO" sz="4800" dirty="0">
                <a:solidFill>
                  <a:schemeClr val="tx1">
                    <a:lumMod val="85000"/>
                    <a:lumOff val="15000"/>
                  </a:schemeClr>
                </a:solidFill>
                <a:latin typeface="+mn-lt"/>
              </a:rPr>
              <a:t>Møte mellom klinikeren og dataprogrammet</a:t>
            </a:r>
          </a:p>
          <a:p>
            <a:pPr marL="914400" indent="-914400" eaLnBrk="1" hangingPunct="1">
              <a:spcBef>
                <a:spcPct val="50000"/>
              </a:spcBef>
              <a:buAutoNum type="arabicParenR"/>
            </a:pPr>
            <a:r>
              <a:rPr lang="nb-NO" altLang="nb-NO" sz="4800" dirty="0">
                <a:solidFill>
                  <a:schemeClr val="tx1">
                    <a:lumMod val="85000"/>
                    <a:lumOff val="15000"/>
                  </a:schemeClr>
                </a:solidFill>
                <a:latin typeface="+mn-lt"/>
              </a:rPr>
              <a:t>Møte mellom pasientene og dataprogrammet. </a:t>
            </a:r>
          </a:p>
          <a:p>
            <a:pPr eaLnBrk="1" hangingPunct="1">
              <a:lnSpc>
                <a:spcPct val="150000"/>
              </a:lnSpc>
              <a:spcBef>
                <a:spcPct val="50000"/>
              </a:spcBef>
            </a:pPr>
            <a:r>
              <a:rPr lang="nb-NO" altLang="nb-NO" sz="4800" b="1" dirty="0">
                <a:solidFill>
                  <a:schemeClr val="tx1">
                    <a:lumMod val="85000"/>
                    <a:lumOff val="15000"/>
                  </a:schemeClr>
                </a:solidFill>
                <a:latin typeface="+mn-lt"/>
              </a:rPr>
              <a:t>Hvorfor bry seg om likhet i helse?</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Ulikheter kan gå på bekostning av de dårligst stilte.</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Likhet i fordeling legger til rette for likeverdige relasjoner og demokratisk likhet. </a:t>
            </a:r>
          </a:p>
          <a:p>
            <a:pPr marL="685800" indent="-685800" eaLnBrk="1" hangingPunct="1">
              <a:lnSpc>
                <a:spcPct val="150000"/>
              </a:lnSpc>
              <a:spcBef>
                <a:spcPct val="50000"/>
              </a:spcBef>
              <a:buFont typeface="Arial" panose="020B0604020202020204" pitchFamily="34" charset="0"/>
              <a:buChar char="•"/>
            </a:pPr>
            <a:r>
              <a:rPr lang="nb-NO" altLang="nb-NO" sz="4800" dirty="0">
                <a:solidFill>
                  <a:schemeClr val="tx1">
                    <a:lumMod val="85000"/>
                    <a:lumOff val="15000"/>
                  </a:schemeClr>
                </a:solidFill>
                <a:latin typeface="+mn-lt"/>
              </a:rPr>
              <a:t>Verdien av likhet må veies opp mot andre helserelaterte verdier.  </a:t>
            </a:r>
          </a:p>
          <a:p>
            <a:pPr marL="685800" indent="-685800" eaLnBrk="1" hangingPunct="1">
              <a:lnSpc>
                <a:spcPct val="150000"/>
              </a:lnSpc>
              <a:spcBef>
                <a:spcPct val="50000"/>
              </a:spcBef>
              <a:buFont typeface="Arial" panose="020B0604020202020204" pitchFamily="34" charset="0"/>
              <a:buChar char="•"/>
            </a:pPr>
            <a:endParaRPr lang="nb-NO" altLang="nb-NO" sz="4800" dirty="0">
              <a:solidFill>
                <a:schemeClr val="tx1">
                  <a:lumMod val="85000"/>
                  <a:lumOff val="15000"/>
                </a:schemeClr>
              </a:solidFill>
              <a:latin typeface="+mn-lt"/>
            </a:endParaRPr>
          </a:p>
        </p:txBody>
      </p:sp>
    </p:spTree>
    <p:extLst>
      <p:ext uri="{BB962C8B-B14F-4D97-AF65-F5344CB8AC3E}">
        <p14:creationId xmlns:p14="http://schemas.microsoft.com/office/powerpoint/2010/main" val="4224712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41625837"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err="1">
                <a:solidFill>
                  <a:schemeClr val="bg1"/>
                </a:solidFill>
                <a:latin typeface="Arial" panose="020B0604020202020204" pitchFamily="34" charset="0"/>
                <a:cs typeface="Arial" panose="020B0604020202020204" pitchFamily="34" charset="0"/>
              </a:rPr>
              <a:t>Hensiktsmessig</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legemiddelbehandling</a:t>
            </a:r>
            <a:r>
              <a:rPr lang="en-US" altLang="nb-NO" sz="11300" b="1" dirty="0">
                <a:solidFill>
                  <a:schemeClr val="bg1"/>
                </a:solidFill>
                <a:latin typeface="Arial" panose="020B0604020202020204" pitchFamily="34" charset="0"/>
                <a:cs typeface="Arial" panose="020B0604020202020204" pitchFamily="34" charset="0"/>
              </a:rPr>
              <a:t> av </a:t>
            </a:r>
            <a:r>
              <a:rPr lang="en-US" altLang="nb-NO" sz="11300" b="1" dirty="0" err="1">
                <a:solidFill>
                  <a:schemeClr val="bg1"/>
                </a:solidFill>
                <a:latin typeface="Arial" panose="020B0604020202020204" pitchFamily="34" charset="0"/>
                <a:cs typeface="Arial" panose="020B0604020202020204" pitchFamily="34" charset="0"/>
              </a:rPr>
              <a:t>sjukeheimspasientar</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4612291"/>
            <a:ext cx="34261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err="1">
                <a:solidFill>
                  <a:schemeClr val="bg1"/>
                </a:solidFill>
                <a:latin typeface="+mj-lt"/>
              </a:rPr>
              <a:t>Litteraturstudie</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4912379" y="2843212"/>
            <a:ext cx="708302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Birk Isane og Oda Isane</a:t>
            </a:r>
            <a:br>
              <a:rPr lang="nb-NO" altLang="nb-NO" sz="4000" dirty="0">
                <a:solidFill>
                  <a:schemeClr val="bg1"/>
                </a:solidFill>
                <a:latin typeface="+mn-lt"/>
              </a:rPr>
            </a:br>
            <a:r>
              <a:rPr lang="nb-NO" altLang="nb-NO" sz="4000" dirty="0">
                <a:solidFill>
                  <a:schemeClr val="bg1"/>
                </a:solidFill>
                <a:latin typeface="+mn-lt"/>
              </a:rPr>
              <a:t>Universitetet i Bergen</a:t>
            </a:r>
          </a:p>
          <a:p>
            <a:pPr algn="r" eaLnBrk="1" hangingPunct="1"/>
            <a:r>
              <a:rPr lang="nb-NO" altLang="nb-NO" sz="4000" dirty="0" err="1">
                <a:solidFill>
                  <a:schemeClr val="bg1"/>
                </a:solidFill>
                <a:latin typeface="+mn-lt"/>
              </a:rPr>
              <a:t>birk.isane@uib.no</a:t>
            </a:r>
            <a:endParaRPr lang="nb-NO" altLang="nb-NO" sz="4000" dirty="0">
              <a:solidFill>
                <a:schemeClr val="bg1"/>
              </a:solidFill>
              <a:latin typeface="+mn-lt"/>
            </a:endParaRPr>
          </a:p>
        </p:txBody>
      </p:sp>
      <p:sp>
        <p:nvSpPr>
          <p:cNvPr id="2055" name="Text box 1" descr="Text field "/>
          <p:cNvSpPr txBox="1">
            <a:spLocks noChangeArrowheads="1"/>
          </p:cNvSpPr>
          <p:nvPr/>
        </p:nvSpPr>
        <p:spPr bwMode="auto">
          <a:xfrm>
            <a:off x="1182688" y="6229350"/>
            <a:ext cx="9969500" cy="1831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sz="4000" b="1" i="0" u="none" strike="noStrike" dirty="0">
                <a:solidFill>
                  <a:srgbClr val="000000"/>
                </a:solidFill>
                <a:effectLst/>
                <a:latin typeface="Arial" panose="020B0604020202020204" pitchFamily="34" charset="0"/>
              </a:rPr>
              <a:t>Introduksjon</a:t>
            </a:r>
            <a:r>
              <a:rPr lang="nb-NO" sz="4000" b="0" i="0" u="none" strike="noStrike" dirty="0">
                <a:solidFill>
                  <a:srgbClr val="000000"/>
                </a:solidFill>
                <a:effectLst/>
                <a:latin typeface="Arial" panose="020B0604020202020204" pitchFamily="34" charset="0"/>
              </a:rPr>
              <a:t> </a:t>
            </a:r>
          </a:p>
          <a:p>
            <a:pPr eaLnBrk="1" hangingPunct="1">
              <a:spcAft>
                <a:spcPct val="20000"/>
              </a:spcAft>
            </a:pPr>
            <a:r>
              <a:rPr lang="nb-NO" sz="4000" b="0" i="0" u="none" strike="noStrike" dirty="0">
                <a:solidFill>
                  <a:srgbClr val="000000"/>
                </a:solidFill>
                <a:effectLst/>
                <a:latin typeface="Arial" panose="020B0604020202020204" pitchFamily="34" charset="0"/>
              </a:rPr>
              <a:t>Polyfarmasi, definert </a:t>
            </a:r>
            <a:r>
              <a:rPr lang="nb-NO" sz="4000" b="0" i="0" u="none" strike="noStrike">
                <a:solidFill>
                  <a:srgbClr val="000000"/>
                </a:solidFill>
                <a:effectLst/>
                <a:latin typeface="Arial" panose="020B0604020202020204" pitchFamily="34" charset="0"/>
              </a:rPr>
              <a:t>som samstundes </a:t>
            </a:r>
            <a:r>
              <a:rPr lang="nb-NO" sz="4000" b="0" i="0" u="none" strike="noStrike" dirty="0">
                <a:solidFill>
                  <a:srgbClr val="000000"/>
                </a:solidFill>
                <a:effectLst/>
                <a:latin typeface="Arial" panose="020B0604020202020204" pitchFamily="34" charset="0"/>
              </a:rPr>
              <a:t>bruk av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enn fem legemiddel, er </a:t>
            </a:r>
            <a:r>
              <a:rPr lang="nb-NO" sz="4000" b="0" i="0" u="none" strike="noStrike" dirty="0" err="1">
                <a:solidFill>
                  <a:srgbClr val="000000"/>
                </a:solidFill>
                <a:effectLst/>
                <a:latin typeface="Arial" panose="020B0604020202020204" pitchFamily="34" charset="0"/>
              </a:rPr>
              <a:t>utbdredt</a:t>
            </a:r>
            <a:r>
              <a:rPr lang="nb-NO" sz="4000" b="0" i="0" u="none" strike="noStrike" dirty="0">
                <a:solidFill>
                  <a:srgbClr val="000000"/>
                </a:solidFill>
                <a:effectLst/>
                <a:latin typeface="Arial" panose="020B0604020202020204" pitchFamily="34" charset="0"/>
              </a:rPr>
              <a:t> blant </a:t>
            </a:r>
            <a:r>
              <a:rPr lang="nb-NO" sz="4000" b="0" i="0" u="none" strike="noStrike" dirty="0" err="1">
                <a:solidFill>
                  <a:srgbClr val="000000"/>
                </a:solidFill>
                <a:effectLst/>
                <a:latin typeface="Arial" panose="020B0604020202020204" pitchFamily="34" charset="0"/>
              </a:rPr>
              <a:t>sjukeheimspasientar</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Gjennomsnittleg</a:t>
            </a:r>
            <a:r>
              <a:rPr lang="nb-NO" sz="4000" b="0" i="0" u="none" strike="noStrike" dirty="0">
                <a:solidFill>
                  <a:srgbClr val="000000"/>
                </a:solidFill>
                <a:effectLst/>
                <a:latin typeface="Arial" panose="020B0604020202020204" pitchFamily="34" charset="0"/>
              </a:rPr>
              <a:t> antall legemiddel per pasient på norske </a:t>
            </a:r>
            <a:r>
              <a:rPr lang="nb-NO" sz="4000" b="0" i="0" u="none" strike="noStrike" dirty="0" err="1">
                <a:solidFill>
                  <a:srgbClr val="000000"/>
                </a:solidFill>
                <a:effectLst/>
                <a:latin typeface="Arial" panose="020B0604020202020204" pitchFamily="34" charset="0"/>
              </a:rPr>
              <a:t>sjukeheimar</a:t>
            </a:r>
            <a:r>
              <a:rPr lang="nb-NO" sz="4000" b="0" i="0" u="none" strike="noStrike" dirty="0">
                <a:solidFill>
                  <a:srgbClr val="000000"/>
                </a:solidFill>
                <a:effectLst/>
                <a:latin typeface="Arial" panose="020B0604020202020204" pitchFamily="34" charset="0"/>
              </a:rPr>
              <a:t> er 7 til 8. Polyfarmasi er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viktig risikofaktor for legemiddelrelaterte problem og </a:t>
            </a:r>
            <a:r>
              <a:rPr lang="nb-NO" sz="4000" b="0" i="0" u="none" strike="noStrike" dirty="0" err="1">
                <a:solidFill>
                  <a:srgbClr val="000000"/>
                </a:solidFill>
                <a:effectLst/>
                <a:latin typeface="Arial" panose="020B0604020202020204" pitchFamily="34" charset="0"/>
              </a:rPr>
              <a:t>legemiddelinteraksjonar</a:t>
            </a:r>
            <a:r>
              <a:rPr lang="nb-NO" sz="4000" b="0" i="0" u="none" strike="noStrike" dirty="0">
                <a:solidFill>
                  <a:srgbClr val="000000"/>
                </a:solidFill>
                <a:effectLst/>
                <a:latin typeface="Arial" panose="020B0604020202020204" pitchFamily="34" charset="0"/>
              </a:rPr>
              <a:t>, og er assosiert med negative </a:t>
            </a:r>
            <a:r>
              <a:rPr lang="nb-NO" sz="4000" b="0" i="0" u="none" strike="noStrike" dirty="0" err="1">
                <a:solidFill>
                  <a:srgbClr val="000000"/>
                </a:solidFill>
                <a:effectLst/>
                <a:latin typeface="Arial" panose="020B0604020202020204" pitchFamily="34" charset="0"/>
              </a:rPr>
              <a:t>helsekonsekvensar</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sjølv</a:t>
            </a:r>
            <a:r>
              <a:rPr lang="nb-NO" sz="4000" b="0" i="0" u="none" strike="noStrike" dirty="0">
                <a:solidFill>
                  <a:srgbClr val="000000"/>
                </a:solidFill>
                <a:effectLst/>
                <a:latin typeface="Arial" panose="020B0604020202020204" pitchFamily="34" charset="0"/>
              </a:rPr>
              <a:t> om mange av legemidla har gode kliniske </a:t>
            </a:r>
            <a:r>
              <a:rPr lang="nb-NO" sz="4000" b="0" i="0" u="none" strike="noStrike" dirty="0" err="1">
                <a:solidFill>
                  <a:srgbClr val="000000"/>
                </a:solidFill>
                <a:effectLst/>
                <a:latin typeface="Arial" panose="020B0604020202020204" pitchFamily="34" charset="0"/>
              </a:rPr>
              <a:t>indikasjonar</a:t>
            </a:r>
            <a:r>
              <a:rPr lang="nb-NO" sz="4000" b="0" i="0" u="none" strike="noStrike" dirty="0">
                <a:solidFill>
                  <a:srgbClr val="000000"/>
                </a:solidFill>
                <a:effectLst/>
                <a:latin typeface="Arial" panose="020B0604020202020204" pitchFamily="34" charset="0"/>
              </a:rPr>
              <a:t> kvar for seg. </a:t>
            </a:r>
            <a:r>
              <a:rPr lang="nb-NO" sz="4000" dirty="0">
                <a:solidFill>
                  <a:srgbClr val="000000"/>
                </a:solidFill>
                <a:latin typeface="Arial" panose="020B0604020202020204" pitchFamily="34" charset="0"/>
              </a:rPr>
              <a:t>Det er vist </a:t>
            </a:r>
            <a:r>
              <a:rPr lang="nb-NO" sz="4000" b="0" i="0" u="none" strike="noStrike" dirty="0" err="1">
                <a:solidFill>
                  <a:srgbClr val="000000"/>
                </a:solidFill>
                <a:effectLst/>
                <a:latin typeface="Arial" panose="020B0604020202020204" pitchFamily="34" charset="0"/>
              </a:rPr>
              <a:t>samanheng</a:t>
            </a:r>
            <a:r>
              <a:rPr lang="nb-NO" sz="4000" b="0" i="0" u="none" strike="noStrike" dirty="0">
                <a:solidFill>
                  <a:srgbClr val="000000"/>
                </a:solidFill>
                <a:effectLst/>
                <a:latin typeface="Arial" panose="020B0604020202020204" pitchFamily="34" charset="0"/>
              </a:rPr>
              <a:t> mellom polyfarmasi og negative kliniske endepunkt som </a:t>
            </a:r>
            <a:r>
              <a:rPr lang="nb-NO" sz="4000" b="0" i="0" u="none" strike="noStrike" dirty="0" err="1">
                <a:solidFill>
                  <a:srgbClr val="000000"/>
                </a:solidFill>
                <a:effectLst/>
                <a:latin typeface="Arial" panose="020B0604020202020204" pitchFamily="34" charset="0"/>
              </a:rPr>
              <a:t>skrøpelegheit</a:t>
            </a:r>
            <a:r>
              <a:rPr lang="nb-NO" sz="4000" b="0" i="0" u="none" strike="noStrike" dirty="0">
                <a:solidFill>
                  <a:srgbClr val="000000"/>
                </a:solidFill>
                <a:effectLst/>
                <a:latin typeface="Arial" panose="020B0604020202020204" pitchFamily="34" charset="0"/>
              </a:rPr>
              <a:t>, fall, innlegging i sjukehus og </a:t>
            </a:r>
            <a:r>
              <a:rPr lang="nb-NO" sz="4000" b="0" i="0" u="none" strike="noStrike" dirty="0" err="1">
                <a:solidFill>
                  <a:srgbClr val="000000"/>
                </a:solidFill>
                <a:effectLst/>
                <a:latin typeface="Arial" panose="020B0604020202020204" pitchFamily="34" charset="0"/>
              </a:rPr>
              <a:t>auka</a:t>
            </a:r>
            <a:r>
              <a:rPr lang="nb-NO" sz="4000" b="0" i="0" u="none" strike="noStrike" dirty="0">
                <a:solidFill>
                  <a:srgbClr val="000000"/>
                </a:solidFill>
                <a:effectLst/>
                <a:latin typeface="Arial" panose="020B0604020202020204" pitchFamily="34" charset="0"/>
              </a:rPr>
              <a:t> mortalitet. Uhensiktsmessig legemiddelbruk oppstår når risikoen er større enn </a:t>
            </a:r>
            <a:r>
              <a:rPr lang="nb-NO" sz="4000" b="0" i="0" u="none" strike="noStrike" dirty="0" err="1">
                <a:solidFill>
                  <a:srgbClr val="000000"/>
                </a:solidFill>
                <a:effectLst/>
                <a:latin typeface="Arial" panose="020B0604020202020204" pitchFamily="34" charset="0"/>
              </a:rPr>
              <a:t>fordelane</a:t>
            </a:r>
            <a:r>
              <a:rPr lang="nb-NO" sz="4000" b="0" i="0" u="none" strike="noStrike" dirty="0">
                <a:solidFill>
                  <a:srgbClr val="000000"/>
                </a:solidFill>
                <a:effectLst/>
                <a:latin typeface="Arial" panose="020B0604020202020204" pitchFamily="34" charset="0"/>
              </a:rPr>
              <a:t> ved behandlinga, grunna liten dokumentert effekt og/eller betydningsfulle </a:t>
            </a:r>
            <a:r>
              <a:rPr lang="nb-NO" sz="4000" b="0" i="0" u="none" strike="noStrike" dirty="0" err="1">
                <a:solidFill>
                  <a:srgbClr val="000000"/>
                </a:solidFill>
                <a:effectLst/>
                <a:latin typeface="Arial" panose="020B0604020202020204" pitchFamily="34" charset="0"/>
              </a:rPr>
              <a:t>biverknadar</a:t>
            </a:r>
            <a:r>
              <a:rPr lang="nb-NO" sz="4000" b="0" i="0" u="none" strike="noStrike" dirty="0">
                <a:solidFill>
                  <a:srgbClr val="000000"/>
                </a:solidFill>
                <a:effectLst/>
                <a:latin typeface="Arial" panose="020B0604020202020204" pitchFamily="34" charset="0"/>
              </a:rPr>
              <a:t>. I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studie på norske </a:t>
            </a:r>
            <a:r>
              <a:rPr lang="nb-NO" sz="4000" b="0" i="0" u="none" strike="noStrike" dirty="0" err="1">
                <a:solidFill>
                  <a:srgbClr val="000000"/>
                </a:solidFill>
                <a:effectLst/>
                <a:latin typeface="Arial" panose="020B0604020202020204" pitchFamily="34" charset="0"/>
              </a:rPr>
              <a:t>sjukeheimar</a:t>
            </a:r>
            <a:r>
              <a:rPr lang="nb-NO" sz="4000" b="0" i="0" u="none" strike="noStrike" dirty="0">
                <a:solidFill>
                  <a:srgbClr val="000000"/>
                </a:solidFill>
                <a:effectLst/>
                <a:latin typeface="Arial" panose="020B0604020202020204" pitchFamily="34" charset="0"/>
              </a:rPr>
              <a:t> brukte 43,8% av </a:t>
            </a:r>
            <a:r>
              <a:rPr lang="nb-NO" sz="4000" b="0" i="0" u="none" strike="noStrike" dirty="0" err="1">
                <a:solidFill>
                  <a:srgbClr val="000000"/>
                </a:solidFill>
                <a:effectLst/>
                <a:latin typeface="Arial" panose="020B0604020202020204" pitchFamily="34" charset="0"/>
              </a:rPr>
              <a:t>studiedeltakarane</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eitt</a:t>
            </a:r>
            <a:r>
              <a:rPr lang="nb-NO" sz="4000" b="0" i="0" u="none" strike="noStrike" dirty="0">
                <a:solidFill>
                  <a:srgbClr val="000000"/>
                </a:solidFill>
                <a:effectLst/>
                <a:latin typeface="Arial" panose="020B0604020202020204" pitchFamily="34" charset="0"/>
              </a:rPr>
              <a:t> eller </a:t>
            </a:r>
            <a:r>
              <a:rPr lang="nb-NO" sz="4000" b="0" i="0" u="none" strike="noStrike" dirty="0" err="1">
                <a:solidFill>
                  <a:srgbClr val="000000"/>
                </a:solidFill>
                <a:effectLst/>
                <a:latin typeface="Arial" panose="020B0604020202020204" pitchFamily="34" charset="0"/>
              </a:rPr>
              <a:t>fleire</a:t>
            </a:r>
            <a:r>
              <a:rPr lang="nb-NO" sz="4000" b="0" i="0" u="none" strike="noStrike" dirty="0">
                <a:solidFill>
                  <a:srgbClr val="000000"/>
                </a:solidFill>
                <a:effectLst/>
                <a:latin typeface="Arial" panose="020B0604020202020204" pitchFamily="34" charset="0"/>
              </a:rPr>
              <a:t> legemiddel som vart vurdert som uhensiktsmessig.</a:t>
            </a:r>
          </a:p>
          <a:p>
            <a:pPr eaLnBrk="1" hangingPunct="1">
              <a:spcAft>
                <a:spcPct val="20000"/>
              </a:spcAft>
            </a:pPr>
            <a:endParaRPr lang="nb-NO" sz="4000" b="0" i="0" u="none" strike="noStrike" dirty="0">
              <a:solidFill>
                <a:srgbClr val="000000"/>
              </a:solidFill>
              <a:effectLst/>
              <a:latin typeface="Arial" panose="020B0604020202020204" pitchFamily="34" charset="0"/>
            </a:endParaRPr>
          </a:p>
          <a:p>
            <a:pPr eaLnBrk="1" hangingPunct="1">
              <a:spcAft>
                <a:spcPct val="20000"/>
              </a:spcAft>
            </a:pPr>
            <a:r>
              <a:rPr lang="nb-NO" sz="4000" b="0" i="0" u="none" strike="noStrike" dirty="0">
                <a:solidFill>
                  <a:srgbClr val="000000"/>
                </a:solidFill>
                <a:effectLst/>
                <a:latin typeface="Arial" panose="020B0604020202020204" pitchFamily="34" charset="0"/>
              </a:rPr>
              <a:t>Vi ønska å fordjupa oss i kva som </a:t>
            </a:r>
            <a:r>
              <a:rPr lang="nb-NO" sz="4000" b="0" i="0" u="none" strike="noStrike" dirty="0" err="1">
                <a:solidFill>
                  <a:srgbClr val="000000"/>
                </a:solidFill>
                <a:effectLst/>
                <a:latin typeface="Arial" panose="020B0604020202020204" pitchFamily="34" charset="0"/>
              </a:rPr>
              <a:t>bidreg</a:t>
            </a:r>
            <a:r>
              <a:rPr lang="nb-NO" sz="4000" b="0" i="0" u="none" strike="noStrike" dirty="0">
                <a:solidFill>
                  <a:srgbClr val="000000"/>
                </a:solidFill>
                <a:effectLst/>
                <a:latin typeface="Arial" panose="020B0604020202020204" pitchFamily="34" charset="0"/>
              </a:rPr>
              <a:t> til uhensiktsmessig legemiddelbehandling av </a:t>
            </a:r>
            <a:r>
              <a:rPr lang="nb-NO" sz="4000" b="0" i="0" u="none" strike="noStrike" dirty="0" err="1">
                <a:solidFill>
                  <a:srgbClr val="000000"/>
                </a:solidFill>
                <a:effectLst/>
                <a:latin typeface="Arial" panose="020B0604020202020204" pitchFamily="34" charset="0"/>
              </a:rPr>
              <a:t>sjukeheimspasientar</a:t>
            </a:r>
            <a:r>
              <a:rPr lang="nb-NO" sz="4000" b="0" i="0" u="none" strike="noStrike" dirty="0">
                <a:solidFill>
                  <a:srgbClr val="000000"/>
                </a:solidFill>
                <a:effectLst/>
                <a:latin typeface="Arial" panose="020B0604020202020204" pitchFamily="34" charset="0"/>
              </a:rPr>
              <a:t>, med fokus på kva tiltak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kan </a:t>
            </a:r>
            <a:r>
              <a:rPr lang="nb-NO" sz="4000" b="0" i="0" u="none" strike="noStrike" dirty="0" err="1">
                <a:solidFill>
                  <a:srgbClr val="000000"/>
                </a:solidFill>
                <a:effectLst/>
                <a:latin typeface="Arial" panose="020B0604020202020204" pitchFamily="34" charset="0"/>
              </a:rPr>
              <a:t>gjere</a:t>
            </a:r>
            <a:r>
              <a:rPr lang="nb-NO" sz="4000" b="0" i="0" u="none" strike="noStrike" dirty="0">
                <a:solidFill>
                  <a:srgbClr val="000000"/>
                </a:solidFill>
                <a:effectLst/>
                <a:latin typeface="Arial" panose="020B0604020202020204" pitchFamily="34" charset="0"/>
              </a:rPr>
              <a:t> for at </a:t>
            </a:r>
            <a:r>
              <a:rPr lang="nb-NO" sz="4000" b="0" i="0" u="none" strike="noStrike" dirty="0" err="1">
                <a:solidFill>
                  <a:srgbClr val="000000"/>
                </a:solidFill>
                <a:effectLst/>
                <a:latin typeface="Arial" panose="020B0604020202020204" pitchFamily="34" charset="0"/>
              </a:rPr>
              <a:t>dei</a:t>
            </a:r>
            <a:r>
              <a:rPr lang="nb-NO" sz="4000" b="0" i="0" u="none" strike="noStrike" dirty="0">
                <a:solidFill>
                  <a:srgbClr val="000000"/>
                </a:solidFill>
                <a:effectLst/>
                <a:latin typeface="Arial" panose="020B0604020202020204" pitchFamily="34" charset="0"/>
              </a:rPr>
              <a:t> i framtida kan få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hensiktsmessig legemiddelbehandling. </a:t>
            </a:r>
            <a:endParaRPr lang="en-GB" altLang="nb-NO" sz="4000" dirty="0">
              <a:solidFill>
                <a:schemeClr val="tx1">
                  <a:lumMod val="85000"/>
                  <a:lumOff val="15000"/>
                </a:schemeClr>
              </a:solidFill>
              <a:latin typeface="+mn-lt"/>
            </a:endParaRPr>
          </a:p>
        </p:txBody>
      </p:sp>
      <p:sp>
        <p:nvSpPr>
          <p:cNvPr id="2052" name="Text box 2" descr="Text field "/>
          <p:cNvSpPr txBox="1">
            <a:spLocks noChangeArrowheads="1"/>
          </p:cNvSpPr>
          <p:nvPr/>
        </p:nvSpPr>
        <p:spPr bwMode="auto">
          <a:xfrm>
            <a:off x="11443335" y="6229350"/>
            <a:ext cx="10033000" cy="2009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000" b="1" dirty="0" err="1">
                <a:solidFill>
                  <a:schemeClr val="tx1">
                    <a:lumMod val="85000"/>
                    <a:lumOff val="15000"/>
                  </a:schemeClr>
                </a:solidFill>
                <a:latin typeface="+mn-lt"/>
              </a:rPr>
              <a:t>Materiale</a:t>
            </a:r>
            <a:r>
              <a:rPr lang="en-US" altLang="nb-NO" sz="4000" b="1" dirty="0">
                <a:solidFill>
                  <a:schemeClr val="tx1">
                    <a:lumMod val="85000"/>
                    <a:lumOff val="15000"/>
                  </a:schemeClr>
                </a:solidFill>
                <a:latin typeface="+mn-lt"/>
              </a:rPr>
              <a:t> </a:t>
            </a:r>
            <a:r>
              <a:rPr lang="en-US" altLang="nb-NO" sz="4000" b="1" dirty="0" err="1">
                <a:solidFill>
                  <a:schemeClr val="tx1">
                    <a:lumMod val="85000"/>
                    <a:lumOff val="15000"/>
                  </a:schemeClr>
                </a:solidFill>
                <a:latin typeface="+mn-lt"/>
              </a:rPr>
              <a:t>og</a:t>
            </a:r>
            <a:r>
              <a:rPr lang="en-US" altLang="nb-NO" sz="4000" b="1" dirty="0">
                <a:solidFill>
                  <a:schemeClr val="tx1">
                    <a:lumMod val="85000"/>
                    <a:lumOff val="15000"/>
                  </a:schemeClr>
                </a:solidFill>
                <a:latin typeface="+mn-lt"/>
              </a:rPr>
              <a:t> </a:t>
            </a:r>
            <a:r>
              <a:rPr lang="en-US" altLang="nb-NO" sz="4000" b="1" dirty="0" err="1">
                <a:solidFill>
                  <a:schemeClr val="tx1">
                    <a:lumMod val="85000"/>
                    <a:lumOff val="15000"/>
                  </a:schemeClr>
                </a:solidFill>
                <a:latin typeface="+mn-lt"/>
              </a:rPr>
              <a:t>metode</a:t>
            </a:r>
            <a:br>
              <a:rPr lang="en-US" altLang="nb-NO" sz="4000" b="1" dirty="0">
                <a:solidFill>
                  <a:schemeClr val="tx1">
                    <a:lumMod val="85000"/>
                    <a:lumOff val="15000"/>
                  </a:schemeClr>
                </a:solidFill>
                <a:latin typeface="+mn-lt"/>
              </a:rPr>
            </a:br>
            <a:r>
              <a:rPr lang="nb-NO" altLang="nb-NO" sz="4000" dirty="0">
                <a:solidFill>
                  <a:schemeClr val="tx1">
                    <a:lumMod val="85000"/>
                    <a:lumOff val="15000"/>
                  </a:schemeClr>
                </a:solidFill>
                <a:latin typeface="+mn-lt"/>
              </a:rPr>
              <a:t>Vi gjorde </a:t>
            </a:r>
            <a:r>
              <a:rPr lang="nb-NO" altLang="nb-NO" sz="4000" dirty="0" err="1">
                <a:solidFill>
                  <a:schemeClr val="tx1">
                    <a:lumMod val="85000"/>
                    <a:lumOff val="15000"/>
                  </a:schemeClr>
                </a:solidFill>
                <a:latin typeface="+mn-lt"/>
              </a:rPr>
              <a:t>ein</a:t>
            </a:r>
            <a:r>
              <a:rPr lang="nb-NO" altLang="nb-NO" sz="4000" dirty="0">
                <a:solidFill>
                  <a:schemeClr val="tx1">
                    <a:lumMod val="85000"/>
                    <a:lumOff val="15000"/>
                  </a:schemeClr>
                </a:solidFill>
                <a:latin typeface="+mn-lt"/>
              </a:rPr>
              <a:t> litteraturstudie der funna </a:t>
            </a:r>
            <a:r>
              <a:rPr lang="nb-NO" altLang="nb-NO" sz="4000" dirty="0" err="1">
                <a:solidFill>
                  <a:schemeClr val="tx1">
                    <a:lumMod val="85000"/>
                    <a:lumOff val="15000"/>
                  </a:schemeClr>
                </a:solidFill>
                <a:latin typeface="+mn-lt"/>
              </a:rPr>
              <a:t>frå</a:t>
            </a:r>
            <a:r>
              <a:rPr lang="nb-NO" altLang="nb-NO" sz="4000" dirty="0">
                <a:solidFill>
                  <a:schemeClr val="tx1">
                    <a:lumMod val="85000"/>
                    <a:lumOff val="15000"/>
                  </a:schemeClr>
                </a:solidFill>
                <a:latin typeface="+mn-lt"/>
              </a:rPr>
              <a:t> litteratursøket vart diskutert i lys av </a:t>
            </a:r>
            <a:r>
              <a:rPr lang="nb-NO" altLang="nb-NO" sz="4000" dirty="0" err="1">
                <a:solidFill>
                  <a:schemeClr val="tx1">
                    <a:lumMod val="85000"/>
                    <a:lumOff val="15000"/>
                  </a:schemeClr>
                </a:solidFill>
                <a:latin typeface="+mn-lt"/>
              </a:rPr>
              <a:t>gjeldande</a:t>
            </a:r>
            <a:r>
              <a:rPr lang="nb-NO" altLang="nb-NO" sz="4000" dirty="0">
                <a:solidFill>
                  <a:schemeClr val="tx1">
                    <a:lumMod val="85000"/>
                    <a:lumOff val="15000"/>
                  </a:schemeClr>
                </a:solidFill>
                <a:latin typeface="+mn-lt"/>
              </a:rPr>
              <a:t> retningslinjer, lovverk, kvalitative studier og anna støttelitteratur. Litteratursøket gav treff på 393 </a:t>
            </a:r>
            <a:r>
              <a:rPr lang="nb-NO" altLang="nb-NO" sz="4000" dirty="0" err="1">
                <a:solidFill>
                  <a:schemeClr val="tx1">
                    <a:lumMod val="85000"/>
                    <a:lumOff val="15000"/>
                  </a:schemeClr>
                </a:solidFill>
                <a:latin typeface="+mn-lt"/>
              </a:rPr>
              <a:t>artiklar</a:t>
            </a:r>
            <a:r>
              <a:rPr lang="nb-NO" altLang="nb-NO" sz="4000" dirty="0">
                <a:solidFill>
                  <a:schemeClr val="tx1">
                    <a:lumMod val="85000"/>
                    <a:lumOff val="15000"/>
                  </a:schemeClr>
                </a:solidFill>
                <a:latin typeface="+mn-lt"/>
              </a:rPr>
              <a:t>. </a:t>
            </a:r>
            <a:r>
              <a:rPr lang="nb-NO" sz="4000" b="0" i="0" u="none" strike="noStrike" dirty="0">
                <a:solidFill>
                  <a:srgbClr val="000000"/>
                </a:solidFill>
                <a:effectLst/>
                <a:latin typeface="Arial" panose="020B0604020202020204" pitchFamily="34" charset="0"/>
              </a:rPr>
              <a:t>Inklusjonskriterier var at </a:t>
            </a:r>
            <a:r>
              <a:rPr lang="nb-NO" sz="4000" b="0" i="0" u="none" strike="noStrike" dirty="0" err="1">
                <a:solidFill>
                  <a:srgbClr val="000000"/>
                </a:solidFill>
                <a:effectLst/>
                <a:latin typeface="Arial" panose="020B0604020202020204" pitchFamily="34" charset="0"/>
              </a:rPr>
              <a:t>artiklane</a:t>
            </a:r>
            <a:r>
              <a:rPr lang="nb-NO" sz="4000" b="0" i="0" u="none" strike="noStrike" dirty="0">
                <a:solidFill>
                  <a:srgbClr val="000000"/>
                </a:solidFill>
                <a:effectLst/>
                <a:latin typeface="Arial" panose="020B0604020202020204" pitchFamily="34" charset="0"/>
              </a:rPr>
              <a:t> måtte </a:t>
            </a:r>
            <a:r>
              <a:rPr lang="nb-NO" sz="4000" b="0" i="0" u="none" strike="noStrike" dirty="0" err="1">
                <a:solidFill>
                  <a:srgbClr val="000000"/>
                </a:solidFill>
                <a:effectLst/>
                <a:latin typeface="Arial" panose="020B0604020202020204" pitchFamily="34" charset="0"/>
              </a:rPr>
              <a:t>vere</a:t>
            </a:r>
            <a:r>
              <a:rPr lang="nb-NO" sz="4000" b="0" i="0" u="none" strike="noStrike" dirty="0">
                <a:solidFill>
                  <a:srgbClr val="000000"/>
                </a:solidFill>
                <a:effectLst/>
                <a:latin typeface="Arial" panose="020B0604020202020204" pitchFamily="34" charset="0"/>
              </a:rPr>
              <a:t> basert på kvantitative studier eller effektstudier og studiepopulasjonen var </a:t>
            </a:r>
            <a:r>
              <a:rPr lang="nb-NO" sz="4000" b="0" i="0" u="none" strike="noStrike" dirty="0" err="1">
                <a:solidFill>
                  <a:srgbClr val="000000"/>
                </a:solidFill>
                <a:effectLst/>
                <a:latin typeface="Arial" panose="020B0604020202020204" pitchFamily="34" charset="0"/>
              </a:rPr>
              <a:t>sjukeheimspasientar</a:t>
            </a:r>
            <a:r>
              <a:rPr lang="nb-NO" sz="4000" b="0" i="0" u="none" strike="noStrike" dirty="0">
                <a:solidFill>
                  <a:srgbClr val="000000"/>
                </a:solidFill>
                <a:effectLst/>
                <a:latin typeface="Arial" panose="020B0604020202020204" pitchFamily="34" charset="0"/>
              </a:rPr>
              <a:t> på minimum 65 år. Reine prevalensstudier, studier med fokus på spesifikke sjukdomsgrupper, medikamentgrupper, eller terminale </a:t>
            </a:r>
            <a:r>
              <a:rPr lang="nb-NO" sz="4000" b="0" i="0" u="none" strike="noStrike" dirty="0" err="1">
                <a:solidFill>
                  <a:srgbClr val="000000"/>
                </a:solidFill>
                <a:effectLst/>
                <a:latin typeface="Arial" panose="020B0604020202020204" pitchFamily="34" charset="0"/>
              </a:rPr>
              <a:t>pasientar</a:t>
            </a:r>
            <a:r>
              <a:rPr lang="nb-NO" sz="4000" b="0" i="0" u="none" strike="noStrike" dirty="0">
                <a:solidFill>
                  <a:srgbClr val="000000"/>
                </a:solidFill>
                <a:effectLst/>
                <a:latin typeface="Arial" panose="020B0604020202020204" pitchFamily="34" charset="0"/>
              </a:rPr>
              <a:t>, samt studier som inkluderte </a:t>
            </a:r>
            <a:r>
              <a:rPr lang="nb-NO" sz="4000" b="0" i="0" u="none" strike="noStrike" dirty="0" err="1">
                <a:solidFill>
                  <a:srgbClr val="000000"/>
                </a:solidFill>
                <a:effectLst/>
                <a:latin typeface="Arial" panose="020B0604020202020204" pitchFamily="34" charset="0"/>
              </a:rPr>
              <a:t>populasjonar</a:t>
            </a:r>
            <a:r>
              <a:rPr lang="nb-NO" sz="4000" b="0" i="0" u="none" strike="noStrike" dirty="0">
                <a:solidFill>
                  <a:srgbClr val="000000"/>
                </a:solidFill>
                <a:effectLst/>
                <a:latin typeface="Arial" panose="020B0604020202020204" pitchFamily="34" charset="0"/>
              </a:rPr>
              <a:t> som </a:t>
            </a:r>
            <a:r>
              <a:rPr lang="nb-NO" sz="4000" b="0" i="0" u="none" strike="noStrike" dirty="0" err="1">
                <a:solidFill>
                  <a:srgbClr val="000000"/>
                </a:solidFill>
                <a:effectLst/>
                <a:latin typeface="Arial" panose="020B0604020202020204" pitchFamily="34" charset="0"/>
              </a:rPr>
              <a:t>ikkje</a:t>
            </a:r>
            <a:r>
              <a:rPr lang="nb-NO" sz="4000" b="0" i="0" u="none" strike="noStrike" dirty="0">
                <a:solidFill>
                  <a:srgbClr val="000000"/>
                </a:solidFill>
                <a:effectLst/>
                <a:latin typeface="Arial" panose="020B0604020202020204" pitchFamily="34" charset="0"/>
              </a:rPr>
              <a:t> budde på sjukeheim, blei ekskludert. </a:t>
            </a:r>
            <a:r>
              <a:rPr lang="nb-NO" sz="4000" b="0" i="0" u="none" strike="noStrike" dirty="0" err="1">
                <a:solidFill>
                  <a:srgbClr val="000000"/>
                </a:solidFill>
                <a:effectLst/>
                <a:latin typeface="Arial" panose="020B0604020202020204" pitchFamily="34" charset="0"/>
              </a:rPr>
              <a:t>Artiklane</a:t>
            </a:r>
            <a:r>
              <a:rPr lang="nb-NO" sz="4000" b="0" i="0" u="none" strike="noStrike" dirty="0">
                <a:solidFill>
                  <a:srgbClr val="000000"/>
                </a:solidFill>
                <a:effectLst/>
                <a:latin typeface="Arial" panose="020B0604020202020204" pitchFamily="34" charset="0"/>
              </a:rPr>
              <a:t> vart kvalitetsvurdert opp mot sjekklister </a:t>
            </a:r>
            <a:r>
              <a:rPr lang="nb-NO" sz="4000" b="0" i="0" u="none" strike="noStrike" dirty="0" err="1">
                <a:solidFill>
                  <a:srgbClr val="000000"/>
                </a:solidFill>
                <a:effectLst/>
                <a:latin typeface="Arial" panose="020B0604020202020204" pitchFamily="34" charset="0"/>
              </a:rPr>
              <a:t>frå</a:t>
            </a:r>
            <a:r>
              <a:rPr lang="nb-NO" sz="4000" b="0" i="0" u="none" strike="noStrike" dirty="0">
                <a:solidFill>
                  <a:srgbClr val="000000"/>
                </a:solidFill>
                <a:effectLst/>
                <a:latin typeface="Arial" panose="020B0604020202020204" pitchFamily="34" charset="0"/>
              </a:rPr>
              <a:t> Johanna Briggs </a:t>
            </a:r>
            <a:r>
              <a:rPr lang="nb-NO" sz="4000" b="0" i="0" u="none" strike="noStrike" dirty="0" err="1">
                <a:solidFill>
                  <a:srgbClr val="000000"/>
                </a:solidFill>
                <a:effectLst/>
                <a:latin typeface="Arial" panose="020B0604020202020204" pitchFamily="34" charset="0"/>
              </a:rPr>
              <a:t>Institute</a:t>
            </a:r>
            <a:r>
              <a:rPr lang="nb-NO" sz="4000" b="0" i="0" u="none" strike="noStrike" dirty="0">
                <a:solidFill>
                  <a:srgbClr val="000000"/>
                </a:solidFill>
                <a:effectLst/>
                <a:latin typeface="Arial" panose="020B0604020202020204" pitchFamily="34" charset="0"/>
              </a:rPr>
              <a:t>.</a:t>
            </a:r>
          </a:p>
          <a:p>
            <a:pPr eaLnBrk="1" hangingPunct="1">
              <a:spcBef>
                <a:spcPct val="50000"/>
              </a:spcBef>
            </a:pPr>
            <a:endParaRPr lang="nb-NO" altLang="nb-NO" sz="4000" dirty="0">
              <a:solidFill>
                <a:srgbClr val="000000"/>
              </a:solidFill>
              <a:latin typeface="Arial" panose="020B0604020202020204" pitchFamily="34" charset="0"/>
            </a:endParaRPr>
          </a:p>
          <a:p>
            <a:pPr eaLnBrk="1" hangingPunct="1">
              <a:spcBef>
                <a:spcPct val="50000"/>
              </a:spcBef>
            </a:pPr>
            <a:r>
              <a:rPr lang="nb-NO" altLang="nb-NO" sz="4000" b="1" dirty="0">
                <a:solidFill>
                  <a:srgbClr val="000000"/>
                </a:solidFill>
                <a:latin typeface="Arial" panose="020B0604020202020204" pitchFamily="34" charset="0"/>
              </a:rPr>
              <a:t>Resultat</a:t>
            </a:r>
          </a:p>
          <a:p>
            <a:pPr eaLnBrk="1" hangingPunct="1">
              <a:spcBef>
                <a:spcPct val="50000"/>
              </a:spcBef>
            </a:pPr>
            <a:r>
              <a:rPr lang="nb-NO" altLang="nb-NO" sz="4000" dirty="0">
                <a:solidFill>
                  <a:srgbClr val="000000"/>
                </a:solidFill>
                <a:latin typeface="Arial" panose="020B0604020202020204" pitchFamily="34" charset="0"/>
              </a:rPr>
              <a:t>37 </a:t>
            </a:r>
            <a:r>
              <a:rPr lang="nb-NO" altLang="nb-NO" sz="4000" dirty="0" err="1">
                <a:solidFill>
                  <a:srgbClr val="000000"/>
                </a:solidFill>
                <a:latin typeface="Arial" panose="020B0604020202020204" pitchFamily="34" charset="0"/>
              </a:rPr>
              <a:t>artiklar</a:t>
            </a:r>
            <a:r>
              <a:rPr lang="nb-NO" altLang="nb-NO" sz="4000" dirty="0">
                <a:solidFill>
                  <a:srgbClr val="000000"/>
                </a:solidFill>
                <a:latin typeface="Arial" panose="020B0604020202020204" pitchFamily="34" charset="0"/>
              </a:rPr>
              <a:t> vart inkludert i studien. Korleis funna i </a:t>
            </a:r>
            <a:r>
              <a:rPr lang="nb-NO" altLang="nb-NO" sz="4000" dirty="0" err="1">
                <a:solidFill>
                  <a:srgbClr val="000000"/>
                </a:solidFill>
                <a:latin typeface="Arial" panose="020B0604020202020204" pitchFamily="34" charset="0"/>
              </a:rPr>
              <a:t>artiklane</a:t>
            </a:r>
            <a:r>
              <a:rPr lang="nb-NO" altLang="nb-NO" sz="4000" dirty="0">
                <a:solidFill>
                  <a:srgbClr val="000000"/>
                </a:solidFill>
                <a:latin typeface="Arial" panose="020B0604020202020204" pitchFamily="34" charset="0"/>
              </a:rPr>
              <a:t> påverkar legemiddelbehandlinga vart diskutert med utgangspunkt i tre førehandsdefinerte </a:t>
            </a:r>
            <a:r>
              <a:rPr lang="nb-NO" altLang="nb-NO" sz="4000" dirty="0" err="1">
                <a:solidFill>
                  <a:srgbClr val="000000"/>
                </a:solidFill>
                <a:latin typeface="Arial" panose="020B0604020202020204" pitchFamily="34" charset="0"/>
              </a:rPr>
              <a:t>kategoriar</a:t>
            </a:r>
            <a:r>
              <a:rPr lang="nb-NO" altLang="nb-NO" sz="4000" dirty="0">
                <a:solidFill>
                  <a:srgbClr val="000000"/>
                </a:solidFill>
                <a:latin typeface="Arial" panose="020B0604020202020204" pitchFamily="34" charset="0"/>
              </a:rPr>
              <a:t>: </a:t>
            </a:r>
            <a:r>
              <a:rPr lang="nb-NO" altLang="nb-NO" sz="4000" dirty="0" err="1">
                <a:solidFill>
                  <a:srgbClr val="000000"/>
                </a:solidFill>
                <a:latin typeface="Arial" panose="020B0604020202020204" pitchFamily="34" charset="0"/>
              </a:rPr>
              <a:t>pasientfaktorar</a:t>
            </a:r>
            <a:r>
              <a:rPr lang="nb-NO" altLang="nb-NO" sz="4000" dirty="0">
                <a:solidFill>
                  <a:srgbClr val="000000"/>
                </a:solidFill>
                <a:latin typeface="Arial" panose="020B0604020202020204" pitchFamily="34" charset="0"/>
              </a:rPr>
              <a:t>, </a:t>
            </a:r>
            <a:r>
              <a:rPr lang="nb-NO" altLang="nb-NO" sz="4000" dirty="0" err="1">
                <a:solidFill>
                  <a:srgbClr val="000000"/>
                </a:solidFill>
                <a:latin typeface="Arial" panose="020B0604020202020204" pitchFamily="34" charset="0"/>
              </a:rPr>
              <a:t>kunnskapsfaktorar</a:t>
            </a:r>
            <a:r>
              <a:rPr lang="nb-NO" altLang="nb-NO" sz="4000" dirty="0">
                <a:solidFill>
                  <a:srgbClr val="000000"/>
                </a:solidFill>
                <a:latin typeface="Arial" panose="020B0604020202020204" pitchFamily="34" charset="0"/>
              </a:rPr>
              <a:t> og strukturelle </a:t>
            </a:r>
            <a:r>
              <a:rPr lang="nb-NO" altLang="nb-NO" sz="4000" dirty="0" err="1">
                <a:solidFill>
                  <a:srgbClr val="000000"/>
                </a:solidFill>
                <a:latin typeface="Arial" panose="020B0604020202020204" pitchFamily="34" charset="0"/>
              </a:rPr>
              <a:t>faktorar</a:t>
            </a:r>
            <a:r>
              <a:rPr lang="nb-NO" altLang="nb-NO" sz="4000" dirty="0">
                <a:solidFill>
                  <a:srgbClr val="000000"/>
                </a:solidFill>
                <a:latin typeface="Arial" panose="020B0604020202020204" pitchFamily="34" charset="0"/>
              </a:rPr>
              <a:t>. </a:t>
            </a:r>
            <a:r>
              <a:rPr lang="nb-NO" sz="4000" b="0" i="0" u="none" strike="noStrike" dirty="0" err="1">
                <a:solidFill>
                  <a:srgbClr val="000000"/>
                </a:solidFill>
                <a:effectLst/>
                <a:latin typeface="Arial" panose="020B0604020202020204" pitchFamily="34" charset="0"/>
              </a:rPr>
              <a:t>Fleirtalet</a:t>
            </a:r>
            <a:r>
              <a:rPr lang="nb-NO" sz="4000" b="0" i="0" u="none" strike="noStrike" dirty="0">
                <a:solidFill>
                  <a:srgbClr val="000000"/>
                </a:solidFill>
                <a:effectLst/>
                <a:latin typeface="Arial" panose="020B0604020202020204" pitchFamily="34" charset="0"/>
              </a:rPr>
              <a:t> av </a:t>
            </a:r>
            <a:r>
              <a:rPr lang="nb-NO" sz="4000" b="0" i="0" u="none" strike="noStrike" dirty="0" err="1">
                <a:solidFill>
                  <a:srgbClr val="000000"/>
                </a:solidFill>
                <a:effectLst/>
                <a:latin typeface="Arial" panose="020B0604020202020204" pitchFamily="34" charset="0"/>
              </a:rPr>
              <a:t>artiklane</a:t>
            </a:r>
            <a:r>
              <a:rPr lang="nb-NO" sz="4000" b="0" i="0" u="none" strike="noStrike" dirty="0">
                <a:solidFill>
                  <a:srgbClr val="000000"/>
                </a:solidFill>
                <a:effectLst/>
                <a:latin typeface="Arial" panose="020B0604020202020204" pitchFamily="34" charset="0"/>
              </a:rPr>
              <a:t> omhandla bruk av forskrivningsverktøy i tillegg til kva yrkesgrupper som skulle delta i legemiddelgjennomgangar og korleis </a:t>
            </a:r>
            <a:r>
              <a:rPr lang="nb-NO" sz="4000" b="0" i="0" u="none" strike="noStrike" dirty="0" err="1">
                <a:solidFill>
                  <a:srgbClr val="000000"/>
                </a:solidFill>
                <a:effectLst/>
                <a:latin typeface="Arial" panose="020B0604020202020204" pitchFamily="34" charset="0"/>
              </a:rPr>
              <a:t>dei</a:t>
            </a:r>
            <a:r>
              <a:rPr lang="nb-NO" sz="4000" b="0" i="0" u="none" strike="noStrike" dirty="0">
                <a:solidFill>
                  <a:srgbClr val="000000"/>
                </a:solidFill>
                <a:effectLst/>
                <a:latin typeface="Arial" panose="020B0604020202020204" pitchFamily="34" charset="0"/>
              </a:rPr>
              <a:t> skulle samhandle. </a:t>
            </a:r>
            <a:endParaRPr lang="en-US" altLang="nb-NO" sz="4000" dirty="0">
              <a:solidFill>
                <a:schemeClr val="tx1">
                  <a:lumMod val="85000"/>
                  <a:lumOff val="15000"/>
                </a:schemeClr>
              </a:solidFill>
              <a:latin typeface="+mn-lt"/>
            </a:endParaRPr>
          </a:p>
        </p:txBody>
      </p:sp>
      <p:sp>
        <p:nvSpPr>
          <p:cNvPr id="2061" name="Text Box 4" descr="Text field "/>
          <p:cNvSpPr txBox="1">
            <a:spLocks noChangeArrowheads="1"/>
          </p:cNvSpPr>
          <p:nvPr/>
        </p:nvSpPr>
        <p:spPr bwMode="auto">
          <a:xfrm>
            <a:off x="21655088" y="6229350"/>
            <a:ext cx="10033000" cy="1954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l" rtl="0">
              <a:spcBef>
                <a:spcPts val="0"/>
              </a:spcBef>
              <a:spcAft>
                <a:spcPts val="0"/>
              </a:spcAft>
            </a:pPr>
            <a:r>
              <a:rPr lang="nb-NO" sz="4000" b="1" i="0" u="none" strike="noStrike" dirty="0">
                <a:solidFill>
                  <a:srgbClr val="000000"/>
                </a:solidFill>
                <a:effectLst/>
              </a:rPr>
              <a:t>Konklusjon</a:t>
            </a:r>
            <a:br>
              <a:rPr lang="nb-NO" sz="4000" b="0" i="0" u="none" strike="noStrike" dirty="0">
                <a:solidFill>
                  <a:srgbClr val="000000"/>
                </a:solidFill>
                <a:effectLst/>
              </a:rPr>
            </a:br>
            <a:r>
              <a:rPr lang="nb-NO" sz="4000" b="0" i="0" u="none" strike="noStrike" dirty="0">
                <a:solidFill>
                  <a:srgbClr val="000000"/>
                </a:solidFill>
                <a:effectLst/>
                <a:latin typeface="Arial" panose="020B0604020202020204" pitchFamily="34" charset="0"/>
              </a:rPr>
              <a:t>Då vi starta arbeidet med denne litteraturstudien trudde vi at </a:t>
            </a:r>
            <a:r>
              <a:rPr lang="nb-NO" sz="4000" b="0" i="0" u="none" strike="noStrike" dirty="0" err="1">
                <a:solidFill>
                  <a:srgbClr val="000000"/>
                </a:solidFill>
                <a:effectLst/>
                <a:latin typeface="Arial" panose="020B0604020202020204" pitchFamily="34" charset="0"/>
              </a:rPr>
              <a:t>eit</a:t>
            </a:r>
            <a:r>
              <a:rPr lang="nb-NO" sz="4000" b="0" i="0" u="none" strike="noStrike" dirty="0">
                <a:solidFill>
                  <a:srgbClr val="000000"/>
                </a:solidFill>
                <a:effectLst/>
                <a:latin typeface="Arial" panose="020B0604020202020204" pitchFamily="34" charset="0"/>
              </a:rPr>
              <a:t> høgt antall medikament var synonymt med </a:t>
            </a:r>
            <a:r>
              <a:rPr lang="nb-NO" sz="4000" b="0" i="0" u="none" strike="noStrike" dirty="0" err="1">
                <a:solidFill>
                  <a:srgbClr val="000000"/>
                </a:solidFill>
                <a:effectLst/>
                <a:latin typeface="Arial" panose="020B0604020202020204" pitchFamily="34" charset="0"/>
              </a:rPr>
              <a:t>dårleg</a:t>
            </a:r>
            <a:r>
              <a:rPr lang="nb-NO" sz="4000" b="0" i="0" u="none" strike="noStrike" dirty="0">
                <a:solidFill>
                  <a:srgbClr val="000000"/>
                </a:solidFill>
                <a:effectLst/>
                <a:latin typeface="Arial" panose="020B0604020202020204" pitchFamily="34" charset="0"/>
              </a:rPr>
              <a:t> og unødvendig behandling. Undervegs har vi forstått at </a:t>
            </a:r>
            <a:r>
              <a:rPr lang="nb-NO" sz="4000" b="0" i="0" u="none" strike="noStrike" dirty="0" err="1">
                <a:solidFill>
                  <a:srgbClr val="000000"/>
                </a:solidFill>
                <a:effectLst/>
                <a:latin typeface="Arial" panose="020B0604020202020204" pitchFamily="34" charset="0"/>
              </a:rPr>
              <a:t>biletet</a:t>
            </a:r>
            <a:r>
              <a:rPr lang="nb-NO" sz="4000" b="0" i="0" u="none" strike="noStrike" dirty="0">
                <a:solidFill>
                  <a:srgbClr val="000000"/>
                </a:solidFill>
                <a:effectLst/>
                <a:latin typeface="Arial" panose="020B0604020202020204" pitchFamily="34" charset="0"/>
              </a:rPr>
              <a:t> er langt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komplisert. Uansett har vår oppfatning av at </a:t>
            </a:r>
            <a:r>
              <a:rPr lang="nb-NO" sz="4000" b="0" i="0" u="none" strike="noStrike" dirty="0" err="1">
                <a:solidFill>
                  <a:srgbClr val="000000"/>
                </a:solidFill>
                <a:effectLst/>
                <a:latin typeface="Arial" panose="020B0604020202020204" pitchFamily="34" charset="0"/>
              </a:rPr>
              <a:t>mykje</a:t>
            </a:r>
            <a:r>
              <a:rPr lang="nb-NO" sz="4000" b="0" i="0" u="none" strike="noStrike" dirty="0">
                <a:solidFill>
                  <a:srgbClr val="000000"/>
                </a:solidFill>
                <a:effectLst/>
                <a:latin typeface="Arial" panose="020B0604020202020204" pitchFamily="34" charset="0"/>
              </a:rPr>
              <a:t> av legemiddelbruken som skjer på sjukeheim kan </a:t>
            </a:r>
            <a:r>
              <a:rPr lang="nb-NO" sz="4000" b="0" i="0" u="none" strike="noStrike" dirty="0" err="1">
                <a:solidFill>
                  <a:srgbClr val="000000"/>
                </a:solidFill>
                <a:effectLst/>
                <a:latin typeface="Arial" panose="020B0604020202020204" pitchFamily="34" charset="0"/>
              </a:rPr>
              <a:t>definerast</a:t>
            </a:r>
            <a:r>
              <a:rPr lang="nb-NO" sz="4000" b="0" i="0" u="none" strike="noStrike" dirty="0">
                <a:solidFill>
                  <a:srgbClr val="000000"/>
                </a:solidFill>
                <a:effectLst/>
                <a:latin typeface="Arial" panose="020B0604020202020204" pitchFamily="34" charset="0"/>
              </a:rPr>
              <a:t> som uhensiktsmessig, blitt styrka, og vi veit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om kva tiltak som kan bidra til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hensiktsmessig legemiddelbruk. </a:t>
            </a:r>
            <a:br>
              <a:rPr lang="nb-NO" sz="4000" dirty="0"/>
            </a:br>
            <a:endParaRPr lang="nb-NO" sz="4000" dirty="0"/>
          </a:p>
          <a:p>
            <a:pPr algn="l" rtl="0">
              <a:spcBef>
                <a:spcPts val="0"/>
              </a:spcBef>
              <a:spcAft>
                <a:spcPts val="0"/>
              </a:spcAft>
            </a:pPr>
            <a:r>
              <a:rPr lang="nb-NO" sz="4000" b="0" i="0" u="none" strike="noStrike" dirty="0">
                <a:solidFill>
                  <a:srgbClr val="000000"/>
                </a:solidFill>
                <a:effectLst/>
                <a:latin typeface="Arial" panose="020B0604020202020204" pitchFamily="34" charset="0"/>
              </a:rPr>
              <a:t>Vi </a:t>
            </a:r>
            <a:r>
              <a:rPr lang="nb-NO" sz="4000" b="0" i="0" u="none" strike="noStrike" dirty="0" err="1">
                <a:solidFill>
                  <a:srgbClr val="000000"/>
                </a:solidFill>
                <a:effectLst/>
                <a:latin typeface="Arial" panose="020B0604020202020204" pitchFamily="34" charset="0"/>
              </a:rPr>
              <a:t>fann</a:t>
            </a:r>
            <a:r>
              <a:rPr lang="nb-NO" sz="4000" b="0" i="0" u="none" strike="noStrike" dirty="0">
                <a:solidFill>
                  <a:srgbClr val="000000"/>
                </a:solidFill>
                <a:effectLst/>
                <a:latin typeface="Arial" panose="020B0604020202020204" pitchFamily="34" charset="0"/>
              </a:rPr>
              <a:t> at </a:t>
            </a:r>
            <a:r>
              <a:rPr lang="nb-NO" sz="4000" b="0" i="0" u="none" strike="noStrike" dirty="0" err="1">
                <a:solidFill>
                  <a:srgbClr val="000000"/>
                </a:solidFill>
                <a:effectLst/>
                <a:latin typeface="Arial" panose="020B0604020202020204" pitchFamily="34" charset="0"/>
              </a:rPr>
              <a:t>skrøpelegheitsvurdering</a:t>
            </a:r>
            <a:r>
              <a:rPr lang="nb-NO" sz="4000" b="0" i="0" u="none" strike="noStrike" dirty="0">
                <a:solidFill>
                  <a:srgbClr val="000000"/>
                </a:solidFill>
                <a:effectLst/>
                <a:latin typeface="Arial" panose="020B0604020202020204" pitchFamily="34" charset="0"/>
              </a:rPr>
              <a:t>, formulering av behandlingsmål, LMG i </a:t>
            </a:r>
            <a:r>
              <a:rPr lang="nb-NO" sz="4000" b="0" i="0" u="none" strike="noStrike" dirty="0" err="1">
                <a:solidFill>
                  <a:srgbClr val="000000"/>
                </a:solidFill>
                <a:effectLst/>
                <a:latin typeface="Arial" panose="020B0604020202020204" pitchFamily="34" charset="0"/>
              </a:rPr>
              <a:t>tverrfaglege</a:t>
            </a:r>
            <a:r>
              <a:rPr lang="nb-NO" sz="4000" b="0" i="0" u="none" strike="noStrike" dirty="0">
                <a:solidFill>
                  <a:srgbClr val="000000"/>
                </a:solidFill>
                <a:effectLst/>
                <a:latin typeface="Arial" panose="020B0604020202020204" pitchFamily="34" charset="0"/>
              </a:rPr>
              <a:t> team, opplæring av helsepersonell og opplæring av pasient </a:t>
            </a:r>
            <a:r>
              <a:rPr lang="nb-NO" sz="4000" b="0" i="0" u="none" strike="noStrike" dirty="0" err="1">
                <a:solidFill>
                  <a:srgbClr val="000000"/>
                </a:solidFill>
                <a:effectLst/>
                <a:latin typeface="Arial" panose="020B0604020202020204" pitchFamily="34" charset="0"/>
              </a:rPr>
              <a:t>truleg</a:t>
            </a:r>
            <a:r>
              <a:rPr lang="nb-NO" sz="4000" b="0" i="0" u="none" strike="noStrike" dirty="0">
                <a:solidFill>
                  <a:srgbClr val="000000"/>
                </a:solidFill>
                <a:effectLst/>
                <a:latin typeface="Arial" panose="020B0604020202020204" pitchFamily="34" charset="0"/>
              </a:rPr>
              <a:t> er nyttig for å </a:t>
            </a:r>
            <a:r>
              <a:rPr lang="nb-NO" sz="4000" b="0" i="0" u="none" strike="noStrike" dirty="0" err="1">
                <a:solidFill>
                  <a:srgbClr val="000000"/>
                </a:solidFill>
                <a:effectLst/>
                <a:latin typeface="Arial" panose="020B0604020202020204" pitchFamily="34" charset="0"/>
              </a:rPr>
              <a:t>gjere</a:t>
            </a:r>
            <a:r>
              <a:rPr lang="nb-NO" sz="4000" b="0" i="0" u="none" strike="noStrike" dirty="0">
                <a:solidFill>
                  <a:srgbClr val="000000"/>
                </a:solidFill>
                <a:effectLst/>
                <a:latin typeface="Arial" panose="020B0604020202020204" pitchFamily="34" charset="0"/>
              </a:rPr>
              <a:t> legemiddelbehandlinga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hensiktsmessig. Strukturert </a:t>
            </a:r>
            <a:r>
              <a:rPr lang="nb-NO" sz="4000" b="0" i="0" u="none" strike="noStrike" dirty="0" err="1">
                <a:solidFill>
                  <a:srgbClr val="000000"/>
                </a:solidFill>
                <a:effectLst/>
                <a:latin typeface="Arial" panose="020B0604020202020204" pitchFamily="34" charset="0"/>
              </a:rPr>
              <a:t>skrøpelegheitsvurdering</a:t>
            </a:r>
            <a:r>
              <a:rPr lang="nb-NO" sz="4000" b="0" i="0" u="none" strike="noStrike" dirty="0">
                <a:solidFill>
                  <a:srgbClr val="000000"/>
                </a:solidFill>
                <a:effectLst/>
                <a:latin typeface="Arial" panose="020B0604020202020204" pitchFamily="34" charset="0"/>
              </a:rPr>
              <a:t> som ledd i å definere overordna behandlingsmål før legemiddelgjennomgang kan bidra til å unngå at </a:t>
            </a:r>
            <a:r>
              <a:rPr lang="nb-NO" sz="4000" b="0" i="0" u="none" strike="noStrike" dirty="0" err="1">
                <a:solidFill>
                  <a:srgbClr val="000000"/>
                </a:solidFill>
                <a:effectLst/>
                <a:latin typeface="Arial" panose="020B0604020202020204" pitchFamily="34" charset="0"/>
              </a:rPr>
              <a:t>pasientar</a:t>
            </a:r>
            <a:r>
              <a:rPr lang="nb-NO" sz="4000" b="0" i="0" u="none" strike="noStrike" dirty="0">
                <a:solidFill>
                  <a:srgbClr val="000000"/>
                </a:solidFill>
                <a:effectLst/>
                <a:latin typeface="Arial" panose="020B0604020202020204" pitchFamily="34" charset="0"/>
              </a:rPr>
              <a:t> vert behandla med </a:t>
            </a:r>
            <a:r>
              <a:rPr lang="nb-NO" sz="4000" b="0" i="0" u="none" strike="noStrike" dirty="0" err="1">
                <a:solidFill>
                  <a:srgbClr val="000000"/>
                </a:solidFill>
                <a:effectLst/>
                <a:latin typeface="Arial" panose="020B0604020202020204" pitchFamily="34" charset="0"/>
              </a:rPr>
              <a:t>forebyggande</a:t>
            </a:r>
            <a:r>
              <a:rPr lang="nb-NO" sz="4000" b="0" i="0" u="none" strike="noStrike" dirty="0">
                <a:solidFill>
                  <a:srgbClr val="000000"/>
                </a:solidFill>
                <a:effectLst/>
                <a:latin typeface="Arial" panose="020B0604020202020204" pitchFamily="34" charset="0"/>
              </a:rPr>
              <a:t> medikament som </a:t>
            </a:r>
            <a:r>
              <a:rPr lang="nb-NO" sz="4000" b="0" i="0" u="none" strike="noStrike" dirty="0" err="1">
                <a:solidFill>
                  <a:srgbClr val="000000"/>
                </a:solidFill>
                <a:effectLst/>
                <a:latin typeface="Arial" panose="020B0604020202020204" pitchFamily="34" charset="0"/>
              </a:rPr>
              <a:t>dei</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ikkje</a:t>
            </a:r>
            <a:r>
              <a:rPr lang="nb-NO" sz="4000" b="0" i="0" u="none" strike="noStrike" dirty="0">
                <a:solidFill>
                  <a:srgbClr val="000000"/>
                </a:solidFill>
                <a:effectLst/>
                <a:latin typeface="Arial" panose="020B0604020202020204" pitchFamily="34" charset="0"/>
              </a:rPr>
              <a:t> har nytte av grunna kort forventa levetid.</a:t>
            </a:r>
            <a:br>
              <a:rPr lang="nb-NO" sz="4000" dirty="0"/>
            </a:br>
            <a:endParaRPr lang="nb-NO" sz="4000" dirty="0"/>
          </a:p>
          <a:p>
            <a:pPr algn="l" rtl="0">
              <a:spcBef>
                <a:spcPts val="0"/>
              </a:spcBef>
              <a:spcAft>
                <a:spcPts val="0"/>
              </a:spcAft>
            </a:pPr>
            <a:r>
              <a:rPr lang="nb-NO" sz="4000" b="0" i="0" u="none" strike="noStrike" dirty="0">
                <a:solidFill>
                  <a:srgbClr val="000000"/>
                </a:solidFill>
                <a:effectLst/>
                <a:latin typeface="Arial" panose="020B0604020202020204" pitchFamily="34" charset="0"/>
              </a:rPr>
              <a:t>Ingen studier undersøkte korleis juridiske </a:t>
            </a:r>
            <a:r>
              <a:rPr lang="nb-NO" sz="4000" b="0" i="0" u="none" strike="noStrike" dirty="0" err="1">
                <a:solidFill>
                  <a:srgbClr val="000000"/>
                </a:solidFill>
                <a:effectLst/>
                <a:latin typeface="Arial" panose="020B0604020202020204" pitchFamily="34" charset="0"/>
              </a:rPr>
              <a:t>føringar</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verkar</a:t>
            </a:r>
            <a:r>
              <a:rPr lang="nb-NO" sz="4000" b="0" i="0" u="none" strike="noStrike" dirty="0">
                <a:solidFill>
                  <a:srgbClr val="000000"/>
                </a:solidFill>
                <a:effectLst/>
                <a:latin typeface="Arial" panose="020B0604020202020204" pitchFamily="34" charset="0"/>
              </a:rPr>
              <a:t> inn på i kva grad legemiddelbehandlinga er hensiktsmessig. </a:t>
            </a:r>
            <a:br>
              <a:rPr lang="nb-NO" sz="4000" dirty="0"/>
            </a:br>
            <a:br>
              <a:rPr lang="nb-NO" sz="2400" dirty="0"/>
            </a:br>
            <a:endParaRPr lang="en-US" altLang="nb-NO" sz="4000" dirty="0">
              <a:solidFill>
                <a:schemeClr val="tx1">
                  <a:lumMod val="85000"/>
                  <a:lumOff val="15000"/>
                </a:schemeClr>
              </a:solidFill>
            </a:endParaRPr>
          </a:p>
        </p:txBody>
      </p:sp>
      <p:sp>
        <p:nvSpPr>
          <p:cNvPr id="2065" name="References" descr="Field for references"/>
          <p:cNvSpPr txBox="1">
            <a:spLocks noChangeArrowheads="1"/>
          </p:cNvSpPr>
          <p:nvPr/>
        </p:nvSpPr>
        <p:spPr bwMode="auto">
          <a:xfrm>
            <a:off x="11849100" y="27460575"/>
            <a:ext cx="19529044"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err="1">
                <a:solidFill>
                  <a:schemeClr val="tx1">
                    <a:lumMod val="85000"/>
                    <a:lumOff val="15000"/>
                  </a:schemeClr>
                </a:solidFill>
                <a:latin typeface="+mn-lt"/>
              </a:rPr>
              <a:t>Referansar</a:t>
            </a:r>
            <a:endParaRPr lang="nb-NO" altLang="nb-NO" sz="2800" b="1" dirty="0">
              <a:solidFill>
                <a:schemeClr val="tx1">
                  <a:lumMod val="85000"/>
                  <a:lumOff val="15000"/>
                </a:schemeClr>
              </a:solidFill>
              <a:latin typeface="+mn-lt"/>
            </a:endParaRPr>
          </a:p>
          <a:p>
            <a:pPr eaLnBrk="1" hangingPunct="1"/>
            <a:r>
              <a:rPr lang="nb-NO" sz="1800" b="0" i="0" strike="noStrike" dirty="0">
                <a:effectLst/>
                <a:latin typeface="Arial" panose="020B0604020202020204" pitchFamily="34" charset="0"/>
              </a:rPr>
              <a:t>Gulla C. A fine balance: Drug use in Norwegian nursing homes [Internet]. The University of Bergen; 2018 [cited 2022 Oct 3]. Available from: </a:t>
            </a:r>
            <a:r>
              <a:rPr lang="nb-NO" sz="1800" b="0" i="0"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https://bora.uib.no/bora-xmlui/handle/1956/18479</a:t>
            </a:r>
            <a:endParaRPr lang="nb-NO" sz="1800" b="0" i="0" strike="noStrike" dirty="0">
              <a:effectLst/>
              <a:latin typeface="Arial" panose="020B0604020202020204" pitchFamily="34" charset="0"/>
            </a:endParaRPr>
          </a:p>
          <a:p>
            <a:pPr eaLnBrk="1" hangingPunct="1"/>
            <a:endParaRPr lang="nb-NO" altLang="nb-NO" sz="1800" dirty="0">
              <a:latin typeface="Arial" panose="020B0604020202020204" pitchFamily="34" charset="0"/>
            </a:endParaRPr>
          </a:p>
          <a:p>
            <a:pPr eaLnBrk="1" hangingPunct="1"/>
            <a:r>
              <a:rPr lang="nb-NO" sz="1800" b="0" i="0" strike="noStrike" dirty="0">
                <a:effectLst/>
                <a:latin typeface="Arial" panose="020B0604020202020204" pitchFamily="34" charset="0"/>
              </a:rPr>
              <a:t>Romskaug, Skovlund, Straand. Effect of clinical geriatric assessments and collaborative medication reviews by geriatrician and family physician for improving health-related quality of life in home …. JAMA Intern Med [Internet]. 2020 Feb 1; Available from: </a:t>
            </a:r>
            <a:r>
              <a:rPr lang="nb-NO" sz="1800" b="0" i="0"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https://jamanetwork.com/journals/jamainternalmedicine/article-abstract/2753318?casa_token=ewatdQ6Y81IAAAAA:WeUSaEy6uI73W-joT0QC74K1JZU7odm90AN3lt2p7cS0K4vEwrS01x_yvK_BaqcXcqMSMDpjTgs</a:t>
            </a:r>
            <a:endParaRPr lang="nb-NO" sz="1800" b="0" i="0" strike="noStrike" dirty="0">
              <a:effectLst/>
              <a:latin typeface="Arial" panose="020B0604020202020204" pitchFamily="34" charset="0"/>
            </a:endParaRPr>
          </a:p>
          <a:p>
            <a:pPr eaLnBrk="1" hangingPunct="1"/>
            <a:endParaRPr lang="nb-NO" altLang="nb-NO" sz="1800" dirty="0">
              <a:latin typeface="Arial" panose="020B0604020202020204" pitchFamily="34" charset="0"/>
            </a:endParaRPr>
          </a:p>
          <a:p>
            <a:pPr eaLnBrk="1" hangingPunct="1"/>
            <a:r>
              <a:rPr lang="nb-NO" sz="1800" b="0" i="0" strike="noStrike" dirty="0">
                <a:effectLst/>
                <a:latin typeface="Arial" panose="020B0604020202020204" pitchFamily="34" charset="0"/>
              </a:rPr>
              <a:t>Nyborg G, Straand J, Klovning A, Brekke M. The Norwegian General Practice--Nursing Home criteria (NORGEP-NH) for potentially inappropriate medication use: A web-based Delphi study. Scand J Prim Health Care. 2015 Jun;33(2):134–41.</a:t>
            </a:r>
            <a:endParaRPr lang="nb-NO" altLang="nb-NO" sz="2000" dirty="0">
              <a:latin typeface="+mn-lt"/>
            </a:endParaRPr>
          </a:p>
          <a:p>
            <a:pPr eaLnBrk="1" hangingPunct="1"/>
            <a:endParaRPr lang="nb-NO" altLang="nb-NO" sz="1800" dirty="0">
              <a:solidFill>
                <a:srgbClr val="000000"/>
              </a:solidFill>
              <a:latin typeface="Arial" panose="020B0604020202020204" pitchFamily="34" charset="0"/>
            </a:endParaRPr>
          </a:p>
        </p:txBody>
      </p:sp>
      <p:sp>
        <p:nvSpPr>
          <p:cNvPr id="2066" name="Acknowledgements" descr="Field for acknowledgements"/>
          <p:cNvSpPr txBox="1">
            <a:spLocks noChangeArrowheads="1"/>
          </p:cNvSpPr>
          <p:nvPr/>
        </p:nvSpPr>
        <p:spPr bwMode="auto">
          <a:xfrm>
            <a:off x="31962408" y="27460575"/>
            <a:ext cx="97409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GB" altLang="nb-NO" sz="2800" dirty="0" err="1">
                <a:solidFill>
                  <a:schemeClr val="tx1">
                    <a:lumMod val="85000"/>
                    <a:lumOff val="15000"/>
                  </a:schemeClr>
                </a:solidFill>
                <a:latin typeface="+mn-lt"/>
              </a:rPr>
              <a:t>Ei</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stor</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takk</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til</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Katinka</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Nordheim</a:t>
            </a:r>
            <a:r>
              <a:rPr lang="en-GB" altLang="nb-NO" sz="2800" dirty="0">
                <a:solidFill>
                  <a:schemeClr val="tx1">
                    <a:lumMod val="85000"/>
                    <a:lumOff val="15000"/>
                  </a:schemeClr>
                </a:solidFill>
                <a:latin typeface="+mn-lt"/>
              </a:rPr>
              <a:t> Alme, Kristian Jansen </a:t>
            </a:r>
            <a:r>
              <a:rPr lang="en-GB" altLang="nb-NO" sz="2800" dirty="0" err="1">
                <a:solidFill>
                  <a:schemeClr val="tx1">
                    <a:lumMod val="85000"/>
                    <a:lumOff val="15000"/>
                  </a:schemeClr>
                </a:solidFill>
                <a:latin typeface="+mn-lt"/>
              </a:rPr>
              <a:t>og</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Marit</a:t>
            </a:r>
            <a:r>
              <a:rPr lang="en-GB" altLang="nb-NO" sz="2800" dirty="0">
                <a:solidFill>
                  <a:schemeClr val="tx1">
                    <a:lumMod val="85000"/>
                    <a:lumOff val="15000"/>
                  </a:schemeClr>
                </a:solidFill>
                <a:latin typeface="+mn-lt"/>
              </a:rPr>
              <a:t> </a:t>
            </a:r>
            <a:r>
              <a:rPr lang="en-GB" altLang="nb-NO" sz="2800" dirty="0" err="1">
                <a:solidFill>
                  <a:schemeClr val="tx1">
                    <a:lumMod val="85000"/>
                    <a:lumOff val="15000"/>
                  </a:schemeClr>
                </a:solidFill>
                <a:latin typeface="+mn-lt"/>
              </a:rPr>
              <a:t>Stordal</a:t>
            </a:r>
            <a:r>
              <a:rPr lang="en-GB" altLang="nb-NO" sz="2800" dirty="0">
                <a:solidFill>
                  <a:schemeClr val="tx1">
                    <a:lumMod val="85000"/>
                    <a:lumOff val="15000"/>
                  </a:schemeClr>
                </a:solidFill>
                <a:latin typeface="+mn-lt"/>
              </a:rPr>
              <a:t> Bakken for god </a:t>
            </a:r>
            <a:r>
              <a:rPr lang="en-GB" altLang="nb-NO" sz="2800" dirty="0" err="1">
                <a:solidFill>
                  <a:schemeClr val="tx1">
                    <a:lumMod val="85000"/>
                    <a:lumOff val="15000"/>
                  </a:schemeClr>
                </a:solidFill>
                <a:latin typeface="+mn-lt"/>
              </a:rPr>
              <a:t>veiledning</a:t>
            </a:r>
            <a:r>
              <a:rPr lang="en-GB" altLang="nb-NO" sz="2800" dirty="0">
                <a:solidFill>
                  <a:schemeClr val="tx1">
                    <a:lumMod val="85000"/>
                    <a:lumOff val="15000"/>
                  </a:schemeClr>
                </a:solidFill>
                <a:latin typeface="+mn-lt"/>
              </a:rPr>
              <a:t> under </a:t>
            </a:r>
            <a:r>
              <a:rPr lang="en-GB" altLang="nb-NO" sz="2800" dirty="0" err="1">
                <a:solidFill>
                  <a:schemeClr val="tx1">
                    <a:lumMod val="85000"/>
                    <a:lumOff val="15000"/>
                  </a:schemeClr>
                </a:solidFill>
                <a:latin typeface="+mn-lt"/>
              </a:rPr>
              <a:t>arbeidet</a:t>
            </a:r>
            <a:r>
              <a:rPr lang="en-GB" altLang="nb-NO" sz="2800" dirty="0">
                <a:solidFill>
                  <a:schemeClr val="tx1">
                    <a:lumMod val="85000"/>
                    <a:lumOff val="15000"/>
                  </a:schemeClr>
                </a:solidFill>
                <a:latin typeface="+mn-lt"/>
              </a:rPr>
              <a:t> med </a:t>
            </a:r>
            <a:r>
              <a:rPr lang="en-GB" altLang="nb-NO" sz="2800" dirty="0" err="1">
                <a:solidFill>
                  <a:schemeClr val="tx1">
                    <a:lumMod val="85000"/>
                    <a:lumOff val="15000"/>
                  </a:schemeClr>
                </a:solidFill>
                <a:latin typeface="+mn-lt"/>
              </a:rPr>
              <a:t>hovudoppgåva</a:t>
            </a:r>
            <a:r>
              <a:rPr lang="en-GB" altLang="nb-NO" sz="2800" dirty="0">
                <a:solidFill>
                  <a:schemeClr val="tx1">
                    <a:lumMod val="85000"/>
                    <a:lumOff val="15000"/>
                  </a:schemeClr>
                </a:solidFill>
                <a:latin typeface="+mn-lt"/>
              </a:rPr>
              <a:t>.</a:t>
            </a:r>
          </a:p>
        </p:txBody>
      </p:sp>
      <p:sp>
        <p:nvSpPr>
          <p:cNvPr id="2" name="Text Box 4" descr="Text field ">
            <a:extLst>
              <a:ext uri="{FF2B5EF4-FFF2-40B4-BE49-F238E27FC236}">
                <a16:creationId xmlns:a16="http://schemas.microsoft.com/office/drawing/2014/main" id="{23AF4BDC-F0AC-112C-BD00-FF905B47FEFF}"/>
              </a:ext>
            </a:extLst>
          </p:cNvPr>
          <p:cNvSpPr txBox="1">
            <a:spLocks noChangeArrowheads="1"/>
          </p:cNvSpPr>
          <p:nvPr/>
        </p:nvSpPr>
        <p:spPr bwMode="auto">
          <a:xfrm>
            <a:off x="31984275" y="6229350"/>
            <a:ext cx="10033000" cy="2089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l" rtl="0">
              <a:spcBef>
                <a:spcPts val="0"/>
              </a:spcBef>
              <a:spcAft>
                <a:spcPts val="0"/>
              </a:spcAft>
            </a:pPr>
            <a:r>
              <a:rPr lang="nb-NO" sz="4000" b="0" i="0" u="none" strike="noStrike" dirty="0">
                <a:solidFill>
                  <a:srgbClr val="000000"/>
                </a:solidFill>
                <a:effectLst/>
                <a:latin typeface="Arial" panose="020B0604020202020204" pitchFamily="34" charset="0"/>
              </a:rPr>
              <a:t>Akuttinnlegging i sjukehus er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arena der </a:t>
            </a:r>
            <a:r>
              <a:rPr lang="nb-NO" sz="4000" b="0" i="0" u="none" strike="noStrike" dirty="0" err="1">
                <a:solidFill>
                  <a:srgbClr val="000000"/>
                </a:solidFill>
                <a:effectLst/>
                <a:latin typeface="Arial" panose="020B0604020202020204" pitchFamily="34" charset="0"/>
              </a:rPr>
              <a:t>pasientane</a:t>
            </a:r>
            <a:r>
              <a:rPr lang="nb-NO" sz="4000" b="0" i="0" u="none" strike="noStrike" dirty="0">
                <a:solidFill>
                  <a:srgbClr val="000000"/>
                </a:solidFill>
                <a:effectLst/>
                <a:latin typeface="Arial" panose="020B0604020202020204" pitchFamily="34" charset="0"/>
              </a:rPr>
              <a:t> får forskrive </a:t>
            </a:r>
            <a:r>
              <a:rPr lang="nb-NO" sz="4000" b="0" i="0" u="none" strike="noStrike" dirty="0" err="1">
                <a:solidFill>
                  <a:srgbClr val="000000"/>
                </a:solidFill>
                <a:effectLst/>
                <a:latin typeface="Arial" panose="020B0604020202020204" pitchFamily="34" charset="0"/>
              </a:rPr>
              <a:t>fleire</a:t>
            </a:r>
            <a:r>
              <a:rPr lang="nb-NO" sz="4000" b="0" i="0" u="none" strike="noStrike" dirty="0">
                <a:solidFill>
                  <a:srgbClr val="000000"/>
                </a:solidFill>
                <a:effectLst/>
                <a:latin typeface="Arial" panose="020B0604020202020204" pitchFamily="34" charset="0"/>
              </a:rPr>
              <a:t> legemiddel. Vi foreslår at </a:t>
            </a:r>
            <a:r>
              <a:rPr lang="nb-NO" sz="4000" b="0" i="0" u="none" strike="noStrike" dirty="0" err="1">
                <a:solidFill>
                  <a:srgbClr val="000000"/>
                </a:solidFill>
                <a:effectLst/>
                <a:latin typeface="Arial" panose="020B0604020202020204" pitchFamily="34" charset="0"/>
              </a:rPr>
              <a:t>spesialistar</a:t>
            </a:r>
            <a:r>
              <a:rPr lang="nb-NO" sz="4000" b="0" i="0" u="none" strike="noStrike" dirty="0">
                <a:solidFill>
                  <a:srgbClr val="000000"/>
                </a:solidFill>
                <a:effectLst/>
                <a:latin typeface="Arial" panose="020B0604020202020204" pitchFamily="34" charset="0"/>
              </a:rPr>
              <a:t> som ordinerer nye medikament legg ved </a:t>
            </a:r>
            <a:r>
              <a:rPr lang="nb-NO" sz="4000" b="0" i="0" u="none" strike="noStrike" dirty="0" err="1">
                <a:solidFill>
                  <a:srgbClr val="000000"/>
                </a:solidFill>
                <a:effectLst/>
                <a:latin typeface="Arial" panose="020B0604020202020204" pitchFamily="34" charset="0"/>
              </a:rPr>
              <a:t>instruksar</a:t>
            </a:r>
            <a:r>
              <a:rPr lang="nb-NO" sz="4000" b="0" i="0" u="none" strike="noStrike" dirty="0">
                <a:solidFill>
                  <a:srgbClr val="000000"/>
                </a:solidFill>
                <a:effectLst/>
                <a:latin typeface="Arial" panose="020B0604020202020204" pitchFamily="34" charset="0"/>
              </a:rPr>
              <a:t> for korleis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kan revurdere </a:t>
            </a:r>
            <a:r>
              <a:rPr lang="nb-NO" sz="4000" b="0" i="0" u="none" strike="noStrike" dirty="0" err="1">
                <a:solidFill>
                  <a:srgbClr val="000000"/>
                </a:solidFill>
                <a:effectLst/>
                <a:latin typeface="Arial" panose="020B0604020202020204" pitchFamily="34" charset="0"/>
              </a:rPr>
              <a:t>desse</a:t>
            </a:r>
            <a:r>
              <a:rPr lang="nb-NO" sz="4000" b="0" i="0" u="none" strike="noStrike" dirty="0">
                <a:solidFill>
                  <a:srgbClr val="000000"/>
                </a:solidFill>
                <a:effectLst/>
                <a:latin typeface="Arial" panose="020B0604020202020204" pitchFamily="34" charset="0"/>
              </a:rPr>
              <a:t> på sjukeheimen, med informasjon om kva </a:t>
            </a:r>
            <a:r>
              <a:rPr lang="nb-NO" sz="4000" b="0" i="0" u="none" strike="noStrike" dirty="0" err="1">
                <a:solidFill>
                  <a:srgbClr val="000000"/>
                </a:solidFill>
                <a:effectLst/>
                <a:latin typeface="Arial" panose="020B0604020202020204" pitchFamily="34" charset="0"/>
              </a:rPr>
              <a:t>målingar</a:t>
            </a:r>
            <a:r>
              <a:rPr lang="nb-NO" sz="4000" b="0" i="0" u="none" strike="noStrike" dirty="0">
                <a:solidFill>
                  <a:srgbClr val="000000"/>
                </a:solidFill>
                <a:effectLst/>
                <a:latin typeface="Arial" panose="020B0604020202020204" pitchFamily="34" charset="0"/>
              </a:rPr>
              <a:t> som må </a:t>
            </a:r>
            <a:r>
              <a:rPr lang="nb-NO" sz="4000" b="0" i="0" u="none" strike="noStrike" dirty="0" err="1">
                <a:solidFill>
                  <a:srgbClr val="000000"/>
                </a:solidFill>
                <a:effectLst/>
                <a:latin typeface="Arial" panose="020B0604020202020204" pitchFamily="34" charset="0"/>
              </a:rPr>
              <a:t>takast</a:t>
            </a:r>
            <a:r>
              <a:rPr lang="nb-NO" sz="4000" b="0" i="0" u="none" strike="noStrike" dirty="0">
                <a:solidFill>
                  <a:srgbClr val="000000"/>
                </a:solidFill>
                <a:effectLst/>
                <a:latin typeface="Arial" panose="020B0604020202020204" pitchFamily="34" charset="0"/>
              </a:rPr>
              <a:t>, og kva symptom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skal sjå etter for å vurdere effekt og </a:t>
            </a:r>
            <a:r>
              <a:rPr lang="nb-NO" sz="4000" b="0" i="0" u="none" strike="noStrike" dirty="0" err="1">
                <a:solidFill>
                  <a:srgbClr val="000000"/>
                </a:solidFill>
                <a:effectLst/>
                <a:latin typeface="Arial" panose="020B0604020202020204" pitchFamily="34" charset="0"/>
              </a:rPr>
              <a:t>biverknader</a:t>
            </a:r>
            <a:r>
              <a:rPr lang="nb-NO" sz="4000" b="0" i="0" u="none" strike="noStrike" dirty="0">
                <a:solidFill>
                  <a:srgbClr val="000000"/>
                </a:solidFill>
                <a:effectLst/>
                <a:latin typeface="Arial" panose="020B0604020202020204" pitchFamily="34" charset="0"/>
              </a:rPr>
              <a:t>. Revurdering av </a:t>
            </a:r>
            <a:r>
              <a:rPr lang="nb-NO" sz="4000" b="0" i="0" u="none" strike="noStrike" dirty="0" err="1">
                <a:solidFill>
                  <a:srgbClr val="000000"/>
                </a:solidFill>
                <a:effectLst/>
                <a:latin typeface="Arial" panose="020B0604020202020204" pitchFamily="34" charset="0"/>
              </a:rPr>
              <a:t>nyoppstarta</a:t>
            </a:r>
            <a:r>
              <a:rPr lang="nb-NO" sz="4000" b="0" i="0" u="none" strike="noStrike" dirty="0">
                <a:solidFill>
                  <a:srgbClr val="000000"/>
                </a:solidFill>
                <a:effectLst/>
                <a:latin typeface="Arial" panose="020B0604020202020204" pitchFamily="34" charset="0"/>
              </a:rPr>
              <a:t> medikament bør </a:t>
            </a:r>
            <a:r>
              <a:rPr lang="nb-NO" sz="4000" b="0" i="0" u="none" strike="noStrike" dirty="0" err="1">
                <a:solidFill>
                  <a:srgbClr val="000000"/>
                </a:solidFill>
                <a:effectLst/>
                <a:latin typeface="Arial" panose="020B0604020202020204" pitchFamily="34" charset="0"/>
              </a:rPr>
              <a:t>vere</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del av sjukeheimen sine rutiner for </a:t>
            </a:r>
            <a:r>
              <a:rPr lang="nb-NO" sz="4000" b="0" i="0" u="none" strike="noStrike" dirty="0" err="1">
                <a:solidFill>
                  <a:srgbClr val="000000"/>
                </a:solidFill>
                <a:effectLst/>
                <a:latin typeface="Arial" panose="020B0604020202020204" pitchFamily="34" charset="0"/>
              </a:rPr>
              <a:t>legemiddehandtering</a:t>
            </a:r>
            <a:r>
              <a:rPr lang="nb-NO" sz="4000" b="0" i="0" u="none" strike="noStrike" dirty="0">
                <a:solidFill>
                  <a:srgbClr val="000000"/>
                </a:solidFill>
                <a:effectLst/>
                <a:latin typeface="Arial" panose="020B0604020202020204" pitchFamily="34" charset="0"/>
              </a:rPr>
              <a:t>.</a:t>
            </a:r>
            <a:endParaRPr lang="nb-NO" sz="4000" b="0" i="0" u="none" strike="noStrike" dirty="0">
              <a:solidFill>
                <a:srgbClr val="000000"/>
              </a:solidFill>
              <a:effectLst/>
            </a:endParaRPr>
          </a:p>
          <a:p>
            <a:pPr algn="l" rtl="0">
              <a:spcBef>
                <a:spcPts val="0"/>
              </a:spcBef>
              <a:spcAft>
                <a:spcPts val="0"/>
              </a:spcAft>
            </a:pPr>
            <a:br>
              <a:rPr lang="nb-NO" sz="4000" b="0" i="0" u="none" strike="noStrike" dirty="0">
                <a:solidFill>
                  <a:srgbClr val="000000"/>
                </a:solidFill>
                <a:effectLst/>
              </a:rPr>
            </a:br>
            <a:r>
              <a:rPr lang="nb-NO" sz="4000" b="0" i="0" u="none" strike="noStrike" dirty="0">
                <a:solidFill>
                  <a:srgbClr val="000000"/>
                </a:solidFill>
                <a:effectLst/>
                <a:latin typeface="Arial" panose="020B0604020202020204" pitchFamily="34" charset="0"/>
              </a:rPr>
              <a:t>Forskrivningsverktøy har vist seg nyttige i å redusere antall </a:t>
            </a:r>
            <a:r>
              <a:rPr lang="nb-NO" sz="4000" b="0" i="0" u="none" strike="noStrike" dirty="0" err="1">
                <a:solidFill>
                  <a:srgbClr val="000000"/>
                </a:solidFill>
                <a:effectLst/>
                <a:latin typeface="Arial" panose="020B0604020202020204" pitchFamily="34" charset="0"/>
              </a:rPr>
              <a:t>PIMs</a:t>
            </a:r>
            <a:r>
              <a:rPr lang="nb-NO" sz="4000" b="0" i="0" u="none" strike="noStrike" dirty="0">
                <a:solidFill>
                  <a:srgbClr val="000000"/>
                </a:solidFill>
                <a:effectLst/>
                <a:latin typeface="Arial" panose="020B0604020202020204" pitchFamily="34" charset="0"/>
              </a:rPr>
              <a:t>, antall legemiddel og </a:t>
            </a:r>
            <a:r>
              <a:rPr lang="nb-NO" sz="4000" b="0" i="0" u="none" strike="noStrike" dirty="0" err="1">
                <a:solidFill>
                  <a:srgbClr val="000000"/>
                </a:solidFill>
                <a:effectLst/>
                <a:latin typeface="Arial" panose="020B0604020202020204" pitchFamily="34" charset="0"/>
              </a:rPr>
              <a:t>legemiddelkostnadar</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utan</a:t>
            </a:r>
            <a:r>
              <a:rPr lang="nb-NO" sz="4000" b="0" i="0" u="none" strike="noStrike" dirty="0">
                <a:solidFill>
                  <a:srgbClr val="000000"/>
                </a:solidFill>
                <a:effectLst/>
                <a:latin typeface="Arial" panose="020B0604020202020204" pitchFamily="34" charset="0"/>
              </a:rPr>
              <a:t> at det har fått negative </a:t>
            </a:r>
            <a:r>
              <a:rPr lang="nb-NO" sz="4000" b="0" i="0" u="none" strike="noStrike" dirty="0" err="1">
                <a:solidFill>
                  <a:srgbClr val="000000"/>
                </a:solidFill>
                <a:effectLst/>
                <a:latin typeface="Arial" panose="020B0604020202020204" pitchFamily="34" charset="0"/>
              </a:rPr>
              <a:t>konsekvensar</a:t>
            </a:r>
            <a:r>
              <a:rPr lang="nb-NO" sz="4000" b="0" i="0" u="none" strike="noStrike" dirty="0">
                <a:solidFill>
                  <a:srgbClr val="000000"/>
                </a:solidFill>
                <a:effectLst/>
                <a:latin typeface="Arial" panose="020B0604020202020204" pitchFamily="34" charset="0"/>
              </a:rPr>
              <a:t> for pasienten. Men hensiktsmessig legemiddelbehandling </a:t>
            </a:r>
            <a:r>
              <a:rPr lang="nb-NO" sz="4000" b="0" i="0" u="none" strike="noStrike" dirty="0" err="1">
                <a:solidFill>
                  <a:srgbClr val="000000"/>
                </a:solidFill>
                <a:effectLst/>
                <a:latin typeface="Arial" panose="020B0604020202020204" pitchFamily="34" charset="0"/>
              </a:rPr>
              <a:t>handlar</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ikkje</a:t>
            </a:r>
            <a:r>
              <a:rPr lang="nb-NO" sz="4000" b="0" i="0" u="none" strike="noStrike" dirty="0">
                <a:solidFill>
                  <a:srgbClr val="000000"/>
                </a:solidFill>
                <a:effectLst/>
                <a:latin typeface="Arial" panose="020B0604020202020204" pitchFamily="34" charset="0"/>
              </a:rPr>
              <a:t> </a:t>
            </a:r>
            <a:r>
              <a:rPr lang="nb-NO" sz="4000" b="0" i="0" u="none" strike="noStrike" dirty="0" err="1">
                <a:solidFill>
                  <a:srgbClr val="000000"/>
                </a:solidFill>
                <a:effectLst/>
                <a:latin typeface="Arial" panose="020B0604020202020204" pitchFamily="34" charset="0"/>
              </a:rPr>
              <a:t>berre</a:t>
            </a:r>
            <a:r>
              <a:rPr lang="nb-NO" sz="4000" b="0" i="0" u="none" strike="noStrike" dirty="0">
                <a:solidFill>
                  <a:srgbClr val="000000"/>
                </a:solidFill>
                <a:effectLst/>
                <a:latin typeface="Arial" panose="020B0604020202020204" pitchFamily="34" charset="0"/>
              </a:rPr>
              <a:t> om fjerne uhensiktsmessige </a:t>
            </a:r>
            <a:r>
              <a:rPr lang="nb-NO" sz="4000" b="0" i="0" u="none" strike="noStrike" dirty="0" err="1">
                <a:solidFill>
                  <a:srgbClr val="000000"/>
                </a:solidFill>
                <a:effectLst/>
                <a:latin typeface="Arial" panose="020B0604020202020204" pitchFamily="34" charset="0"/>
              </a:rPr>
              <a:t>medisinar</a:t>
            </a:r>
            <a:r>
              <a:rPr lang="nb-NO" sz="4000" b="0" i="0" u="none" strike="noStrike" dirty="0">
                <a:solidFill>
                  <a:srgbClr val="000000"/>
                </a:solidFill>
                <a:effectLst/>
                <a:latin typeface="Arial" panose="020B0604020202020204" pitchFamily="34" charset="0"/>
              </a:rPr>
              <a:t>, men og å starte opp med nye medikament for underbehandla symptom. Det er viktig at framtidige studier i større grad </a:t>
            </a:r>
            <a:r>
              <a:rPr lang="nb-NO" sz="4000" b="0" i="0" u="none" strike="noStrike" dirty="0" err="1">
                <a:solidFill>
                  <a:srgbClr val="000000"/>
                </a:solidFill>
                <a:effectLst/>
                <a:latin typeface="Arial" panose="020B0604020202020204" pitchFamily="34" charset="0"/>
              </a:rPr>
              <a:t>målast</a:t>
            </a:r>
            <a:r>
              <a:rPr lang="nb-NO" sz="4000" b="0" i="0" u="none" strike="noStrike" dirty="0">
                <a:solidFill>
                  <a:srgbClr val="000000"/>
                </a:solidFill>
                <a:effectLst/>
                <a:latin typeface="Arial" panose="020B0604020202020204" pitchFamily="34" charset="0"/>
              </a:rPr>
              <a:t> i endepunkt som er meiningsfulle for denne pasientgruppa som har kort tid att å leve. Oppleving av autonomi og livskvalitet vil </a:t>
            </a:r>
            <a:r>
              <a:rPr lang="nb-NO" sz="4000" b="0" i="0" u="none" strike="noStrike" dirty="0" err="1">
                <a:solidFill>
                  <a:srgbClr val="000000"/>
                </a:solidFill>
                <a:effectLst/>
                <a:latin typeface="Arial" panose="020B0604020202020204" pitchFamily="34" charset="0"/>
              </a:rPr>
              <a:t>vere</a:t>
            </a:r>
            <a:r>
              <a:rPr lang="nb-NO" sz="4000" b="0" i="0" u="none" strike="noStrike" dirty="0">
                <a:solidFill>
                  <a:srgbClr val="000000"/>
                </a:solidFill>
                <a:effectLst/>
                <a:latin typeface="Arial" panose="020B0604020202020204" pitchFamily="34" charset="0"/>
              </a:rPr>
              <a:t> viktig for mange, men er </a:t>
            </a:r>
            <a:r>
              <a:rPr lang="nb-NO" sz="4000" b="0" i="0" u="none" strike="noStrike" dirty="0" err="1">
                <a:solidFill>
                  <a:srgbClr val="000000"/>
                </a:solidFill>
                <a:effectLst/>
                <a:latin typeface="Arial" panose="020B0604020202020204" pitchFamily="34" charset="0"/>
              </a:rPr>
              <a:t>utfordrande</a:t>
            </a:r>
            <a:r>
              <a:rPr lang="nb-NO" sz="4000" b="0" i="0" u="none" strike="noStrike" dirty="0">
                <a:solidFill>
                  <a:srgbClr val="000000"/>
                </a:solidFill>
                <a:effectLst/>
                <a:latin typeface="Arial" panose="020B0604020202020204" pitchFamily="34" charset="0"/>
              </a:rPr>
              <a:t> å måle. I framtidig forskning bør </a:t>
            </a:r>
            <a:r>
              <a:rPr lang="nb-NO" sz="4000" b="0" i="0" u="none" strike="noStrike" dirty="0" err="1">
                <a:solidFill>
                  <a:srgbClr val="000000"/>
                </a:solidFill>
                <a:effectLst/>
                <a:latin typeface="Arial" panose="020B0604020202020204" pitchFamily="34" charset="0"/>
              </a:rPr>
              <a:t>ein</a:t>
            </a:r>
            <a:r>
              <a:rPr lang="nb-NO" sz="4000" b="0" i="0" u="none" strike="noStrike" dirty="0">
                <a:solidFill>
                  <a:srgbClr val="000000"/>
                </a:solidFill>
                <a:effectLst/>
                <a:latin typeface="Arial" panose="020B0604020202020204" pitchFamily="34" charset="0"/>
              </a:rPr>
              <a:t> måle </a:t>
            </a:r>
            <a:r>
              <a:rPr lang="nb-NO" sz="4000" b="0" i="0" u="none" strike="noStrike" dirty="0" err="1">
                <a:solidFill>
                  <a:srgbClr val="000000"/>
                </a:solidFill>
                <a:effectLst/>
                <a:latin typeface="Arial" panose="020B0604020202020204" pitchFamily="34" charset="0"/>
              </a:rPr>
              <a:t>studiane</a:t>
            </a:r>
            <a:r>
              <a:rPr lang="nb-NO" sz="4000" b="0" i="0" u="none" strike="noStrike" dirty="0">
                <a:solidFill>
                  <a:srgbClr val="000000"/>
                </a:solidFill>
                <a:effectLst/>
                <a:latin typeface="Arial" panose="020B0604020202020204" pitchFamily="34" charset="0"/>
              </a:rPr>
              <a:t> med </a:t>
            </a:r>
            <a:r>
              <a:rPr lang="nb-NO" sz="4000" b="0" i="0" u="none" strike="noStrike" dirty="0" err="1">
                <a:solidFill>
                  <a:srgbClr val="000000"/>
                </a:solidFill>
                <a:effectLst/>
                <a:latin typeface="Arial" panose="020B0604020202020204" pitchFamily="34" charset="0"/>
              </a:rPr>
              <a:t>meir</a:t>
            </a:r>
            <a:r>
              <a:rPr lang="nb-NO" sz="4000" b="0" i="0" u="none" strike="noStrike" dirty="0">
                <a:solidFill>
                  <a:srgbClr val="000000"/>
                </a:solidFill>
                <a:effectLst/>
                <a:latin typeface="Arial" panose="020B0604020202020204" pitchFamily="34" charset="0"/>
              </a:rPr>
              <a:t> relevante kliniske endepunkt, og designe </a:t>
            </a:r>
            <a:r>
              <a:rPr lang="nb-NO" sz="4000" b="0" i="0" u="none" strike="noStrike" dirty="0" err="1">
                <a:solidFill>
                  <a:srgbClr val="000000"/>
                </a:solidFill>
                <a:effectLst/>
                <a:latin typeface="Arial" panose="020B0604020202020204" pitchFamily="34" charset="0"/>
              </a:rPr>
              <a:t>studiane</a:t>
            </a:r>
            <a:r>
              <a:rPr lang="nb-NO" sz="4000" b="0" i="0" u="none" strike="noStrike" dirty="0">
                <a:solidFill>
                  <a:srgbClr val="000000"/>
                </a:solidFill>
                <a:effectLst/>
                <a:latin typeface="Arial" panose="020B0604020202020204" pitchFamily="34" charset="0"/>
              </a:rPr>
              <a:t> med styrke til å vise eventuelle </a:t>
            </a:r>
            <a:r>
              <a:rPr lang="nb-NO" sz="4000" b="0" i="0" u="none" strike="noStrike" dirty="0" err="1">
                <a:solidFill>
                  <a:srgbClr val="000000"/>
                </a:solidFill>
                <a:effectLst/>
                <a:latin typeface="Arial" panose="020B0604020202020204" pitchFamily="34" charset="0"/>
              </a:rPr>
              <a:t>forskjellar</a:t>
            </a:r>
            <a:r>
              <a:rPr lang="nb-NO" sz="4000" b="0" i="0" u="none" strike="noStrike" dirty="0">
                <a:solidFill>
                  <a:srgbClr val="000000"/>
                </a:solidFill>
                <a:effectLst/>
                <a:latin typeface="Arial" panose="020B0604020202020204" pitchFamily="34" charset="0"/>
              </a:rPr>
              <a:t> på </a:t>
            </a:r>
            <a:r>
              <a:rPr lang="nb-NO" sz="4000" b="0" i="0" u="none" strike="noStrike" dirty="0" err="1">
                <a:solidFill>
                  <a:srgbClr val="000000"/>
                </a:solidFill>
                <a:effectLst/>
                <a:latin typeface="Arial" panose="020B0604020202020204" pitchFamily="34" charset="0"/>
              </a:rPr>
              <a:t>desse</a:t>
            </a:r>
            <a:r>
              <a:rPr lang="nb-NO" sz="4000" b="0" i="0" u="none" strike="noStrike" dirty="0">
                <a:solidFill>
                  <a:srgbClr val="000000"/>
                </a:solidFill>
                <a:effectLst/>
                <a:latin typeface="Arial" panose="020B0604020202020204" pitchFamily="34" charset="0"/>
              </a:rPr>
              <a:t>. </a:t>
            </a:r>
            <a:endParaRPr lang="nb-NO" sz="4000" b="0" i="0" u="none" strike="noStrike" dirty="0">
              <a:solidFill>
                <a:srgbClr val="000000"/>
              </a:solidFill>
              <a:effectLst/>
            </a:endParaRPr>
          </a:p>
          <a:p>
            <a:br>
              <a:rPr lang="nb-NO" sz="2400" dirty="0"/>
            </a:br>
            <a:br>
              <a:rPr lang="nb-NO" sz="2400" dirty="0"/>
            </a:br>
            <a:br>
              <a:rPr lang="nb-NO" sz="4000" dirty="0"/>
            </a:br>
            <a:br>
              <a:rPr lang="nb-NO" sz="2400" dirty="0"/>
            </a:br>
            <a:endParaRPr lang="en-US" altLang="nb-NO" sz="4000" dirty="0">
              <a:solidFill>
                <a:schemeClr val="tx1">
                  <a:lumMod val="85000"/>
                  <a:lumOff val="15000"/>
                </a:schemeClr>
              </a:solidFill>
            </a:endParaRPr>
          </a:p>
        </p:txBody>
      </p:sp>
    </p:spTree>
    <p:extLst>
      <p:ext uri="{BB962C8B-B14F-4D97-AF65-F5344CB8AC3E}">
        <p14:creationId xmlns:p14="http://schemas.microsoft.com/office/powerpoint/2010/main" val="201931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216024" y="1644788"/>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err="1">
                <a:solidFill>
                  <a:schemeClr val="bg1"/>
                </a:solidFill>
                <a:latin typeface="Arial" panose="020B0604020202020204" pitchFamily="34" charset="0"/>
                <a:cs typeface="Arial" panose="020B0604020202020204" pitchFamily="34" charset="0"/>
              </a:rPr>
              <a:t>Smertelindring</a:t>
            </a:r>
            <a:r>
              <a:rPr lang="en-US" altLang="nb-NO" sz="11300" b="1" dirty="0">
                <a:solidFill>
                  <a:schemeClr val="bg1"/>
                </a:solidFill>
                <a:latin typeface="Arial" panose="020B0604020202020204" pitchFamily="34" charset="0"/>
                <a:cs typeface="Arial" panose="020B0604020202020204" pitchFamily="34" charset="0"/>
              </a:rPr>
              <a:t> av barn </a:t>
            </a:r>
            <a:r>
              <a:rPr lang="en-US" altLang="nb-NO" sz="11300" b="1" dirty="0" err="1">
                <a:solidFill>
                  <a:schemeClr val="bg1"/>
                </a:solidFill>
                <a:latin typeface="Arial" panose="020B0604020202020204" pitchFamily="34" charset="0"/>
                <a:cs typeface="Arial" panose="020B0604020202020204" pitchFamily="34" charset="0"/>
              </a:rPr>
              <a:t>utenfor</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sykehus</a:t>
            </a:r>
            <a:r>
              <a:rPr lang="en-US" altLang="nb-NO" sz="11300" b="1" dirty="0">
                <a:solidFill>
                  <a:schemeClr val="bg1"/>
                </a:solidFill>
                <a:latin typeface="Arial" panose="020B0604020202020204" pitchFamily="34" charset="0"/>
                <a:cs typeface="Arial" panose="020B0604020202020204" pitchFamily="34" charset="0"/>
              </a:rPr>
              <a:t> </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216024" y="3662244"/>
            <a:ext cx="34261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err="1">
                <a:solidFill>
                  <a:schemeClr val="bg1"/>
                </a:solidFill>
                <a:latin typeface="+mj-lt"/>
              </a:rPr>
              <a:t>En</a:t>
            </a:r>
            <a:r>
              <a:rPr lang="en-US" altLang="nb-NO" sz="4800" b="1" dirty="0">
                <a:solidFill>
                  <a:schemeClr val="bg1"/>
                </a:solidFill>
                <a:latin typeface="+mj-lt"/>
              </a:rPr>
              <a:t> </a:t>
            </a:r>
            <a:r>
              <a:rPr lang="en-US" altLang="nb-NO" sz="4800" b="1" dirty="0" err="1">
                <a:solidFill>
                  <a:schemeClr val="bg1"/>
                </a:solidFill>
                <a:latin typeface="+mj-lt"/>
              </a:rPr>
              <a:t>oversikt</a:t>
            </a:r>
            <a:r>
              <a:rPr lang="en-US" altLang="nb-NO" sz="4800" b="1" dirty="0">
                <a:solidFill>
                  <a:schemeClr val="bg1"/>
                </a:solidFill>
                <a:latin typeface="+mj-lt"/>
              </a:rPr>
              <a:t> over bruk </a:t>
            </a:r>
            <a:r>
              <a:rPr lang="en-US" altLang="nb-NO" sz="4800" b="1" dirty="0" err="1">
                <a:solidFill>
                  <a:schemeClr val="bg1"/>
                </a:solidFill>
                <a:latin typeface="+mj-lt"/>
              </a:rPr>
              <a:t>og</a:t>
            </a:r>
            <a:r>
              <a:rPr lang="en-US" altLang="nb-NO" sz="4800" b="1" dirty="0">
                <a:solidFill>
                  <a:schemeClr val="bg1"/>
                </a:solidFill>
                <a:latin typeface="+mj-lt"/>
              </a:rPr>
              <a:t> </a:t>
            </a:r>
            <a:r>
              <a:rPr lang="en-US" altLang="nb-NO" sz="4800" b="1" dirty="0" err="1">
                <a:solidFill>
                  <a:schemeClr val="bg1"/>
                </a:solidFill>
                <a:latin typeface="+mj-lt"/>
              </a:rPr>
              <a:t>effekt</a:t>
            </a:r>
            <a:r>
              <a:rPr lang="en-US" altLang="nb-NO" sz="4800" b="1" dirty="0">
                <a:solidFill>
                  <a:schemeClr val="bg1"/>
                </a:solidFill>
                <a:latin typeface="+mj-lt"/>
              </a:rPr>
              <a:t> av </a:t>
            </a:r>
            <a:r>
              <a:rPr lang="en-US" altLang="nb-NO" sz="4800" b="1" dirty="0" err="1">
                <a:solidFill>
                  <a:schemeClr val="bg1"/>
                </a:solidFill>
                <a:latin typeface="+mj-lt"/>
              </a:rPr>
              <a:t>smertestillende</a:t>
            </a:r>
            <a:r>
              <a:rPr lang="en-US" altLang="nb-NO" sz="4800" b="1" dirty="0">
                <a:solidFill>
                  <a:schemeClr val="bg1"/>
                </a:solidFill>
                <a:latin typeface="+mj-lt"/>
              </a:rPr>
              <a:t> </a:t>
            </a:r>
            <a:r>
              <a:rPr lang="en-US" altLang="nb-NO" sz="4800" b="1" dirty="0" err="1">
                <a:solidFill>
                  <a:schemeClr val="bg1"/>
                </a:solidFill>
                <a:latin typeface="+mj-lt"/>
              </a:rPr>
              <a:t>behandling</a:t>
            </a:r>
            <a:r>
              <a:rPr lang="en-US" altLang="nb-NO" sz="4800" b="1" dirty="0">
                <a:solidFill>
                  <a:schemeClr val="bg1"/>
                </a:solidFill>
                <a:latin typeface="+mj-lt"/>
              </a:rPr>
              <a:t> </a:t>
            </a:r>
            <a:r>
              <a:rPr lang="en-US" altLang="nb-NO" sz="4800" b="1" dirty="0" err="1">
                <a:solidFill>
                  <a:schemeClr val="bg1"/>
                </a:solidFill>
                <a:latin typeface="+mj-lt"/>
              </a:rPr>
              <a:t>til</a:t>
            </a:r>
            <a:r>
              <a:rPr lang="en-US" altLang="nb-NO" sz="4800" b="1" dirty="0">
                <a:solidFill>
                  <a:schemeClr val="bg1"/>
                </a:solidFill>
                <a:latin typeface="+mj-lt"/>
              </a:rPr>
              <a:t> barn med </a:t>
            </a:r>
            <a:r>
              <a:rPr lang="en-US" altLang="nb-NO" sz="4800" b="1" dirty="0" err="1">
                <a:solidFill>
                  <a:schemeClr val="bg1"/>
                </a:solidFill>
                <a:latin typeface="+mj-lt"/>
              </a:rPr>
              <a:t>skader</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7073227" y="2843212"/>
            <a:ext cx="492218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Johanne Rypern</a:t>
            </a:r>
            <a:br>
              <a:rPr lang="nb-NO" altLang="nb-NO" sz="4000" dirty="0">
                <a:solidFill>
                  <a:schemeClr val="bg1"/>
                </a:solidFill>
                <a:latin typeface="+mn-lt"/>
              </a:rPr>
            </a:br>
            <a:r>
              <a:rPr lang="nb-NO" altLang="nb-NO" sz="4000" dirty="0" err="1">
                <a:solidFill>
                  <a:schemeClr val="bg1"/>
                </a:solidFill>
                <a:latin typeface="+mn-lt"/>
              </a:rPr>
              <a:t>University</a:t>
            </a:r>
            <a:r>
              <a:rPr lang="nb-NO" altLang="nb-NO" sz="4000" dirty="0">
                <a:solidFill>
                  <a:schemeClr val="bg1"/>
                </a:solidFill>
                <a:latin typeface="+mn-lt"/>
              </a:rPr>
              <a:t> </a:t>
            </a:r>
            <a:r>
              <a:rPr lang="nb-NO" altLang="nb-NO" sz="4000" dirty="0" err="1">
                <a:solidFill>
                  <a:schemeClr val="bg1"/>
                </a:solidFill>
                <a:latin typeface="+mn-lt"/>
              </a:rPr>
              <a:t>of</a:t>
            </a:r>
            <a:r>
              <a:rPr lang="nb-NO" altLang="nb-NO" sz="4000" dirty="0">
                <a:solidFill>
                  <a:schemeClr val="bg1"/>
                </a:solidFill>
                <a:latin typeface="+mn-lt"/>
              </a:rPr>
              <a:t> Bergen</a:t>
            </a:r>
          </a:p>
          <a:p>
            <a:pPr algn="r" eaLnBrk="1" hangingPunct="1"/>
            <a:r>
              <a:rPr lang="nb-NO" altLang="nb-NO" sz="4000" dirty="0">
                <a:solidFill>
                  <a:schemeClr val="bg1"/>
                </a:solidFill>
                <a:latin typeface="+mn-lt"/>
              </a:rPr>
              <a:t>jry010@uib.no</a:t>
            </a:r>
          </a:p>
        </p:txBody>
      </p:sp>
      <p:sp>
        <p:nvSpPr>
          <p:cNvPr id="2055" name="Text box 1" descr="Text field "/>
          <p:cNvSpPr txBox="1">
            <a:spLocks noChangeArrowheads="1"/>
          </p:cNvSpPr>
          <p:nvPr/>
        </p:nvSpPr>
        <p:spPr bwMode="auto">
          <a:xfrm>
            <a:off x="1217612" y="6394833"/>
            <a:ext cx="9969500" cy="1845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5000" b="1" dirty="0" err="1">
                <a:solidFill>
                  <a:schemeClr val="tx1">
                    <a:lumMod val="85000"/>
                    <a:lumOff val="15000"/>
                  </a:schemeClr>
                </a:solidFill>
                <a:latin typeface="+mj-lt"/>
              </a:rPr>
              <a:t>Hensikt</a:t>
            </a:r>
            <a:br>
              <a:rPr lang="en-GB" altLang="nb-NO" sz="5000" b="1" dirty="0">
                <a:solidFill>
                  <a:schemeClr val="tx1">
                    <a:lumMod val="85000"/>
                    <a:lumOff val="15000"/>
                  </a:schemeClr>
                </a:solidFill>
                <a:latin typeface="+mj-lt"/>
              </a:rPr>
            </a:br>
            <a:r>
              <a:rPr lang="en-GB" altLang="nb-NO" sz="4400" dirty="0" err="1">
                <a:solidFill>
                  <a:schemeClr val="tx1">
                    <a:lumMod val="85000"/>
                    <a:lumOff val="15000"/>
                  </a:schemeClr>
                </a:solidFill>
                <a:latin typeface="+mj-lt"/>
              </a:rPr>
              <a:t>Vurdere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smertelindring</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av</a:t>
            </a:r>
            <a:r>
              <a:rPr lang="en-GB" altLang="nb-NO" sz="4400" dirty="0">
                <a:solidFill>
                  <a:schemeClr val="tx1">
                    <a:lumMod val="85000"/>
                    <a:lumOff val="15000"/>
                  </a:schemeClr>
                </a:solidFill>
                <a:latin typeface="+mj-lt"/>
              </a:rPr>
              <a:t> barn med </a:t>
            </a:r>
            <a:r>
              <a:rPr lang="en-GB" altLang="nb-NO" sz="4400" dirty="0" err="1">
                <a:solidFill>
                  <a:schemeClr val="tx1">
                    <a:lumMod val="85000"/>
                    <a:lumOff val="15000"/>
                  </a:schemeClr>
                </a:solidFill>
                <a:latin typeface="+mj-lt"/>
              </a:rPr>
              <a:t>skader</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utenfor</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sykehus</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En</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studie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fra</a:t>
            </a:r>
            <a:r>
              <a:rPr lang="en-GB" altLang="nb-NO" sz="4400" dirty="0">
                <a:solidFill>
                  <a:schemeClr val="tx1">
                    <a:lumMod val="85000"/>
                    <a:lumOff val="15000"/>
                  </a:schemeClr>
                </a:solidFill>
                <a:latin typeface="+mj-lt"/>
              </a:rPr>
              <a:t> Bergen </a:t>
            </a:r>
            <a:r>
              <a:rPr lang="en-GB" altLang="nb-NO" sz="4400" dirty="0" err="1">
                <a:solidFill>
                  <a:schemeClr val="tx1">
                    <a:lumMod val="85000"/>
                    <a:lumOff val="15000"/>
                  </a:schemeClr>
                </a:solidFill>
                <a:latin typeface="+mj-lt"/>
              </a:rPr>
              <a:t>legevakt</a:t>
            </a:r>
            <a:r>
              <a:rPr lang="en-GB" altLang="nb-NO" sz="4400" dirty="0">
                <a:solidFill>
                  <a:schemeClr val="tx1">
                    <a:lumMod val="85000"/>
                    <a:lumOff val="15000"/>
                  </a:schemeClr>
                </a:solidFill>
                <a:latin typeface="+mj-lt"/>
              </a:rPr>
              <a:t> I 2011 </a:t>
            </a:r>
            <a:r>
              <a:rPr lang="en-GB" altLang="nb-NO" sz="4400" dirty="0" err="1">
                <a:solidFill>
                  <a:schemeClr val="tx1">
                    <a:lumMod val="85000"/>
                    <a:lumOff val="15000"/>
                  </a:schemeClr>
                </a:solidFill>
                <a:latin typeface="+mj-lt"/>
              </a:rPr>
              <a:t>konkluderte</a:t>
            </a:r>
            <a:r>
              <a:rPr lang="en-GB" altLang="nb-NO" sz="4400" dirty="0">
                <a:solidFill>
                  <a:schemeClr val="tx1">
                    <a:lumMod val="85000"/>
                    <a:lumOff val="15000"/>
                  </a:schemeClr>
                </a:solidFill>
                <a:latin typeface="+mj-lt"/>
              </a:rPr>
              <a:t> med at leger </a:t>
            </a:r>
            <a:r>
              <a:rPr lang="en-GB" altLang="nb-NO" sz="4400" dirty="0" err="1">
                <a:solidFill>
                  <a:schemeClr val="tx1">
                    <a:lumMod val="85000"/>
                    <a:lumOff val="15000"/>
                  </a:schemeClr>
                </a:solidFill>
                <a:latin typeface="+mj-lt"/>
              </a:rPr>
              <a:t>underestimerte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og</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dermed</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underbehandlet</a:t>
            </a:r>
            <a:r>
              <a:rPr lang="en-GB" altLang="nb-NO" sz="4400" dirty="0">
                <a:solidFill>
                  <a:schemeClr val="tx1">
                    <a:lumMod val="85000"/>
                    <a:lumOff val="15000"/>
                  </a:schemeClr>
                </a:solidFill>
                <a:latin typeface="+mj-lt"/>
              </a:rPr>
              <a:t> barns </a:t>
            </a:r>
            <a:r>
              <a:rPr lang="en-GB" altLang="nb-NO" sz="4400" dirty="0" err="1">
                <a:solidFill>
                  <a:schemeClr val="tx1">
                    <a:lumMod val="85000"/>
                    <a:lumOff val="15000"/>
                  </a:schemeClr>
                </a:solidFill>
                <a:latin typeface="+mj-lt"/>
              </a:rPr>
              <a:t>smerter</a:t>
            </a:r>
            <a:r>
              <a:rPr lang="en-GB" altLang="nb-NO" sz="4400" dirty="0">
                <a:solidFill>
                  <a:schemeClr val="tx1">
                    <a:lumMod val="85000"/>
                    <a:lumOff val="15000"/>
                  </a:schemeClr>
                </a:solidFill>
                <a:latin typeface="+mj-lt"/>
              </a:rPr>
              <a:t>. Vi </a:t>
            </a:r>
            <a:r>
              <a:rPr lang="en-GB" altLang="nb-NO" sz="4400" dirty="0" err="1">
                <a:solidFill>
                  <a:schemeClr val="tx1">
                    <a:lumMod val="85000"/>
                    <a:lumOff val="15000"/>
                  </a:schemeClr>
                </a:solidFill>
                <a:latin typeface="+mj-lt"/>
              </a:rPr>
              <a:t>vil</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vurdere</a:t>
            </a:r>
            <a:r>
              <a:rPr lang="en-GB" altLang="nb-NO" sz="4400" dirty="0">
                <a:solidFill>
                  <a:schemeClr val="tx1">
                    <a:lumMod val="85000"/>
                    <a:lumOff val="15000"/>
                  </a:schemeClr>
                </a:solidFill>
                <a:latin typeface="+mj-lt"/>
              </a:rPr>
              <a:t> barns </a:t>
            </a:r>
            <a:r>
              <a:rPr lang="en-GB" altLang="nb-NO" sz="4400" dirty="0" err="1">
                <a:solidFill>
                  <a:schemeClr val="tx1">
                    <a:lumMod val="85000"/>
                    <a:lumOff val="15000"/>
                  </a:schemeClr>
                </a:solidFill>
                <a:latin typeface="+mj-lt"/>
              </a:rPr>
              <a:t>smertenivå</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ved</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akutte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skader</a:t>
            </a:r>
            <a:r>
              <a:rPr lang="en-GB" altLang="nb-NO" sz="4400" dirty="0">
                <a:solidFill>
                  <a:schemeClr val="tx1">
                    <a:lumMod val="85000"/>
                    <a:lumOff val="15000"/>
                  </a:schemeClr>
                </a:solidFill>
                <a:latin typeface="+mj-lt"/>
              </a:rPr>
              <a:t>, om </a:t>
            </a:r>
            <a:r>
              <a:rPr lang="en-GB" altLang="nb-NO" sz="4400" dirty="0" err="1">
                <a:solidFill>
                  <a:schemeClr val="tx1">
                    <a:lumMod val="85000"/>
                    <a:lumOff val="15000"/>
                  </a:schemeClr>
                </a:solidFill>
                <a:latin typeface="+mj-lt"/>
              </a:rPr>
              <a:t>legene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vurderte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smertenivå</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og</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når</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smertesstillende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ble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gitt</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Resulatene</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vil</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sammenlignes</a:t>
            </a:r>
            <a:r>
              <a:rPr lang="en-GB" altLang="nb-NO" sz="4400" dirty="0">
                <a:solidFill>
                  <a:schemeClr val="tx1">
                    <a:lumMod val="85000"/>
                    <a:lumOff val="15000"/>
                  </a:schemeClr>
                </a:solidFill>
                <a:latin typeface="+mj-lt"/>
              </a:rPr>
              <a:t> med de </a:t>
            </a:r>
            <a:r>
              <a:rPr lang="en-GB" altLang="nb-NO" sz="4400" dirty="0" err="1">
                <a:solidFill>
                  <a:schemeClr val="tx1">
                    <a:lumMod val="85000"/>
                    <a:lumOff val="15000"/>
                  </a:schemeClr>
                </a:solidFill>
                <a:latin typeface="+mj-lt"/>
              </a:rPr>
              <a:t>fra</a:t>
            </a:r>
            <a:r>
              <a:rPr lang="en-GB" altLang="nb-NO" sz="4400" dirty="0">
                <a:solidFill>
                  <a:schemeClr val="tx1">
                    <a:lumMod val="85000"/>
                    <a:lumOff val="15000"/>
                  </a:schemeClr>
                </a:solidFill>
                <a:latin typeface="+mj-lt"/>
              </a:rPr>
              <a:t> </a:t>
            </a:r>
            <a:r>
              <a:rPr lang="en-GB" altLang="nb-NO" sz="4400" dirty="0" err="1">
                <a:solidFill>
                  <a:schemeClr val="tx1">
                    <a:lumMod val="85000"/>
                    <a:lumOff val="15000"/>
                  </a:schemeClr>
                </a:solidFill>
                <a:latin typeface="+mj-lt"/>
              </a:rPr>
              <a:t>studien</a:t>
            </a:r>
            <a:r>
              <a:rPr lang="en-GB" altLang="nb-NO" sz="4400" dirty="0">
                <a:solidFill>
                  <a:schemeClr val="tx1">
                    <a:lumMod val="85000"/>
                    <a:lumOff val="15000"/>
                  </a:schemeClr>
                </a:solidFill>
                <a:latin typeface="+mj-lt"/>
              </a:rPr>
              <a:t> I 2011. </a:t>
            </a:r>
          </a:p>
          <a:p>
            <a:pPr eaLnBrk="1" hangingPunct="1">
              <a:spcAft>
                <a:spcPct val="20000"/>
              </a:spcAft>
            </a:pPr>
            <a:endParaRPr lang="en-GB" altLang="nb-NO" sz="4000" dirty="0">
              <a:solidFill>
                <a:schemeClr val="tx1">
                  <a:lumMod val="85000"/>
                  <a:lumOff val="15000"/>
                </a:schemeClr>
              </a:solidFill>
              <a:latin typeface="+mj-lt"/>
            </a:endParaRPr>
          </a:p>
          <a:p>
            <a:pPr eaLnBrk="1" hangingPunct="1">
              <a:spcAft>
                <a:spcPct val="20000"/>
              </a:spcAft>
            </a:pPr>
            <a:r>
              <a:rPr lang="en-GB" altLang="nb-NO" sz="5000" b="1" dirty="0" err="1">
                <a:solidFill>
                  <a:schemeClr val="tx1">
                    <a:lumMod val="85000"/>
                    <a:lumOff val="15000"/>
                  </a:schemeClr>
                </a:solidFill>
                <a:latin typeface="+mj-lt"/>
              </a:rPr>
              <a:t>Metode</a:t>
            </a:r>
            <a:br>
              <a:rPr lang="en-GB" altLang="nb-NO" sz="5000" b="1" dirty="0">
                <a:solidFill>
                  <a:schemeClr val="tx1">
                    <a:lumMod val="85000"/>
                    <a:lumOff val="15000"/>
                  </a:schemeClr>
                </a:solidFill>
                <a:latin typeface="+mj-lt"/>
              </a:rPr>
            </a:br>
            <a:r>
              <a:rPr lang="nb-NO" sz="4400" dirty="0">
                <a:effectLst/>
                <a:latin typeface="+mj-lt"/>
                <a:ea typeface="Calibri" panose="020F0502020204030204" pitchFamily="34" charset="0"/>
              </a:rPr>
              <a:t>En tverrsnittstudie der vi med en prospektiv datainnsamling ved skadepoliklinikken i Bergen vurderte smerte og smertebehandling av barn.</a:t>
            </a:r>
          </a:p>
          <a:p>
            <a:pPr eaLnBrk="1" hangingPunct="1">
              <a:spcAft>
                <a:spcPct val="20000"/>
              </a:spcAft>
            </a:pPr>
            <a:endParaRPr lang="nb-NO" sz="4400" dirty="0">
              <a:latin typeface="+mj-lt"/>
              <a:ea typeface="Calibri" panose="020F0502020204030204" pitchFamily="34" charset="0"/>
            </a:endParaRPr>
          </a:p>
          <a:p>
            <a:pPr eaLnBrk="1" hangingPunct="1">
              <a:spcAft>
                <a:spcPct val="20000"/>
              </a:spcAft>
            </a:pPr>
            <a:r>
              <a:rPr lang="nb-NO" sz="4400" dirty="0">
                <a:effectLst/>
                <a:latin typeface="+mj-lt"/>
                <a:ea typeface="Calibri" panose="020F0502020204030204" pitchFamily="34" charset="0"/>
              </a:rPr>
              <a:t>Pasienter fra 3-15 år med akutte skader ble invitert til å delta i studien. Smerteintensitet ble vurdert med alderstilpassede smerteskalae</a:t>
            </a:r>
            <a:r>
              <a:rPr lang="nb-NO" sz="4400" dirty="0">
                <a:latin typeface="+mj-lt"/>
                <a:ea typeface="Calibri" panose="020F0502020204030204" pitchFamily="34" charset="0"/>
              </a:rPr>
              <a:t>r før pasienten kom inn til legen.</a:t>
            </a:r>
            <a:r>
              <a:rPr lang="nb-NO" sz="4400" dirty="0">
                <a:effectLst/>
                <a:latin typeface="+mj-lt"/>
                <a:ea typeface="Calibri" panose="020F0502020204030204" pitchFamily="34" charset="0"/>
              </a:rPr>
              <a:t> Dataene ble analysert i statistikkprogrammet SPSS.</a:t>
            </a:r>
            <a:endParaRPr lang="en-GB" altLang="nb-NO" sz="4400" dirty="0">
              <a:solidFill>
                <a:schemeClr val="tx1">
                  <a:lumMod val="85000"/>
                  <a:lumOff val="15000"/>
                </a:schemeClr>
              </a:solidFill>
              <a:latin typeface="+mj-lt"/>
            </a:endParaRPr>
          </a:p>
          <a:p>
            <a:pPr eaLnBrk="1" hangingPunct="1">
              <a:spcAft>
                <a:spcPct val="20000"/>
              </a:spcAft>
            </a:pPr>
            <a:endParaRPr lang="en-GB" altLang="nb-NO" sz="4200" b="1" dirty="0">
              <a:solidFill>
                <a:schemeClr val="tx1">
                  <a:lumMod val="85000"/>
                  <a:lumOff val="15000"/>
                </a:schemeClr>
              </a:solidFill>
              <a:latin typeface="+mn-lt"/>
            </a:endParaRPr>
          </a:p>
        </p:txBody>
      </p:sp>
      <p:pic>
        <p:nvPicPr>
          <p:cNvPr id="2" name="Bilde 1" descr="4,333 Child Injury Illustrations &amp; Clip Art - iStock">
            <a:extLst>
              <a:ext uri="{FF2B5EF4-FFF2-40B4-BE49-F238E27FC236}">
                <a16:creationId xmlns:a16="http://schemas.microsoft.com/office/drawing/2014/main" id="{2297BB5D-7C5D-DAD8-39AC-0586FA5AD2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84987" y="18056584"/>
            <a:ext cx="7488240" cy="7488240"/>
          </a:xfrm>
          <a:prstGeom prst="rect">
            <a:avLst/>
          </a:prstGeom>
          <a:noFill/>
          <a:ln>
            <a:noFill/>
          </a:ln>
        </p:spPr>
      </p:pic>
      <p:sp>
        <p:nvSpPr>
          <p:cNvPr id="3" name="Text box 1" descr="Text field ">
            <a:extLst>
              <a:ext uri="{FF2B5EF4-FFF2-40B4-BE49-F238E27FC236}">
                <a16:creationId xmlns:a16="http://schemas.microsoft.com/office/drawing/2014/main" id="{C9D74A24-4D80-E123-73E9-AB8DCFD62633}"/>
              </a:ext>
            </a:extLst>
          </p:cNvPr>
          <p:cNvSpPr txBox="1">
            <a:spLocks noChangeArrowheads="1"/>
          </p:cNvSpPr>
          <p:nvPr/>
        </p:nvSpPr>
        <p:spPr bwMode="auto">
          <a:xfrm>
            <a:off x="13361986" y="6299583"/>
            <a:ext cx="9969500" cy="1849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5000" b="1" dirty="0" err="1">
                <a:solidFill>
                  <a:schemeClr val="tx1">
                    <a:lumMod val="85000"/>
                    <a:lumOff val="15000"/>
                  </a:schemeClr>
                </a:solidFill>
                <a:latin typeface="+mj-lt"/>
              </a:rPr>
              <a:t>Resultat</a:t>
            </a:r>
            <a:br>
              <a:rPr lang="en-GB" altLang="nb-NO" sz="5000" b="1" dirty="0">
                <a:solidFill>
                  <a:schemeClr val="tx1">
                    <a:lumMod val="85000"/>
                    <a:lumOff val="15000"/>
                  </a:schemeClr>
                </a:solidFill>
                <a:latin typeface="+mj-lt"/>
              </a:rPr>
            </a:br>
            <a:r>
              <a:rPr lang="nb-NO" sz="4400" dirty="0">
                <a:effectLst/>
                <a:latin typeface="+mj-lt"/>
                <a:ea typeface="Calibri" panose="020F0502020204030204" pitchFamily="34" charset="0"/>
              </a:rPr>
              <a:t>99 pasienter var med i studien</a:t>
            </a:r>
            <a:r>
              <a:rPr lang="nb-NO" sz="4400" dirty="0">
                <a:latin typeface="+mj-lt"/>
                <a:ea typeface="Calibri" panose="020F0502020204030204" pitchFamily="34" charset="0"/>
              </a:rPr>
              <a:t>. I gjennomsnitt vurderte foreldrene barnas smerteintensitet til NRS 5,69, og barna sin egen smerteintensitet til NRS 5,56. Legene brukte kun smerteskala hos 1 av de 99 pasientene inkludert i studien. </a:t>
            </a:r>
          </a:p>
          <a:p>
            <a:pPr eaLnBrk="1" hangingPunct="1">
              <a:spcAft>
                <a:spcPct val="20000"/>
              </a:spcAft>
            </a:pPr>
            <a:endParaRPr lang="nb-NO" sz="4400" dirty="0">
              <a:latin typeface="+mj-lt"/>
              <a:ea typeface="Calibri" panose="020F0502020204030204" pitchFamily="34" charset="0"/>
            </a:endParaRPr>
          </a:p>
          <a:p>
            <a:pPr eaLnBrk="1" hangingPunct="1">
              <a:spcAft>
                <a:spcPct val="20000"/>
              </a:spcAft>
            </a:pPr>
            <a:r>
              <a:rPr lang="nb-NO" sz="4400" dirty="0">
                <a:latin typeface="+mj-lt"/>
                <a:ea typeface="Calibri" panose="020F0502020204030204" pitchFamily="34" charset="0"/>
              </a:rPr>
              <a:t>11,1</a:t>
            </a:r>
            <a:r>
              <a:rPr lang="nb-NO" sz="4400" dirty="0">
                <a:effectLst/>
                <a:latin typeface="+mj-lt"/>
                <a:ea typeface="Calibri" panose="020F0502020204030204" pitchFamily="34" charset="0"/>
              </a:rPr>
              <a:t>% fikk smertestillende, og av de med sterke smerter (NRS 7-10) fikk 18,4% smertestillende. Det var ingen statistisk signifikant forskjell på hvor mange som fikk smertestillende nå i forhold til fra studien i 2011. </a:t>
            </a:r>
          </a:p>
          <a:p>
            <a:pPr eaLnBrk="1" hangingPunct="1">
              <a:spcAft>
                <a:spcPct val="20000"/>
              </a:spcAft>
            </a:pPr>
            <a:endParaRPr lang="nb-NO" sz="4400" dirty="0">
              <a:effectLst/>
              <a:latin typeface="+mj-lt"/>
              <a:ea typeface="Calibri" panose="020F0502020204030204" pitchFamily="34" charset="0"/>
            </a:endParaRPr>
          </a:p>
          <a:p>
            <a:pPr eaLnBrk="1" hangingPunct="1">
              <a:spcAft>
                <a:spcPct val="20000"/>
              </a:spcAft>
            </a:pPr>
            <a:r>
              <a:rPr lang="nb-NO" sz="4400" dirty="0">
                <a:effectLst/>
                <a:latin typeface="+mj-lt"/>
                <a:ea typeface="Calibri" panose="020F0502020204030204" pitchFamily="34" charset="0"/>
              </a:rPr>
              <a:t>Det var signifikant forskjell på hvem som fikk smertestillende etter skadetype, men ikke etter smerteintensitet. Av de som ikke fikk smertestillende ble det i gjennomsnitt angitt 1,6 av 5 på en Likert-skala på spørsmål om i hvilken grad de skulle ønske det ble gitt. </a:t>
            </a:r>
            <a:endParaRPr lang="en-GB" altLang="nb-NO" sz="4400" dirty="0">
              <a:solidFill>
                <a:schemeClr val="tx1">
                  <a:lumMod val="85000"/>
                  <a:lumOff val="15000"/>
                </a:schemeClr>
              </a:solidFill>
              <a:latin typeface="+mj-lt"/>
            </a:endParaRP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endParaRPr lang="en-GB" altLang="nb-NO" sz="4200" b="1" dirty="0">
              <a:solidFill>
                <a:schemeClr val="tx1">
                  <a:lumMod val="85000"/>
                  <a:lumOff val="15000"/>
                </a:schemeClr>
              </a:solidFill>
              <a:latin typeface="+mn-lt"/>
            </a:endParaRPr>
          </a:p>
        </p:txBody>
      </p:sp>
      <p:sp>
        <p:nvSpPr>
          <p:cNvPr id="4" name="Text box 1" descr="Text field ">
            <a:extLst>
              <a:ext uri="{FF2B5EF4-FFF2-40B4-BE49-F238E27FC236}">
                <a16:creationId xmlns:a16="http://schemas.microsoft.com/office/drawing/2014/main" id="{888B3EB0-FA9F-C794-C4D1-BCE341499067}"/>
              </a:ext>
            </a:extLst>
          </p:cNvPr>
          <p:cNvSpPr txBox="1">
            <a:spLocks noChangeArrowheads="1"/>
          </p:cNvSpPr>
          <p:nvPr/>
        </p:nvSpPr>
        <p:spPr bwMode="auto">
          <a:xfrm>
            <a:off x="25507949" y="6394833"/>
            <a:ext cx="16082964" cy="1265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5000" b="1" dirty="0" err="1">
                <a:solidFill>
                  <a:schemeClr val="tx1">
                    <a:lumMod val="85000"/>
                    <a:lumOff val="15000"/>
                  </a:schemeClr>
                </a:solidFill>
                <a:latin typeface="+mj-lt"/>
              </a:rPr>
              <a:t>Konklusjon</a:t>
            </a:r>
            <a:endParaRPr lang="en-GB" altLang="nb-NO" sz="5000" b="1" dirty="0">
              <a:solidFill>
                <a:schemeClr val="tx1">
                  <a:lumMod val="85000"/>
                  <a:lumOff val="15000"/>
                </a:schemeClr>
              </a:solidFill>
              <a:latin typeface="+mj-lt"/>
            </a:endParaRPr>
          </a:p>
          <a:p>
            <a:pPr eaLnBrk="1" hangingPunct="1">
              <a:spcAft>
                <a:spcPct val="20000"/>
              </a:spcAft>
            </a:pPr>
            <a:r>
              <a:rPr lang="nb-NO" sz="4400" dirty="0">
                <a:effectLst/>
                <a:latin typeface="+mj-lt"/>
                <a:ea typeface="Calibri" panose="020F0502020204030204" pitchFamily="34" charset="0"/>
              </a:rPr>
              <a:t>Det er en noe høyere bruk av smertestillende sammenlignet med fra studien i 2011, men forskjellen er ikke statistisk signifikant. Barn med moderate og alvorlige smerter underbehandles, spesielt ved fraktur uten feilstilling og bløtdelsskade.</a:t>
            </a:r>
          </a:p>
          <a:p>
            <a:pPr eaLnBrk="1" hangingPunct="1">
              <a:spcAft>
                <a:spcPct val="20000"/>
              </a:spcAft>
            </a:pPr>
            <a:endParaRPr lang="nb-NO" sz="4400" dirty="0">
              <a:latin typeface="+mj-lt"/>
              <a:ea typeface="Calibri" panose="020F0502020204030204" pitchFamily="34" charset="0"/>
            </a:endParaRPr>
          </a:p>
          <a:p>
            <a:pPr eaLnBrk="1" hangingPunct="1">
              <a:spcAft>
                <a:spcPct val="20000"/>
              </a:spcAft>
            </a:pPr>
            <a:r>
              <a:rPr lang="nb-NO" sz="4400" dirty="0">
                <a:effectLst/>
                <a:latin typeface="+mj-lt"/>
                <a:ea typeface="Calibri" panose="020F0502020204030204" pitchFamily="34" charset="0"/>
              </a:rPr>
              <a:t>Smerteskala er i liten grad brukt., selv om dette er et nyttig verktøy for å identifisere pasienter som har behov for smertestillende. </a:t>
            </a:r>
          </a:p>
          <a:p>
            <a:pPr eaLnBrk="1" hangingPunct="1">
              <a:spcAft>
                <a:spcPct val="20000"/>
              </a:spcAft>
            </a:pPr>
            <a:endParaRPr lang="nb-NO" sz="4400" dirty="0">
              <a:latin typeface="+mj-lt"/>
              <a:ea typeface="Calibri" panose="020F0502020204030204" pitchFamily="34" charset="0"/>
            </a:endParaRPr>
          </a:p>
          <a:p>
            <a:pPr eaLnBrk="1" hangingPunct="1">
              <a:spcAft>
                <a:spcPct val="20000"/>
              </a:spcAft>
            </a:pPr>
            <a:r>
              <a:rPr lang="nb-NO" sz="4400" dirty="0">
                <a:effectLst/>
                <a:latin typeface="+mj-lt"/>
                <a:ea typeface="Calibri" panose="020F0502020204030204" pitchFamily="34" charset="0"/>
              </a:rPr>
              <a:t>Majoriteten av pasientene som ikke fikk smertestillende skulle heller ikke ønske at det ble gitt, og det trengs videre undersøkelser for å vite hvorfor det er slik. </a:t>
            </a:r>
            <a:endParaRPr lang="en-GB" altLang="nb-NO" sz="4400" dirty="0">
              <a:solidFill>
                <a:schemeClr val="tx1">
                  <a:lumMod val="85000"/>
                  <a:lumOff val="15000"/>
                </a:schemeClr>
              </a:solidFill>
              <a:latin typeface="+mj-lt"/>
            </a:endParaRPr>
          </a:p>
          <a:p>
            <a:pPr eaLnBrk="1" hangingPunct="1">
              <a:spcAft>
                <a:spcPct val="20000"/>
              </a:spcAft>
            </a:pPr>
            <a:endParaRPr lang="en-GB" altLang="nb-NO" sz="4000" dirty="0">
              <a:solidFill>
                <a:schemeClr val="tx1">
                  <a:lumMod val="85000"/>
                  <a:lumOff val="15000"/>
                </a:schemeClr>
              </a:solidFill>
              <a:latin typeface="+mn-lt"/>
            </a:endParaRPr>
          </a:p>
          <a:p>
            <a:pPr eaLnBrk="1" hangingPunct="1">
              <a:spcAft>
                <a:spcPct val="20000"/>
              </a:spcAft>
            </a:pPr>
            <a:endParaRPr lang="en-GB" altLang="nb-NO" sz="4200" dirty="0">
              <a:solidFill>
                <a:schemeClr val="tx1">
                  <a:lumMod val="85000"/>
                  <a:lumOff val="15000"/>
                </a:schemeClr>
              </a:solidFill>
              <a:latin typeface="+mn-lt"/>
            </a:endParaRPr>
          </a:p>
          <a:p>
            <a:pPr eaLnBrk="1" hangingPunct="1">
              <a:spcAft>
                <a:spcPct val="20000"/>
              </a:spcAft>
            </a:pPr>
            <a:endParaRPr lang="en-GB" altLang="nb-NO" sz="4200" b="1" dirty="0">
              <a:solidFill>
                <a:schemeClr val="tx1">
                  <a:lumMod val="85000"/>
                  <a:lumOff val="15000"/>
                </a:schemeClr>
              </a:solidFill>
              <a:latin typeface="+mn-lt"/>
            </a:endParaRPr>
          </a:p>
        </p:txBody>
      </p:sp>
      <p:sp>
        <p:nvSpPr>
          <p:cNvPr id="6" name="TekstSylinder 5">
            <a:extLst>
              <a:ext uri="{FF2B5EF4-FFF2-40B4-BE49-F238E27FC236}">
                <a16:creationId xmlns:a16="http://schemas.microsoft.com/office/drawing/2014/main" id="{38A7E283-B8BC-9DA8-047D-3B2136F3EC07}"/>
              </a:ext>
            </a:extLst>
          </p:cNvPr>
          <p:cNvSpPr txBox="1"/>
          <p:nvPr/>
        </p:nvSpPr>
        <p:spPr>
          <a:xfrm>
            <a:off x="29108400" y="27436763"/>
            <a:ext cx="13688061" cy="1446550"/>
          </a:xfrm>
          <a:prstGeom prst="rect">
            <a:avLst/>
          </a:prstGeom>
          <a:noFill/>
        </p:spPr>
        <p:txBody>
          <a:bodyPr wrap="square">
            <a:spAutoFit/>
          </a:bodyPr>
          <a:lstStyle/>
          <a:p>
            <a:r>
              <a:rPr lang="nb-NO" sz="3600" b="1" dirty="0">
                <a:effectLst/>
                <a:latin typeface="+mj-lt"/>
                <a:ea typeface="Calibri" panose="020F0502020204030204" pitchFamily="34" charset="0"/>
              </a:rPr>
              <a:t>Referanser: </a:t>
            </a:r>
          </a:p>
          <a:p>
            <a:r>
              <a:rPr lang="nb-NO" sz="2600" dirty="0">
                <a:effectLst/>
                <a:latin typeface="+mj-lt"/>
                <a:ea typeface="Calibri" panose="020F0502020204030204" pitchFamily="34" charset="0"/>
                <a:cs typeface="Times New Roman" panose="02020603050405020304" pitchFamily="18" charset="0"/>
              </a:rPr>
              <a:t>Brudvik C, </a:t>
            </a:r>
            <a:r>
              <a:rPr lang="nb-NO" sz="2600" dirty="0" err="1">
                <a:effectLst/>
                <a:latin typeface="+mj-lt"/>
                <a:ea typeface="Calibri" panose="020F0502020204030204" pitchFamily="34" charset="0"/>
                <a:cs typeface="Times New Roman" panose="02020603050405020304" pitchFamily="18" charset="0"/>
              </a:rPr>
              <a:t>Moutte</a:t>
            </a:r>
            <a:r>
              <a:rPr lang="nb-NO" sz="2600" dirty="0">
                <a:effectLst/>
                <a:latin typeface="+mj-lt"/>
                <a:ea typeface="Calibri" panose="020F0502020204030204" pitchFamily="34" charset="0"/>
                <a:cs typeface="Times New Roman" panose="02020603050405020304" pitchFamily="18" charset="0"/>
              </a:rPr>
              <a:t> SD, Baste V, Morken T. A </a:t>
            </a:r>
            <a:r>
              <a:rPr lang="nb-NO" sz="2600" dirty="0" err="1">
                <a:effectLst/>
                <a:latin typeface="+mj-lt"/>
                <a:ea typeface="Calibri" panose="020F0502020204030204" pitchFamily="34" charset="0"/>
                <a:cs typeface="Times New Roman" panose="02020603050405020304" pitchFamily="18" charset="0"/>
              </a:rPr>
              <a:t>comparison</a:t>
            </a:r>
            <a:r>
              <a:rPr lang="nb-NO" sz="2600" dirty="0">
                <a:effectLst/>
                <a:latin typeface="+mj-lt"/>
                <a:ea typeface="Calibri" panose="020F0502020204030204" pitchFamily="34" charset="0"/>
                <a:cs typeface="Times New Roman" panose="02020603050405020304" pitchFamily="18" charset="0"/>
              </a:rPr>
              <a:t> </a:t>
            </a:r>
            <a:r>
              <a:rPr lang="nb-NO" sz="2600" dirty="0" err="1">
                <a:effectLst/>
                <a:latin typeface="+mj-lt"/>
                <a:ea typeface="Calibri" panose="020F0502020204030204" pitchFamily="34" charset="0"/>
                <a:cs typeface="Times New Roman" panose="02020603050405020304" pitchFamily="18" charset="0"/>
              </a:rPr>
              <a:t>of</a:t>
            </a:r>
            <a:r>
              <a:rPr lang="nb-NO" sz="2600" dirty="0">
                <a:effectLst/>
                <a:latin typeface="+mj-lt"/>
                <a:ea typeface="Calibri" panose="020F0502020204030204" pitchFamily="34" charset="0"/>
                <a:cs typeface="Times New Roman" panose="02020603050405020304" pitchFamily="18" charset="0"/>
              </a:rPr>
              <a:t> </a:t>
            </a:r>
            <a:r>
              <a:rPr lang="nb-NO" sz="2600" dirty="0" err="1">
                <a:effectLst/>
                <a:latin typeface="+mj-lt"/>
                <a:ea typeface="Calibri" panose="020F0502020204030204" pitchFamily="34" charset="0"/>
                <a:cs typeface="Times New Roman" panose="02020603050405020304" pitchFamily="18" charset="0"/>
              </a:rPr>
              <a:t>pain</a:t>
            </a:r>
            <a:r>
              <a:rPr lang="nb-NO" sz="2600" dirty="0">
                <a:effectLst/>
                <a:latin typeface="+mj-lt"/>
                <a:ea typeface="Calibri" panose="020F0502020204030204" pitchFamily="34" charset="0"/>
                <a:cs typeface="Times New Roman" panose="02020603050405020304" pitchFamily="18" charset="0"/>
              </a:rPr>
              <a:t> </a:t>
            </a:r>
            <a:r>
              <a:rPr lang="nb-NO" sz="2600" dirty="0" err="1">
                <a:effectLst/>
                <a:latin typeface="+mj-lt"/>
                <a:ea typeface="Calibri" panose="020F0502020204030204" pitchFamily="34" charset="0"/>
                <a:cs typeface="Times New Roman" panose="02020603050405020304" pitchFamily="18" charset="0"/>
              </a:rPr>
              <a:t>assessment</a:t>
            </a:r>
            <a:r>
              <a:rPr lang="nb-NO" sz="2600" dirty="0">
                <a:effectLst/>
                <a:latin typeface="+mj-lt"/>
                <a:ea typeface="Calibri" panose="020F0502020204030204" pitchFamily="34" charset="0"/>
                <a:cs typeface="Times New Roman" panose="02020603050405020304" pitchFamily="18" charset="0"/>
              </a:rPr>
              <a:t> by </a:t>
            </a:r>
            <a:r>
              <a:rPr lang="nb-NO" sz="2600" dirty="0" err="1">
                <a:effectLst/>
                <a:latin typeface="+mj-lt"/>
                <a:ea typeface="Calibri" panose="020F0502020204030204" pitchFamily="34" charset="0"/>
                <a:cs typeface="Times New Roman" panose="02020603050405020304" pitchFamily="18" charset="0"/>
              </a:rPr>
              <a:t>physicians</a:t>
            </a:r>
            <a:r>
              <a:rPr lang="nb-NO" sz="2600" dirty="0">
                <a:effectLst/>
                <a:latin typeface="+mj-lt"/>
                <a:ea typeface="Calibri" panose="020F0502020204030204" pitchFamily="34" charset="0"/>
                <a:cs typeface="Times New Roman" panose="02020603050405020304" pitchFamily="18" charset="0"/>
              </a:rPr>
              <a:t>, </a:t>
            </a:r>
            <a:r>
              <a:rPr lang="nb-NO" sz="2600" dirty="0" err="1">
                <a:effectLst/>
                <a:latin typeface="+mj-lt"/>
                <a:ea typeface="Calibri" panose="020F0502020204030204" pitchFamily="34" charset="0"/>
                <a:cs typeface="Times New Roman" panose="02020603050405020304" pitchFamily="18" charset="0"/>
              </a:rPr>
              <a:t>parents</a:t>
            </a:r>
            <a:r>
              <a:rPr lang="nb-NO" sz="2600" dirty="0">
                <a:effectLst/>
                <a:latin typeface="+mj-lt"/>
                <a:ea typeface="Calibri" panose="020F0502020204030204" pitchFamily="34" charset="0"/>
                <a:cs typeface="Times New Roman" panose="02020603050405020304" pitchFamily="18" charset="0"/>
              </a:rPr>
              <a:t> and </a:t>
            </a:r>
            <a:r>
              <a:rPr lang="nb-NO" sz="2600" dirty="0" err="1">
                <a:effectLst/>
                <a:latin typeface="+mj-lt"/>
                <a:ea typeface="Calibri" panose="020F0502020204030204" pitchFamily="34" charset="0"/>
                <a:cs typeface="Times New Roman" panose="02020603050405020304" pitchFamily="18" charset="0"/>
              </a:rPr>
              <a:t>children</a:t>
            </a:r>
            <a:r>
              <a:rPr lang="nb-NO" sz="2600" dirty="0">
                <a:effectLst/>
                <a:latin typeface="+mj-lt"/>
                <a:ea typeface="Calibri" panose="020F0502020204030204" pitchFamily="34" charset="0"/>
                <a:cs typeface="Times New Roman" panose="02020603050405020304" pitchFamily="18" charset="0"/>
              </a:rPr>
              <a:t> in an </a:t>
            </a:r>
            <a:r>
              <a:rPr lang="nb-NO" sz="2600" dirty="0" err="1">
                <a:effectLst/>
                <a:latin typeface="+mj-lt"/>
                <a:ea typeface="Calibri" panose="020F0502020204030204" pitchFamily="34" charset="0"/>
                <a:cs typeface="Times New Roman" panose="02020603050405020304" pitchFamily="18" charset="0"/>
              </a:rPr>
              <a:t>outpatient</a:t>
            </a:r>
            <a:r>
              <a:rPr lang="nb-NO" sz="2600" dirty="0">
                <a:effectLst/>
                <a:latin typeface="+mj-lt"/>
                <a:ea typeface="Calibri" panose="020F0502020204030204" pitchFamily="34" charset="0"/>
                <a:cs typeface="Times New Roman" panose="02020603050405020304" pitchFamily="18" charset="0"/>
              </a:rPr>
              <a:t> setting. </a:t>
            </a:r>
            <a:r>
              <a:rPr lang="nb-NO" sz="2600" dirty="0" err="1">
                <a:effectLst/>
                <a:latin typeface="+mj-lt"/>
                <a:ea typeface="Calibri" panose="020F0502020204030204" pitchFamily="34" charset="0"/>
                <a:cs typeface="Times New Roman" panose="02020603050405020304" pitchFamily="18" charset="0"/>
              </a:rPr>
              <a:t>Emerg</a:t>
            </a:r>
            <a:r>
              <a:rPr lang="nb-NO" sz="2600" dirty="0">
                <a:effectLst/>
                <a:latin typeface="+mj-lt"/>
                <a:ea typeface="Calibri" panose="020F0502020204030204" pitchFamily="34" charset="0"/>
                <a:cs typeface="Times New Roman" panose="02020603050405020304" pitchFamily="18" charset="0"/>
              </a:rPr>
              <a:t> Med J. 2017;34(3):138-44</a:t>
            </a:r>
            <a:endParaRPr lang="nb-NO" sz="2600" dirty="0">
              <a:latin typeface="+mj-lt"/>
            </a:endParaRPr>
          </a:p>
        </p:txBody>
      </p:sp>
      <p:sp>
        <p:nvSpPr>
          <p:cNvPr id="8" name="TekstSylinder 7">
            <a:extLst>
              <a:ext uri="{FF2B5EF4-FFF2-40B4-BE49-F238E27FC236}">
                <a16:creationId xmlns:a16="http://schemas.microsoft.com/office/drawing/2014/main" id="{BD55A4B5-8A13-2218-5F46-A33ABFCF2D27}"/>
              </a:ext>
            </a:extLst>
          </p:cNvPr>
          <p:cNvSpPr txBox="1"/>
          <p:nvPr/>
        </p:nvSpPr>
        <p:spPr>
          <a:xfrm>
            <a:off x="18978402" y="27547053"/>
            <a:ext cx="11036618" cy="2308324"/>
          </a:xfrm>
          <a:prstGeom prst="rect">
            <a:avLst/>
          </a:prstGeom>
          <a:noFill/>
        </p:spPr>
        <p:txBody>
          <a:bodyPr wrap="square">
            <a:spAutoFit/>
          </a:bodyPr>
          <a:lstStyle/>
          <a:p>
            <a:r>
              <a:rPr lang="nb-NO" sz="3600" b="1" dirty="0">
                <a:effectLst/>
                <a:latin typeface="+mj-lt"/>
                <a:ea typeface="Calibri" panose="020F0502020204030204" pitchFamily="34" charset="0"/>
              </a:rPr>
              <a:t>Veiledere: </a:t>
            </a:r>
          </a:p>
          <a:p>
            <a:r>
              <a:rPr lang="nb-NO" sz="3600" dirty="0">
                <a:latin typeface="+mj-lt"/>
                <a:ea typeface="Calibri" panose="020F0502020204030204" pitchFamily="34" charset="0"/>
              </a:rPr>
              <a:t>Christina Elisabeth Brudvik (hovedveileder)</a:t>
            </a:r>
          </a:p>
          <a:p>
            <a:r>
              <a:rPr lang="nb-NO" sz="3600" dirty="0">
                <a:effectLst/>
                <a:latin typeface="+mj-lt"/>
                <a:ea typeface="Calibri" panose="020F0502020204030204" pitchFamily="34" charset="0"/>
              </a:rPr>
              <a:t>Sve</a:t>
            </a:r>
            <a:r>
              <a:rPr lang="nb-NO" sz="3600" dirty="0">
                <a:latin typeface="+mj-lt"/>
                <a:ea typeface="Calibri" panose="020F0502020204030204" pitchFamily="34" charset="0"/>
              </a:rPr>
              <a:t>in-Denis </a:t>
            </a:r>
            <a:r>
              <a:rPr lang="nb-NO" sz="3600" dirty="0" err="1">
                <a:latin typeface="+mj-lt"/>
                <a:ea typeface="Calibri" panose="020F0502020204030204" pitchFamily="34" charset="0"/>
              </a:rPr>
              <a:t>Moutte</a:t>
            </a:r>
            <a:r>
              <a:rPr lang="nb-NO" sz="3600" dirty="0">
                <a:latin typeface="+mj-lt"/>
                <a:ea typeface="Calibri" panose="020F0502020204030204" pitchFamily="34" charset="0"/>
              </a:rPr>
              <a:t> </a:t>
            </a:r>
          </a:p>
          <a:p>
            <a:r>
              <a:rPr lang="nb-NO" sz="3600" dirty="0">
                <a:effectLst/>
                <a:latin typeface="+mj-lt"/>
                <a:ea typeface="Calibri" panose="020F0502020204030204" pitchFamily="34" charset="0"/>
              </a:rPr>
              <a:t>Torbjørn </a:t>
            </a:r>
            <a:r>
              <a:rPr lang="nb-NO" sz="3600" dirty="0" err="1">
                <a:effectLst/>
                <a:latin typeface="+mj-lt"/>
                <a:ea typeface="Calibri" panose="020F0502020204030204" pitchFamily="34" charset="0"/>
              </a:rPr>
              <a:t>Hiis</a:t>
            </a:r>
            <a:r>
              <a:rPr lang="nb-NO" sz="3600" dirty="0">
                <a:effectLst/>
                <a:latin typeface="+mj-lt"/>
                <a:ea typeface="Calibri" panose="020F0502020204030204" pitchFamily="34" charset="0"/>
              </a:rPr>
              <a:t> Bergh </a:t>
            </a:r>
          </a:p>
        </p:txBody>
      </p:sp>
    </p:spTree>
    <p:extLst>
      <p:ext uri="{BB962C8B-B14F-4D97-AF65-F5344CB8AC3E}">
        <p14:creationId xmlns:p14="http://schemas.microsoft.com/office/powerpoint/2010/main" val="2099887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FA16DB0-5CE5-918D-E170-9413AA6D7CF8}"/>
              </a:ext>
            </a:extLst>
          </p:cNvPr>
          <p:cNvPicPr>
            <a:picLocks noChangeAspect="1"/>
          </p:cNvPicPr>
          <p:nvPr/>
        </p:nvPicPr>
        <p:blipFill>
          <a:blip r:embed="rId2"/>
          <a:stretch>
            <a:fillRect/>
          </a:stretch>
        </p:blipFill>
        <p:spPr>
          <a:xfrm>
            <a:off x="10667999" y="-37749"/>
            <a:ext cx="21445823" cy="30317724"/>
          </a:xfrm>
          <a:prstGeom prst="rect">
            <a:avLst/>
          </a:prstGeom>
        </p:spPr>
      </p:pic>
    </p:spTree>
    <p:extLst>
      <p:ext uri="{BB962C8B-B14F-4D97-AF65-F5344CB8AC3E}">
        <p14:creationId xmlns:p14="http://schemas.microsoft.com/office/powerpoint/2010/main" val="25385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11300" b="1" dirty="0">
                <a:solidFill>
                  <a:schemeClr val="bg1"/>
                </a:solidFill>
                <a:latin typeface="Arial" panose="020B0604020202020204" pitchFamily="34" charset="0"/>
                <a:cs typeface="Arial" panose="020B0604020202020204" pitchFamily="34" charset="0"/>
              </a:rPr>
              <a:t>Behandling</a:t>
            </a:r>
            <a:r>
              <a:rPr lang="en-US" altLang="nb-NO" sz="11300" b="1" dirty="0">
                <a:solidFill>
                  <a:schemeClr val="bg1"/>
                </a:solidFill>
                <a:latin typeface="Arial" panose="020B0604020202020204" pitchFamily="34" charset="0"/>
                <a:cs typeface="Arial" panose="020B0604020202020204" pitchFamily="34" charset="0"/>
              </a:rPr>
              <a:t> av IgA nefropati</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j-lt"/>
              </a:rPr>
              <a:t>En undersøkelse av bruken av kortikosteroider og RAS-blokade blant norske pasienter med IgA nefropati</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29528270" y="3157236"/>
            <a:ext cx="1294610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Mariell Rivedal, kull 19A</a:t>
            </a:r>
            <a:endParaRPr lang="nb-NO" altLang="nb-NO" sz="4000" dirty="0">
              <a:solidFill>
                <a:schemeClr val="bg1"/>
              </a:solidFill>
              <a:latin typeface="+mn-lt"/>
            </a:endParaRPr>
          </a:p>
          <a:p>
            <a:pPr algn="r" eaLnBrk="1" hangingPunct="1"/>
            <a:r>
              <a:rPr lang="nb-NO" altLang="nb-NO" sz="4000" dirty="0">
                <a:solidFill>
                  <a:schemeClr val="bg1"/>
                </a:solidFill>
                <a:latin typeface="+mn-lt"/>
                <a:hlinkClick r:id="rId3">
                  <a:extLst>
                    <a:ext uri="{A12FA001-AC4F-418D-AE19-62706E023703}">
                      <ahyp:hlinkClr xmlns:ahyp="http://schemas.microsoft.com/office/drawing/2018/hyperlinkcolor" val="tx"/>
                    </a:ext>
                  </a:extLst>
                </a:hlinkClick>
              </a:rPr>
              <a:t>tej009@uib.no</a:t>
            </a:r>
            <a:endParaRPr lang="nb-NO" altLang="nb-NO" sz="4000" dirty="0">
              <a:solidFill>
                <a:schemeClr val="bg1"/>
              </a:solidFill>
              <a:latin typeface="+mn-lt"/>
            </a:endParaRPr>
          </a:p>
          <a:p>
            <a:pPr algn="r" eaLnBrk="1" hangingPunct="1"/>
            <a:r>
              <a:rPr lang="nb-NO" altLang="nb-NO" sz="4000" dirty="0">
                <a:solidFill>
                  <a:schemeClr val="bg1"/>
                </a:solidFill>
                <a:latin typeface="+mn-lt"/>
              </a:rPr>
              <a:t>Veiledere: Thomas Knoop (K1) og Hans-Peter </a:t>
            </a:r>
            <a:r>
              <a:rPr lang="nb-NO" altLang="nb-NO" sz="4000" dirty="0" err="1">
                <a:solidFill>
                  <a:schemeClr val="bg1"/>
                </a:solidFill>
                <a:latin typeface="+mn-lt"/>
              </a:rPr>
              <a:t>Marti</a:t>
            </a:r>
            <a:r>
              <a:rPr lang="nb-NO" altLang="nb-NO" sz="4000" dirty="0">
                <a:solidFill>
                  <a:schemeClr val="bg1"/>
                </a:solidFill>
                <a:latin typeface="+mn-lt"/>
              </a:rPr>
              <a:t> (K1)</a:t>
            </a:r>
          </a:p>
        </p:txBody>
      </p:sp>
      <p:sp>
        <p:nvSpPr>
          <p:cNvPr id="2055" name="Text box 1" descr="Text field "/>
          <p:cNvSpPr txBox="1">
            <a:spLocks noChangeArrowheads="1"/>
          </p:cNvSpPr>
          <p:nvPr/>
        </p:nvSpPr>
        <p:spPr bwMode="auto">
          <a:xfrm>
            <a:off x="711834" y="7586839"/>
            <a:ext cx="8929508" cy="1050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algn="ctr" eaLnBrk="1" hangingPunct="1">
              <a:spcAft>
                <a:spcPct val="20000"/>
              </a:spcAft>
            </a:pPr>
            <a:r>
              <a:rPr lang="nb-NO" altLang="nb-NO" sz="3600" dirty="0">
                <a:solidFill>
                  <a:schemeClr val="tx1">
                    <a:lumMod val="85000"/>
                    <a:lumOff val="15000"/>
                  </a:schemeClr>
                </a:solidFill>
                <a:latin typeface="+mn-lt"/>
              </a:rPr>
              <a:t>IgA nefropati (IgAN) er verdens</a:t>
            </a:r>
          </a:p>
          <a:p>
            <a:pPr algn="ctr" eaLnBrk="1" hangingPunct="1">
              <a:spcAft>
                <a:spcPct val="20000"/>
              </a:spcAft>
            </a:pPr>
            <a:r>
              <a:rPr lang="nb-NO" altLang="nb-NO" sz="3600" dirty="0">
                <a:solidFill>
                  <a:schemeClr val="tx1">
                    <a:lumMod val="85000"/>
                    <a:lumOff val="15000"/>
                  </a:schemeClr>
                </a:solidFill>
                <a:latin typeface="+mn-lt"/>
              </a:rPr>
              <a:t>vanligste primære glomerulonefritt</a:t>
            </a:r>
          </a:p>
          <a:p>
            <a:pPr algn="ctr" eaLnBrk="1" hangingPunct="1">
              <a:spcAft>
                <a:spcPct val="20000"/>
              </a:spcAft>
            </a:pPr>
            <a:r>
              <a:rPr lang="nb-NO" altLang="nb-NO" sz="3600" dirty="0">
                <a:solidFill>
                  <a:schemeClr val="tx1">
                    <a:lumMod val="85000"/>
                    <a:lumOff val="15000"/>
                  </a:schemeClr>
                </a:solidFill>
                <a:latin typeface="+mn-lt"/>
              </a:rPr>
              <a:t>(1). Det finnes ingen kurativ</a:t>
            </a:r>
          </a:p>
          <a:p>
            <a:pPr algn="ctr" eaLnBrk="1" hangingPunct="1">
              <a:spcAft>
                <a:spcPct val="20000"/>
              </a:spcAft>
            </a:pPr>
            <a:r>
              <a:rPr lang="nb-NO" altLang="nb-NO" sz="3600" dirty="0">
                <a:solidFill>
                  <a:schemeClr val="tx1">
                    <a:lumMod val="85000"/>
                    <a:lumOff val="15000"/>
                  </a:schemeClr>
                </a:solidFill>
                <a:latin typeface="+mn-lt"/>
              </a:rPr>
              <a:t>behandling, og behandlingsmålet er å</a:t>
            </a:r>
          </a:p>
          <a:p>
            <a:pPr algn="ctr" eaLnBrk="1" hangingPunct="1">
              <a:spcAft>
                <a:spcPct val="20000"/>
              </a:spcAft>
            </a:pPr>
            <a:r>
              <a:rPr lang="nb-NO" altLang="nb-NO" sz="3600" dirty="0">
                <a:solidFill>
                  <a:schemeClr val="tx1">
                    <a:lumMod val="85000"/>
                    <a:lumOff val="15000"/>
                  </a:schemeClr>
                </a:solidFill>
                <a:latin typeface="+mn-lt"/>
              </a:rPr>
              <a:t>forsinke progresjon til nyresvikt (2).</a:t>
            </a:r>
          </a:p>
          <a:p>
            <a:pPr algn="ctr" eaLnBrk="1" hangingPunct="1">
              <a:spcAft>
                <a:spcPct val="20000"/>
              </a:spcAft>
            </a:pPr>
            <a:r>
              <a:rPr lang="nb-NO" altLang="nb-NO" sz="3600" dirty="0">
                <a:solidFill>
                  <a:schemeClr val="tx1">
                    <a:lumMod val="85000"/>
                    <a:lumOff val="15000"/>
                  </a:schemeClr>
                </a:solidFill>
                <a:latin typeface="+mn-lt"/>
              </a:rPr>
              <a:t>Til tross for flere kliniske studier,</a:t>
            </a:r>
          </a:p>
          <a:p>
            <a:pPr algn="ctr" eaLnBrk="1" hangingPunct="1">
              <a:spcAft>
                <a:spcPct val="20000"/>
              </a:spcAft>
            </a:pPr>
            <a:r>
              <a:rPr lang="nb-NO" altLang="nb-NO" sz="3600" dirty="0">
                <a:solidFill>
                  <a:schemeClr val="tx1">
                    <a:lumMod val="85000"/>
                    <a:lumOff val="15000"/>
                  </a:schemeClr>
                </a:solidFill>
                <a:latin typeface="+mn-lt"/>
              </a:rPr>
              <a:t>forblir kortikosteroidbehandling ved</a:t>
            </a:r>
          </a:p>
          <a:p>
            <a:pPr algn="ctr" eaLnBrk="1" hangingPunct="1">
              <a:spcAft>
                <a:spcPct val="20000"/>
              </a:spcAft>
            </a:pPr>
            <a:r>
              <a:rPr lang="nb-NO" altLang="nb-NO" sz="3600" dirty="0">
                <a:solidFill>
                  <a:schemeClr val="tx1">
                    <a:lumMod val="85000"/>
                    <a:lumOff val="15000"/>
                  </a:schemeClr>
                </a:solidFill>
                <a:latin typeface="+mn-lt"/>
              </a:rPr>
              <a:t>IgAN kontroversielt (3-6).</a:t>
            </a:r>
          </a:p>
          <a:p>
            <a:pPr algn="ctr" eaLnBrk="1" hangingPunct="1">
              <a:spcAft>
                <a:spcPct val="20000"/>
              </a:spcAft>
            </a:pPr>
            <a:endParaRPr lang="nb-NO" altLang="nb-NO" sz="3600" dirty="0">
              <a:solidFill>
                <a:schemeClr val="tx1">
                  <a:lumMod val="85000"/>
                  <a:lumOff val="15000"/>
                </a:schemeClr>
              </a:solidFill>
              <a:latin typeface="+mn-lt"/>
            </a:endParaRPr>
          </a:p>
          <a:p>
            <a:pPr algn="ctr" eaLnBrk="1" hangingPunct="1">
              <a:spcAft>
                <a:spcPct val="20000"/>
              </a:spcAft>
            </a:pPr>
            <a:r>
              <a:rPr lang="nb-NO" altLang="nb-NO" sz="3600" dirty="0">
                <a:solidFill>
                  <a:schemeClr val="tx1">
                    <a:lumMod val="85000"/>
                    <a:lumOff val="15000"/>
                  </a:schemeClr>
                </a:solidFill>
                <a:latin typeface="+mn-lt"/>
              </a:rPr>
              <a:t>Målet vårt er å beskrive bruken og</a:t>
            </a:r>
          </a:p>
          <a:p>
            <a:pPr algn="ctr" eaLnBrk="1" hangingPunct="1">
              <a:spcAft>
                <a:spcPct val="20000"/>
              </a:spcAft>
            </a:pPr>
            <a:r>
              <a:rPr lang="nb-NO" altLang="nb-NO" sz="3600" dirty="0">
                <a:solidFill>
                  <a:schemeClr val="tx1">
                    <a:lumMod val="85000"/>
                    <a:lumOff val="15000"/>
                  </a:schemeClr>
                </a:solidFill>
                <a:latin typeface="+mn-lt"/>
              </a:rPr>
              <a:t>evaluere effekten av kortikosteroider</a:t>
            </a:r>
          </a:p>
          <a:p>
            <a:pPr algn="ctr" eaLnBrk="1" hangingPunct="1">
              <a:spcAft>
                <a:spcPct val="20000"/>
              </a:spcAft>
            </a:pPr>
            <a:r>
              <a:rPr lang="nb-NO" altLang="nb-NO" sz="3600" dirty="0">
                <a:solidFill>
                  <a:schemeClr val="tx1">
                    <a:lumMod val="85000"/>
                    <a:lumOff val="15000"/>
                  </a:schemeClr>
                </a:solidFill>
                <a:latin typeface="+mn-lt"/>
              </a:rPr>
              <a:t>kombinert med </a:t>
            </a:r>
            <a:r>
              <a:rPr lang="nb-NO" altLang="nb-NO" sz="3600" dirty="0" err="1">
                <a:solidFill>
                  <a:schemeClr val="tx1">
                    <a:lumMod val="85000"/>
                    <a:lumOff val="15000"/>
                  </a:schemeClr>
                </a:solidFill>
                <a:latin typeface="+mn-lt"/>
              </a:rPr>
              <a:t>renin</a:t>
            </a:r>
            <a:r>
              <a:rPr lang="nb-NO" altLang="nb-NO" sz="3600" dirty="0">
                <a:solidFill>
                  <a:schemeClr val="tx1">
                    <a:lumMod val="85000"/>
                    <a:lumOff val="15000"/>
                  </a:schemeClr>
                </a:solidFill>
                <a:latin typeface="+mn-lt"/>
              </a:rPr>
              <a:t>-</a:t>
            </a:r>
            <a:r>
              <a:rPr lang="nb-NO" altLang="nb-NO" sz="3600" dirty="0" err="1">
                <a:solidFill>
                  <a:schemeClr val="tx1">
                    <a:lumMod val="85000"/>
                    <a:lumOff val="15000"/>
                  </a:schemeClr>
                </a:solidFill>
                <a:latin typeface="+mn-lt"/>
              </a:rPr>
              <a:t>angiotensin</a:t>
            </a:r>
            <a:r>
              <a:rPr lang="nb-NO" altLang="nb-NO" sz="3600" dirty="0">
                <a:solidFill>
                  <a:schemeClr val="tx1">
                    <a:lumMod val="85000"/>
                    <a:lumOff val="15000"/>
                  </a:schemeClr>
                </a:solidFill>
                <a:latin typeface="+mn-lt"/>
              </a:rPr>
              <a:t>-system blokade (RAS-blokade) blant</a:t>
            </a:r>
          </a:p>
          <a:p>
            <a:pPr algn="ctr" eaLnBrk="1" hangingPunct="1">
              <a:spcAft>
                <a:spcPct val="20000"/>
              </a:spcAft>
            </a:pPr>
            <a:r>
              <a:rPr lang="nb-NO" altLang="nb-NO" sz="3600" dirty="0">
                <a:solidFill>
                  <a:schemeClr val="tx1">
                    <a:lumMod val="85000"/>
                    <a:lumOff val="15000"/>
                  </a:schemeClr>
                </a:solidFill>
                <a:latin typeface="+mn-lt"/>
              </a:rPr>
              <a:t>norske IgAN-pasienter som har</a:t>
            </a:r>
          </a:p>
          <a:p>
            <a:pPr algn="ctr" eaLnBrk="1" hangingPunct="1">
              <a:spcAft>
                <a:spcPct val="20000"/>
              </a:spcAft>
            </a:pPr>
            <a:r>
              <a:rPr lang="nb-NO" altLang="nb-NO" sz="3600" dirty="0">
                <a:solidFill>
                  <a:schemeClr val="tx1">
                    <a:lumMod val="85000"/>
                    <a:lumOff val="15000"/>
                  </a:schemeClr>
                </a:solidFill>
                <a:latin typeface="+mn-lt"/>
              </a:rPr>
              <a:t>progrediert til endestadium</a:t>
            </a:r>
          </a:p>
          <a:p>
            <a:pPr algn="ctr" eaLnBrk="1" hangingPunct="1">
              <a:spcAft>
                <a:spcPct val="20000"/>
              </a:spcAft>
            </a:pPr>
            <a:r>
              <a:rPr lang="nb-NO" altLang="nb-NO" sz="3600" dirty="0">
                <a:solidFill>
                  <a:schemeClr val="tx1">
                    <a:lumMod val="85000"/>
                    <a:lumOff val="15000"/>
                  </a:schemeClr>
                </a:solidFill>
                <a:latin typeface="+mn-lt"/>
              </a:rPr>
              <a:t>nyresykdom.</a:t>
            </a:r>
          </a:p>
        </p:txBody>
      </p:sp>
      <p:sp>
        <p:nvSpPr>
          <p:cNvPr id="2066" name="Acknowledgements" descr="Field for acknowledgements"/>
          <p:cNvSpPr txBox="1">
            <a:spLocks noChangeArrowheads="1"/>
          </p:cNvSpPr>
          <p:nvPr/>
        </p:nvSpPr>
        <p:spPr bwMode="auto">
          <a:xfrm>
            <a:off x="31628851" y="27813843"/>
            <a:ext cx="1084552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400" b="1" dirty="0">
                <a:solidFill>
                  <a:schemeClr val="tx1">
                    <a:lumMod val="85000"/>
                    <a:lumOff val="15000"/>
                  </a:schemeClr>
                </a:solidFill>
                <a:latin typeface="+mn-lt"/>
              </a:rPr>
              <a:t>TAKK</a:t>
            </a:r>
          </a:p>
          <a:p>
            <a:pPr eaLnBrk="1" hangingPunct="1"/>
            <a:r>
              <a:rPr lang="nb-NO" altLang="nb-NO" sz="2400" dirty="0">
                <a:solidFill>
                  <a:schemeClr val="tx1">
                    <a:lumMod val="85000"/>
                    <a:lumOff val="15000"/>
                  </a:schemeClr>
                </a:solidFill>
                <a:latin typeface="+mn-lt"/>
              </a:rPr>
              <a:t>Tusen takk til Thomas Knoop (K1) og Hans-Peter </a:t>
            </a:r>
            <a:r>
              <a:rPr lang="nb-NO" altLang="nb-NO" sz="2400" dirty="0" err="1">
                <a:solidFill>
                  <a:schemeClr val="tx1">
                    <a:lumMod val="85000"/>
                    <a:lumOff val="15000"/>
                  </a:schemeClr>
                </a:solidFill>
                <a:latin typeface="+mn-lt"/>
              </a:rPr>
              <a:t>Marti</a:t>
            </a:r>
            <a:r>
              <a:rPr lang="nb-NO" altLang="nb-NO" sz="2400" dirty="0">
                <a:solidFill>
                  <a:schemeClr val="tx1">
                    <a:lumMod val="85000"/>
                    <a:lumOff val="15000"/>
                  </a:schemeClr>
                </a:solidFill>
                <a:latin typeface="+mn-lt"/>
              </a:rPr>
              <a:t> (K1) for god veiledning med denne oppgaven og for all veiledning jeg får i nyreforskningen generelt. Også takk til Yngvar Lunde </a:t>
            </a:r>
            <a:r>
              <a:rPr lang="nb-NO" altLang="nb-NO" sz="2400" dirty="0" err="1">
                <a:solidFill>
                  <a:schemeClr val="tx1">
                    <a:lumMod val="85000"/>
                    <a:lumOff val="15000"/>
                  </a:schemeClr>
                </a:solidFill>
                <a:latin typeface="+mn-lt"/>
              </a:rPr>
              <a:t>Haaskjold</a:t>
            </a:r>
            <a:r>
              <a:rPr lang="nb-NO" altLang="nb-NO" sz="2400" dirty="0">
                <a:solidFill>
                  <a:schemeClr val="tx1">
                    <a:lumMod val="85000"/>
                    <a:lumOff val="15000"/>
                  </a:schemeClr>
                </a:solidFill>
                <a:latin typeface="+mn-lt"/>
              </a:rPr>
              <a:t> (K1) for gjennomlesing og faglige innspill. Jeg setter stor pris på all hjelpen jeg får fra dere. </a:t>
            </a:r>
          </a:p>
        </p:txBody>
      </p:sp>
      <p:sp>
        <p:nvSpPr>
          <p:cNvPr id="4" name="TekstSylinder 3">
            <a:extLst>
              <a:ext uri="{FF2B5EF4-FFF2-40B4-BE49-F238E27FC236}">
                <a16:creationId xmlns:a16="http://schemas.microsoft.com/office/drawing/2014/main" id="{B7268567-34F8-537F-F0CD-9977CF4A0257}"/>
              </a:ext>
            </a:extLst>
          </p:cNvPr>
          <p:cNvSpPr txBox="1"/>
          <p:nvPr/>
        </p:nvSpPr>
        <p:spPr>
          <a:xfrm>
            <a:off x="711834" y="6483166"/>
            <a:ext cx="8929508" cy="769441"/>
          </a:xfrm>
          <a:prstGeom prst="rect">
            <a:avLst/>
          </a:prstGeom>
          <a:solidFill>
            <a:srgbClr val="C00000"/>
          </a:solidFill>
          <a:ln>
            <a:solidFill>
              <a:srgbClr val="C00000"/>
            </a:solidFill>
          </a:ln>
        </p:spPr>
        <p:txBody>
          <a:bodyPr wrap="square" rtlCol="0">
            <a:spAutoFit/>
          </a:bodyPr>
          <a:lstStyle/>
          <a:p>
            <a:pPr algn="ctr"/>
            <a:r>
              <a:rPr lang="nb-NO" sz="4400" b="1" dirty="0">
                <a:solidFill>
                  <a:schemeClr val="bg1"/>
                </a:solidFill>
              </a:rPr>
              <a:t>INTRODUKSJON</a:t>
            </a:r>
          </a:p>
        </p:txBody>
      </p:sp>
      <p:sp>
        <p:nvSpPr>
          <p:cNvPr id="2" name="TekstSylinder 1">
            <a:extLst>
              <a:ext uri="{FF2B5EF4-FFF2-40B4-BE49-F238E27FC236}">
                <a16:creationId xmlns:a16="http://schemas.microsoft.com/office/drawing/2014/main" id="{52143F32-5FD0-B513-0308-B05F946679AD}"/>
              </a:ext>
            </a:extLst>
          </p:cNvPr>
          <p:cNvSpPr txBox="1"/>
          <p:nvPr/>
        </p:nvSpPr>
        <p:spPr>
          <a:xfrm>
            <a:off x="747892" y="18548495"/>
            <a:ext cx="8929508" cy="769441"/>
          </a:xfrm>
          <a:prstGeom prst="rect">
            <a:avLst/>
          </a:prstGeom>
          <a:solidFill>
            <a:srgbClr val="C00000"/>
          </a:solidFill>
          <a:ln>
            <a:solidFill>
              <a:srgbClr val="C00000"/>
            </a:solidFill>
          </a:ln>
        </p:spPr>
        <p:txBody>
          <a:bodyPr wrap="square" rtlCol="0">
            <a:spAutoFit/>
          </a:bodyPr>
          <a:lstStyle/>
          <a:p>
            <a:pPr algn="ctr"/>
            <a:r>
              <a:rPr lang="nb-NO" sz="4400" b="1" dirty="0">
                <a:solidFill>
                  <a:schemeClr val="bg1"/>
                </a:solidFill>
              </a:rPr>
              <a:t>METODER</a:t>
            </a:r>
          </a:p>
        </p:txBody>
      </p:sp>
      <p:sp>
        <p:nvSpPr>
          <p:cNvPr id="11" name="Text box 1" descr="Text field ">
            <a:extLst>
              <a:ext uri="{FF2B5EF4-FFF2-40B4-BE49-F238E27FC236}">
                <a16:creationId xmlns:a16="http://schemas.microsoft.com/office/drawing/2014/main" id="{BBEC51C3-DA78-1165-026A-7E362E6F03B5}"/>
              </a:ext>
            </a:extLst>
          </p:cNvPr>
          <p:cNvSpPr txBox="1">
            <a:spLocks noChangeArrowheads="1"/>
          </p:cNvSpPr>
          <p:nvPr/>
        </p:nvSpPr>
        <p:spPr bwMode="auto">
          <a:xfrm>
            <a:off x="711834" y="19506152"/>
            <a:ext cx="8929507" cy="75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algn="ctr" eaLnBrk="1" hangingPunct="1">
              <a:lnSpc>
                <a:spcPct val="150000"/>
              </a:lnSpc>
              <a:spcAft>
                <a:spcPct val="20000"/>
              </a:spcAft>
            </a:pPr>
            <a:r>
              <a:rPr lang="nb-NO" altLang="nb-NO" sz="3600" dirty="0">
                <a:solidFill>
                  <a:schemeClr val="tx1">
                    <a:lumMod val="85000"/>
                    <a:lumOff val="15000"/>
                  </a:schemeClr>
                </a:solidFill>
                <a:latin typeface="+mn-lt"/>
              </a:rPr>
              <a:t>Vi utførte en retrospektiv kohortstudie ved å identifisere pasienter med primær IgAN i Norsk Nyreregister som har progrediert til endestadium nyresykdom. Vi samlet kliniske, biokjemiske og behandlingsrelaterte data fra deres journaler. Endepunktet var endestadium nyresykdom (ESKD), definert ved oppstart av nyreerstattende behandling. </a:t>
            </a:r>
          </a:p>
        </p:txBody>
      </p:sp>
      <p:sp>
        <p:nvSpPr>
          <p:cNvPr id="5" name="TekstSylinder 4">
            <a:extLst>
              <a:ext uri="{FF2B5EF4-FFF2-40B4-BE49-F238E27FC236}">
                <a16:creationId xmlns:a16="http://schemas.microsoft.com/office/drawing/2014/main" id="{BD073968-E3CD-4357-08AE-F2FD496A8761}"/>
              </a:ext>
            </a:extLst>
          </p:cNvPr>
          <p:cNvSpPr txBox="1"/>
          <p:nvPr/>
        </p:nvSpPr>
        <p:spPr>
          <a:xfrm>
            <a:off x="35444113" y="6483166"/>
            <a:ext cx="6652578" cy="769441"/>
          </a:xfrm>
          <a:prstGeom prst="rect">
            <a:avLst/>
          </a:prstGeom>
          <a:solidFill>
            <a:srgbClr val="C00000"/>
          </a:solidFill>
          <a:ln>
            <a:solidFill>
              <a:srgbClr val="C00000"/>
            </a:solidFill>
          </a:ln>
        </p:spPr>
        <p:txBody>
          <a:bodyPr wrap="square" rtlCol="0">
            <a:spAutoFit/>
          </a:bodyPr>
          <a:lstStyle/>
          <a:p>
            <a:pPr algn="ctr"/>
            <a:r>
              <a:rPr lang="nb-NO" sz="4400" b="1" dirty="0">
                <a:solidFill>
                  <a:schemeClr val="bg1"/>
                </a:solidFill>
              </a:rPr>
              <a:t>KONKLUSJON</a:t>
            </a:r>
          </a:p>
        </p:txBody>
      </p:sp>
      <p:sp>
        <p:nvSpPr>
          <p:cNvPr id="6" name="Text box 1" descr="Text field ">
            <a:extLst>
              <a:ext uri="{FF2B5EF4-FFF2-40B4-BE49-F238E27FC236}">
                <a16:creationId xmlns:a16="http://schemas.microsoft.com/office/drawing/2014/main" id="{527C98CA-17CA-2F08-05F8-996EAA63D24F}"/>
              </a:ext>
            </a:extLst>
          </p:cNvPr>
          <p:cNvSpPr txBox="1">
            <a:spLocks noChangeArrowheads="1"/>
          </p:cNvSpPr>
          <p:nvPr/>
        </p:nvSpPr>
        <p:spPr bwMode="auto">
          <a:xfrm>
            <a:off x="36102194" y="8161619"/>
            <a:ext cx="5336416" cy="913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algn="ctr" eaLnBrk="1" hangingPunct="1">
              <a:lnSpc>
                <a:spcPct val="150000"/>
              </a:lnSpc>
              <a:spcAft>
                <a:spcPct val="20000"/>
              </a:spcAft>
            </a:pPr>
            <a:r>
              <a:rPr lang="nb-NO" altLang="nb-NO" sz="3600" dirty="0">
                <a:solidFill>
                  <a:schemeClr val="tx1">
                    <a:lumMod val="85000"/>
                    <a:lumOff val="15000"/>
                  </a:schemeClr>
                </a:solidFill>
                <a:latin typeface="+mn-lt"/>
              </a:rPr>
              <a:t>Kortikosteroidbehandling blant norske IgAN-pasienter ga signifikant reduksjon av proteinuri, men forsinket ikke progresjon til endestadium nyresykdom. Bivirkninger var vanlige blant pasientene som mottok kortikosteroider. </a:t>
            </a:r>
          </a:p>
        </p:txBody>
      </p:sp>
      <p:sp>
        <p:nvSpPr>
          <p:cNvPr id="7" name="TekstSylinder 6">
            <a:extLst>
              <a:ext uri="{FF2B5EF4-FFF2-40B4-BE49-F238E27FC236}">
                <a16:creationId xmlns:a16="http://schemas.microsoft.com/office/drawing/2014/main" id="{77DEF052-BD38-2957-061C-88FE8BACAC4E}"/>
              </a:ext>
            </a:extLst>
          </p:cNvPr>
          <p:cNvSpPr txBox="1"/>
          <p:nvPr/>
        </p:nvSpPr>
        <p:spPr>
          <a:xfrm>
            <a:off x="10787294" y="6483166"/>
            <a:ext cx="23061634" cy="769441"/>
          </a:xfrm>
          <a:prstGeom prst="rect">
            <a:avLst/>
          </a:prstGeom>
          <a:solidFill>
            <a:srgbClr val="C00000"/>
          </a:solidFill>
          <a:ln>
            <a:solidFill>
              <a:srgbClr val="C00000"/>
            </a:solidFill>
          </a:ln>
        </p:spPr>
        <p:txBody>
          <a:bodyPr wrap="square" rtlCol="0">
            <a:spAutoFit/>
          </a:bodyPr>
          <a:lstStyle/>
          <a:p>
            <a:pPr algn="ctr"/>
            <a:r>
              <a:rPr lang="nb-NO" sz="4400" b="1" dirty="0">
                <a:solidFill>
                  <a:schemeClr val="bg1"/>
                </a:solidFill>
              </a:rPr>
              <a:t>RESULTATER</a:t>
            </a:r>
          </a:p>
        </p:txBody>
      </p:sp>
      <p:sp>
        <p:nvSpPr>
          <p:cNvPr id="10" name="TekstSylinder 9">
            <a:extLst>
              <a:ext uri="{FF2B5EF4-FFF2-40B4-BE49-F238E27FC236}">
                <a16:creationId xmlns:a16="http://schemas.microsoft.com/office/drawing/2014/main" id="{752459CD-166A-F9B3-6A2F-0CD91CB554D4}"/>
              </a:ext>
            </a:extLst>
          </p:cNvPr>
          <p:cNvSpPr txBox="1"/>
          <p:nvPr/>
        </p:nvSpPr>
        <p:spPr>
          <a:xfrm>
            <a:off x="10787294" y="15722600"/>
            <a:ext cx="11259906" cy="1569660"/>
          </a:xfrm>
          <a:prstGeom prst="rect">
            <a:avLst/>
          </a:prstGeom>
          <a:noFill/>
        </p:spPr>
        <p:txBody>
          <a:bodyPr wrap="square" rtlCol="0">
            <a:spAutoFit/>
          </a:bodyPr>
          <a:lstStyle/>
          <a:p>
            <a:pPr algn="ctr"/>
            <a:r>
              <a:rPr lang="nb-NO" i="1" dirty="0"/>
              <a:t>Tabell 1</a:t>
            </a:r>
            <a:r>
              <a:rPr lang="nb-NO" dirty="0"/>
              <a:t>. Utvalgte pasientkarakteristika. Verdier er skrevet som median (interkvartilbredde) eller n (%). M = mann. </a:t>
            </a:r>
            <a:r>
              <a:rPr lang="nb-NO" dirty="0" err="1"/>
              <a:t>eGFR</a:t>
            </a:r>
            <a:r>
              <a:rPr lang="nb-NO" dirty="0"/>
              <a:t> = estimert </a:t>
            </a:r>
            <a:r>
              <a:rPr lang="nb-NO" dirty="0" err="1"/>
              <a:t>glomerulær</a:t>
            </a:r>
            <a:r>
              <a:rPr lang="nb-NO" dirty="0"/>
              <a:t> filtrasjonsrate (CKD-EPI-formelen).</a:t>
            </a:r>
          </a:p>
        </p:txBody>
      </p:sp>
      <p:pic>
        <p:nvPicPr>
          <p:cNvPr id="13" name="Bilde 12">
            <a:extLst>
              <a:ext uri="{FF2B5EF4-FFF2-40B4-BE49-F238E27FC236}">
                <a16:creationId xmlns:a16="http://schemas.microsoft.com/office/drawing/2014/main" id="{2E56A787-BF2E-6CC5-5B44-94413ABB961B}"/>
              </a:ext>
            </a:extLst>
          </p:cNvPr>
          <p:cNvPicPr>
            <a:picLocks noChangeAspect="1"/>
          </p:cNvPicPr>
          <p:nvPr/>
        </p:nvPicPr>
        <p:blipFill>
          <a:blip r:embed="rId4"/>
          <a:stretch>
            <a:fillRect/>
          </a:stretch>
        </p:blipFill>
        <p:spPr>
          <a:xfrm>
            <a:off x="11284200" y="7586839"/>
            <a:ext cx="10120062" cy="7831448"/>
          </a:xfrm>
          <a:prstGeom prst="rect">
            <a:avLst/>
          </a:prstGeom>
        </p:spPr>
      </p:pic>
      <p:pic>
        <p:nvPicPr>
          <p:cNvPr id="15" name="Bilde 14">
            <a:extLst>
              <a:ext uri="{FF2B5EF4-FFF2-40B4-BE49-F238E27FC236}">
                <a16:creationId xmlns:a16="http://schemas.microsoft.com/office/drawing/2014/main" id="{54DA9B0F-1CC0-B7AB-C20C-E860E7D23F2A}"/>
              </a:ext>
            </a:extLst>
          </p:cNvPr>
          <p:cNvPicPr>
            <a:picLocks noChangeAspect="1"/>
          </p:cNvPicPr>
          <p:nvPr/>
        </p:nvPicPr>
        <p:blipFill>
          <a:blip r:embed="rId5"/>
          <a:stretch>
            <a:fillRect/>
          </a:stretch>
        </p:blipFill>
        <p:spPr>
          <a:xfrm>
            <a:off x="23981271" y="7586839"/>
            <a:ext cx="8475408" cy="7796908"/>
          </a:xfrm>
          <a:prstGeom prst="rect">
            <a:avLst/>
          </a:prstGeom>
        </p:spPr>
      </p:pic>
      <p:sp>
        <p:nvSpPr>
          <p:cNvPr id="16" name="TekstSylinder 15">
            <a:extLst>
              <a:ext uri="{FF2B5EF4-FFF2-40B4-BE49-F238E27FC236}">
                <a16:creationId xmlns:a16="http://schemas.microsoft.com/office/drawing/2014/main" id="{0E36CDAB-22E5-5E9A-D6C7-0A11A063AFD5}"/>
              </a:ext>
            </a:extLst>
          </p:cNvPr>
          <p:cNvSpPr txBox="1"/>
          <p:nvPr/>
        </p:nvSpPr>
        <p:spPr>
          <a:xfrm>
            <a:off x="22589022" y="15897610"/>
            <a:ext cx="11259906" cy="1077218"/>
          </a:xfrm>
          <a:prstGeom prst="rect">
            <a:avLst/>
          </a:prstGeom>
          <a:noFill/>
        </p:spPr>
        <p:txBody>
          <a:bodyPr wrap="square" rtlCol="0">
            <a:spAutoFit/>
          </a:bodyPr>
          <a:lstStyle/>
          <a:p>
            <a:pPr algn="ctr"/>
            <a:r>
              <a:rPr lang="nb-NO" i="1" dirty="0"/>
              <a:t>Tabell 2</a:t>
            </a:r>
            <a:r>
              <a:rPr lang="nb-NO" dirty="0"/>
              <a:t>. Utvalgte oppfølgingsdata for pasienter som mottok kortikosteroidbehandling. eGFR oppgitt i mL/min/1.73 m^2.</a:t>
            </a:r>
          </a:p>
        </p:txBody>
      </p:sp>
      <p:pic>
        <p:nvPicPr>
          <p:cNvPr id="18" name="Bilde 17">
            <a:extLst>
              <a:ext uri="{FF2B5EF4-FFF2-40B4-BE49-F238E27FC236}">
                <a16:creationId xmlns:a16="http://schemas.microsoft.com/office/drawing/2014/main" id="{AC064EE8-6993-0496-6D25-7FA88E569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75475" y="17596574"/>
            <a:ext cx="10887000" cy="6518965"/>
          </a:xfrm>
          <a:prstGeom prst="rect">
            <a:avLst/>
          </a:prstGeom>
        </p:spPr>
      </p:pic>
      <p:pic>
        <p:nvPicPr>
          <p:cNvPr id="24" name="Bilde 23">
            <a:extLst>
              <a:ext uri="{FF2B5EF4-FFF2-40B4-BE49-F238E27FC236}">
                <a16:creationId xmlns:a16="http://schemas.microsoft.com/office/drawing/2014/main" id="{C359BE4A-90DC-B4A2-7472-3B1A98352301}"/>
              </a:ext>
            </a:extLst>
          </p:cNvPr>
          <p:cNvPicPr>
            <a:picLocks noChangeAspect="1"/>
          </p:cNvPicPr>
          <p:nvPr/>
        </p:nvPicPr>
        <p:blipFill>
          <a:blip r:embed="rId7"/>
          <a:stretch>
            <a:fillRect/>
          </a:stretch>
        </p:blipFill>
        <p:spPr>
          <a:xfrm>
            <a:off x="10993329" y="17596574"/>
            <a:ext cx="10701804" cy="6518966"/>
          </a:xfrm>
          <a:prstGeom prst="rect">
            <a:avLst/>
          </a:prstGeom>
        </p:spPr>
      </p:pic>
      <p:sp>
        <p:nvSpPr>
          <p:cNvPr id="25" name="TekstSylinder 24">
            <a:extLst>
              <a:ext uri="{FF2B5EF4-FFF2-40B4-BE49-F238E27FC236}">
                <a16:creationId xmlns:a16="http://schemas.microsoft.com/office/drawing/2014/main" id="{38B9926C-9DCA-4C95-DD03-255D375415B6}"/>
              </a:ext>
            </a:extLst>
          </p:cNvPr>
          <p:cNvSpPr txBox="1"/>
          <p:nvPr/>
        </p:nvSpPr>
        <p:spPr>
          <a:xfrm>
            <a:off x="10714278" y="24510784"/>
            <a:ext cx="11259906" cy="1569660"/>
          </a:xfrm>
          <a:prstGeom prst="rect">
            <a:avLst/>
          </a:prstGeom>
          <a:noFill/>
        </p:spPr>
        <p:txBody>
          <a:bodyPr wrap="square" rtlCol="0">
            <a:spAutoFit/>
          </a:bodyPr>
          <a:lstStyle/>
          <a:p>
            <a:pPr algn="ctr"/>
            <a:r>
              <a:rPr lang="nb-NO" i="1" dirty="0"/>
              <a:t>Figur 1</a:t>
            </a:r>
            <a:r>
              <a:rPr lang="nb-NO" dirty="0"/>
              <a:t>. Bruken av kortikosteroider forsinket ikke progresjonen til endestadium nyresykdom i denne pasientkohorten. </a:t>
            </a:r>
          </a:p>
        </p:txBody>
      </p:sp>
      <p:sp>
        <p:nvSpPr>
          <p:cNvPr id="8" name="TekstSylinder 7">
            <a:extLst>
              <a:ext uri="{FF2B5EF4-FFF2-40B4-BE49-F238E27FC236}">
                <a16:creationId xmlns:a16="http://schemas.microsoft.com/office/drawing/2014/main" id="{3D419DD8-76F9-2CD6-6F0B-3B08F7E415AA}"/>
              </a:ext>
            </a:extLst>
          </p:cNvPr>
          <p:cNvSpPr txBox="1"/>
          <p:nvPr/>
        </p:nvSpPr>
        <p:spPr>
          <a:xfrm>
            <a:off x="22589022" y="24510784"/>
            <a:ext cx="11259906" cy="2554545"/>
          </a:xfrm>
          <a:prstGeom prst="rect">
            <a:avLst/>
          </a:prstGeom>
          <a:noFill/>
        </p:spPr>
        <p:txBody>
          <a:bodyPr wrap="square" rtlCol="0">
            <a:spAutoFit/>
          </a:bodyPr>
          <a:lstStyle/>
          <a:p>
            <a:pPr algn="ctr"/>
            <a:r>
              <a:rPr lang="nb-NO" i="1" dirty="0"/>
              <a:t>Figur 2</a:t>
            </a:r>
            <a:r>
              <a:rPr lang="nb-NO" dirty="0"/>
              <a:t>. Det er ingen signifikant forskjell i tid fra diagnose til oppstart av nyreerstattende behandling når man sammenligner pasienter med eGFR ≤ 50 mL/min/1.73 m^2 og dem med eGFR &gt; 50 mL/min/1.73 m^2 ved oppstart av kortikosteroidbehandling. </a:t>
            </a:r>
          </a:p>
        </p:txBody>
      </p:sp>
      <p:sp>
        <p:nvSpPr>
          <p:cNvPr id="9" name="TekstSylinder 8">
            <a:extLst>
              <a:ext uri="{FF2B5EF4-FFF2-40B4-BE49-F238E27FC236}">
                <a16:creationId xmlns:a16="http://schemas.microsoft.com/office/drawing/2014/main" id="{C7DD80F8-94C4-C29F-5B9E-99E20C53309A}"/>
              </a:ext>
            </a:extLst>
          </p:cNvPr>
          <p:cNvSpPr txBox="1"/>
          <p:nvPr/>
        </p:nvSpPr>
        <p:spPr>
          <a:xfrm>
            <a:off x="35444113" y="18548495"/>
            <a:ext cx="6652578" cy="769441"/>
          </a:xfrm>
          <a:prstGeom prst="rect">
            <a:avLst/>
          </a:prstGeom>
          <a:solidFill>
            <a:srgbClr val="C00000"/>
          </a:solidFill>
          <a:ln>
            <a:solidFill>
              <a:srgbClr val="C00000"/>
            </a:solidFill>
          </a:ln>
        </p:spPr>
        <p:txBody>
          <a:bodyPr wrap="square" rtlCol="0">
            <a:spAutoFit/>
          </a:bodyPr>
          <a:lstStyle/>
          <a:p>
            <a:pPr algn="ctr"/>
            <a:r>
              <a:rPr lang="nb-NO" sz="4400" b="1" dirty="0">
                <a:solidFill>
                  <a:schemeClr val="bg1"/>
                </a:solidFill>
              </a:rPr>
              <a:t>REFERANSER</a:t>
            </a:r>
          </a:p>
        </p:txBody>
      </p:sp>
      <p:sp>
        <p:nvSpPr>
          <p:cNvPr id="12" name="Text box 1" descr="Text field ">
            <a:extLst>
              <a:ext uri="{FF2B5EF4-FFF2-40B4-BE49-F238E27FC236}">
                <a16:creationId xmlns:a16="http://schemas.microsoft.com/office/drawing/2014/main" id="{5D7316C7-963B-39CE-877A-E63C69BB1BDE}"/>
              </a:ext>
            </a:extLst>
          </p:cNvPr>
          <p:cNvSpPr txBox="1">
            <a:spLocks noChangeArrowheads="1"/>
          </p:cNvSpPr>
          <p:nvPr/>
        </p:nvSpPr>
        <p:spPr bwMode="auto">
          <a:xfrm>
            <a:off x="35225106" y="19812279"/>
            <a:ext cx="709059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marL="228600" indent="-228600" eaLnBrk="1" hangingPunct="1">
              <a:buAutoNum type="arabicPeriod"/>
            </a:pPr>
            <a:r>
              <a:rPr lang="nb-NO" sz="2000" dirty="0"/>
              <a:t>Wyatt et al. IgA </a:t>
            </a:r>
            <a:r>
              <a:rPr lang="nb-NO" sz="2000" dirty="0" err="1"/>
              <a:t>Nephropathy</a:t>
            </a:r>
            <a:r>
              <a:rPr lang="nb-NO" sz="2000" dirty="0"/>
              <a:t>. N </a:t>
            </a:r>
            <a:r>
              <a:rPr lang="nb-NO" sz="2000" dirty="0" err="1"/>
              <a:t>Engl</a:t>
            </a:r>
            <a:r>
              <a:rPr lang="nb-NO" sz="2000" dirty="0"/>
              <a:t> J Med. 2013. </a:t>
            </a:r>
          </a:p>
          <a:p>
            <a:pPr marL="228600" indent="-228600" eaLnBrk="1" hangingPunct="1">
              <a:buAutoNum type="arabicPeriod"/>
            </a:pPr>
            <a:r>
              <a:rPr lang="nb-NO" sz="2000" dirty="0" err="1"/>
              <a:t>Rovin</a:t>
            </a:r>
            <a:r>
              <a:rPr lang="nb-NO" sz="2000" dirty="0"/>
              <a:t> et al. KDIGO 2021 </a:t>
            </a:r>
            <a:r>
              <a:rPr lang="nb-NO" sz="2000" dirty="0" err="1"/>
              <a:t>Clinical</a:t>
            </a:r>
            <a:r>
              <a:rPr lang="nb-NO" sz="2000" dirty="0"/>
              <a:t> </a:t>
            </a:r>
            <a:r>
              <a:rPr lang="nb-NO" sz="2000" dirty="0" err="1"/>
              <a:t>Practice</a:t>
            </a:r>
            <a:r>
              <a:rPr lang="nb-NO" sz="2000" dirty="0"/>
              <a:t> Guideline for the Management of </a:t>
            </a:r>
            <a:r>
              <a:rPr lang="nb-NO" sz="2000" dirty="0" err="1"/>
              <a:t>Glomerular</a:t>
            </a:r>
            <a:r>
              <a:rPr lang="nb-NO" sz="2000" dirty="0"/>
              <a:t> </a:t>
            </a:r>
            <a:r>
              <a:rPr lang="nb-NO" sz="2000" dirty="0" err="1"/>
              <a:t>Diseases</a:t>
            </a:r>
            <a:r>
              <a:rPr lang="nb-NO" sz="2000" dirty="0"/>
              <a:t>. </a:t>
            </a:r>
            <a:r>
              <a:rPr lang="nb-NO" sz="2000" dirty="0" err="1"/>
              <a:t>Kidney</a:t>
            </a:r>
            <a:r>
              <a:rPr lang="nb-NO" sz="2000" dirty="0"/>
              <a:t> International. 2021. </a:t>
            </a:r>
          </a:p>
          <a:p>
            <a:pPr marL="228600" indent="-228600" eaLnBrk="1" hangingPunct="1">
              <a:buAutoNum type="arabicPeriod"/>
            </a:pPr>
            <a:r>
              <a:rPr lang="nb-NO" sz="2000" dirty="0"/>
              <a:t>Rauen et al. Intensive </a:t>
            </a:r>
            <a:r>
              <a:rPr lang="nb-NO" sz="2000" dirty="0" err="1"/>
              <a:t>Supportive</a:t>
            </a:r>
            <a:r>
              <a:rPr lang="nb-NO" sz="2000" dirty="0"/>
              <a:t> Care </a:t>
            </a:r>
            <a:r>
              <a:rPr lang="nb-NO" sz="2000" dirty="0" err="1"/>
              <a:t>plus</a:t>
            </a:r>
            <a:r>
              <a:rPr lang="nb-NO" sz="2000" dirty="0"/>
              <a:t> </a:t>
            </a:r>
            <a:r>
              <a:rPr lang="nb-NO" sz="2000" dirty="0" err="1"/>
              <a:t>Immunosuppression</a:t>
            </a:r>
            <a:r>
              <a:rPr lang="nb-NO" sz="2000" dirty="0"/>
              <a:t> in IgA </a:t>
            </a:r>
            <a:r>
              <a:rPr lang="nb-NO" sz="2000" dirty="0" err="1"/>
              <a:t>Nephropathy</a:t>
            </a:r>
            <a:r>
              <a:rPr lang="nb-NO" sz="2000" dirty="0"/>
              <a:t>. N </a:t>
            </a:r>
            <a:r>
              <a:rPr lang="nb-NO" sz="2000" dirty="0" err="1"/>
              <a:t>Engl</a:t>
            </a:r>
            <a:r>
              <a:rPr lang="nb-NO" sz="2000" dirty="0"/>
              <a:t> J Med. 2015. </a:t>
            </a:r>
          </a:p>
          <a:p>
            <a:pPr marL="228600" indent="-228600" eaLnBrk="1" hangingPunct="1">
              <a:buAutoNum type="arabicPeriod"/>
            </a:pPr>
            <a:r>
              <a:rPr lang="nb-NO" sz="2000" dirty="0" err="1"/>
              <a:t>Lv</a:t>
            </a:r>
            <a:r>
              <a:rPr lang="nb-NO" sz="2000" dirty="0"/>
              <a:t> et al. </a:t>
            </a:r>
            <a:r>
              <a:rPr lang="nb-NO" sz="2000" dirty="0" err="1"/>
              <a:t>Effect</a:t>
            </a:r>
            <a:r>
              <a:rPr lang="nb-NO" sz="2000" dirty="0"/>
              <a:t> of Oral </a:t>
            </a:r>
            <a:r>
              <a:rPr lang="nb-NO" sz="2000" dirty="0" err="1"/>
              <a:t>Methylprednisolone</a:t>
            </a:r>
            <a:r>
              <a:rPr lang="nb-NO" sz="2000" dirty="0"/>
              <a:t> </a:t>
            </a:r>
            <a:r>
              <a:rPr lang="nb-NO" sz="2000" dirty="0" err="1"/>
              <a:t>on</a:t>
            </a:r>
            <a:r>
              <a:rPr lang="nb-NO" sz="2000" dirty="0"/>
              <a:t> </a:t>
            </a:r>
            <a:r>
              <a:rPr lang="nb-NO" sz="2000" dirty="0" err="1"/>
              <a:t>Decline</a:t>
            </a:r>
            <a:r>
              <a:rPr lang="nb-NO" sz="2000" dirty="0"/>
              <a:t> in </a:t>
            </a:r>
            <a:r>
              <a:rPr lang="nb-NO" sz="2000" dirty="0" err="1"/>
              <a:t>Kidney</a:t>
            </a:r>
            <a:r>
              <a:rPr lang="nb-NO" sz="2000" dirty="0"/>
              <a:t> </a:t>
            </a:r>
            <a:r>
              <a:rPr lang="nb-NO" sz="2000" dirty="0" err="1"/>
              <a:t>Function</a:t>
            </a:r>
            <a:r>
              <a:rPr lang="nb-NO" sz="2000" dirty="0"/>
              <a:t> or </a:t>
            </a:r>
            <a:r>
              <a:rPr lang="nb-NO" sz="2000" dirty="0" err="1"/>
              <a:t>Kidney</a:t>
            </a:r>
            <a:r>
              <a:rPr lang="nb-NO" sz="2000" dirty="0"/>
              <a:t> </a:t>
            </a:r>
            <a:r>
              <a:rPr lang="nb-NO" sz="2000" dirty="0" err="1"/>
              <a:t>Failure</a:t>
            </a:r>
            <a:r>
              <a:rPr lang="nb-NO" sz="2000" dirty="0"/>
              <a:t> in </a:t>
            </a:r>
            <a:r>
              <a:rPr lang="nb-NO" sz="2000" dirty="0" err="1"/>
              <a:t>Patients</a:t>
            </a:r>
            <a:r>
              <a:rPr lang="nb-NO" sz="2000" dirty="0"/>
              <a:t> With IgA </a:t>
            </a:r>
            <a:r>
              <a:rPr lang="nb-NO" sz="2000" dirty="0" err="1"/>
              <a:t>Nephropathy</a:t>
            </a:r>
            <a:r>
              <a:rPr lang="nb-NO" sz="2000" dirty="0"/>
              <a:t>: The TESTING </a:t>
            </a:r>
            <a:r>
              <a:rPr lang="nb-NO" sz="2000" dirty="0" err="1"/>
              <a:t>Randomized</a:t>
            </a:r>
            <a:r>
              <a:rPr lang="nb-NO" sz="2000" dirty="0"/>
              <a:t> </a:t>
            </a:r>
            <a:r>
              <a:rPr lang="nb-NO" sz="2000" dirty="0" err="1"/>
              <a:t>Clinical</a:t>
            </a:r>
            <a:r>
              <a:rPr lang="nb-NO" sz="2000" dirty="0"/>
              <a:t> Trial. JAMA. 2022. </a:t>
            </a:r>
          </a:p>
          <a:p>
            <a:pPr marL="228600" indent="-228600" eaLnBrk="1" hangingPunct="1">
              <a:buAutoNum type="arabicPeriod"/>
            </a:pPr>
            <a:r>
              <a:rPr lang="nb-NO" sz="2000" dirty="0"/>
              <a:t>Lunde </a:t>
            </a:r>
            <a:r>
              <a:rPr lang="nb-NO" sz="2000" dirty="0" err="1"/>
              <a:t>Haaskjold</a:t>
            </a:r>
            <a:r>
              <a:rPr lang="nb-NO" sz="2000" dirty="0"/>
              <a:t> et al. MO268: </a:t>
            </a:r>
            <a:r>
              <a:rPr lang="nb-NO" sz="2000" dirty="0" err="1"/>
              <a:t>Use</a:t>
            </a:r>
            <a:r>
              <a:rPr lang="nb-NO" sz="2000" dirty="0"/>
              <a:t> of </a:t>
            </a:r>
            <a:r>
              <a:rPr lang="nb-NO" sz="2000" dirty="0" err="1"/>
              <a:t>Corticosteroids</a:t>
            </a:r>
            <a:r>
              <a:rPr lang="nb-NO" sz="2000" dirty="0"/>
              <a:t> in a Norwegian </a:t>
            </a:r>
            <a:r>
              <a:rPr lang="nb-NO" sz="2000" dirty="0" err="1"/>
              <a:t>Cohort</a:t>
            </a:r>
            <a:r>
              <a:rPr lang="nb-NO" sz="2000" dirty="0"/>
              <a:t> of </a:t>
            </a:r>
            <a:r>
              <a:rPr lang="nb-NO" sz="2000" dirty="0" err="1"/>
              <a:t>Patients</a:t>
            </a:r>
            <a:r>
              <a:rPr lang="nb-NO" sz="2000" dirty="0"/>
              <a:t> with IGA </a:t>
            </a:r>
            <a:r>
              <a:rPr lang="nb-NO" sz="2000" dirty="0" err="1"/>
              <a:t>Nephropathy</a:t>
            </a:r>
            <a:r>
              <a:rPr lang="nb-NO" sz="2000" dirty="0"/>
              <a:t> and Rapid </a:t>
            </a:r>
            <a:r>
              <a:rPr lang="nb-NO" sz="2000" dirty="0" err="1"/>
              <a:t>Progression</a:t>
            </a:r>
            <a:r>
              <a:rPr lang="nb-NO" sz="2000" dirty="0"/>
              <a:t> to End-Stage Renal </a:t>
            </a:r>
            <a:r>
              <a:rPr lang="nb-NO" sz="2000" dirty="0" err="1"/>
              <a:t>Disease</a:t>
            </a:r>
            <a:r>
              <a:rPr lang="nb-NO" sz="2000" dirty="0"/>
              <a:t>. </a:t>
            </a:r>
            <a:r>
              <a:rPr lang="nb-NO" sz="2000" dirty="0" err="1"/>
              <a:t>Nephrology</a:t>
            </a:r>
            <a:r>
              <a:rPr lang="nb-NO" sz="2000" dirty="0"/>
              <a:t> </a:t>
            </a:r>
            <a:r>
              <a:rPr lang="nb-NO" sz="2000" dirty="0" err="1"/>
              <a:t>Dialysis</a:t>
            </a:r>
            <a:r>
              <a:rPr lang="nb-NO" sz="2000" dirty="0"/>
              <a:t> </a:t>
            </a:r>
            <a:r>
              <a:rPr lang="nb-NO" sz="2000" dirty="0" err="1"/>
              <a:t>Transplantation</a:t>
            </a:r>
            <a:r>
              <a:rPr lang="nb-NO" sz="2000" dirty="0"/>
              <a:t>. 2022</a:t>
            </a:r>
          </a:p>
          <a:p>
            <a:pPr marL="228600" indent="-228600" eaLnBrk="1" hangingPunct="1">
              <a:buAutoNum type="arabicPeriod"/>
            </a:pPr>
            <a:r>
              <a:rPr lang="nb-NO" altLang="nb-NO" sz="2000" dirty="0" err="1">
                <a:solidFill>
                  <a:schemeClr val="tx1">
                    <a:lumMod val="85000"/>
                    <a:lumOff val="15000"/>
                  </a:schemeClr>
                </a:solidFill>
                <a:latin typeface="+mn-lt"/>
              </a:rPr>
              <a:t>Seikrit</a:t>
            </a:r>
            <a:r>
              <a:rPr lang="nb-NO" altLang="nb-NO" sz="2000" dirty="0">
                <a:solidFill>
                  <a:schemeClr val="tx1">
                    <a:lumMod val="85000"/>
                    <a:lumOff val="15000"/>
                  </a:schemeClr>
                </a:solidFill>
                <a:latin typeface="+mn-lt"/>
              </a:rPr>
              <a:t> et al. TESTING </a:t>
            </a:r>
            <a:r>
              <a:rPr lang="nb-NO" altLang="nb-NO" sz="2000" dirty="0" err="1">
                <a:solidFill>
                  <a:schemeClr val="tx1">
                    <a:lumMod val="85000"/>
                    <a:lumOff val="15000"/>
                  </a:schemeClr>
                </a:solidFill>
                <a:latin typeface="+mn-lt"/>
              </a:rPr>
              <a:t>the</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effects</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of</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corticosteroids</a:t>
            </a:r>
            <a:r>
              <a:rPr lang="nb-NO" altLang="nb-NO" sz="2000" dirty="0">
                <a:solidFill>
                  <a:schemeClr val="tx1">
                    <a:lumMod val="85000"/>
                    <a:lumOff val="15000"/>
                  </a:schemeClr>
                </a:solidFill>
                <a:latin typeface="+mn-lt"/>
              </a:rPr>
              <a:t> in </a:t>
            </a:r>
            <a:r>
              <a:rPr lang="nb-NO" altLang="nb-NO" sz="2000" dirty="0" err="1">
                <a:solidFill>
                  <a:schemeClr val="tx1">
                    <a:lumMod val="85000"/>
                    <a:lumOff val="15000"/>
                  </a:schemeClr>
                </a:solidFill>
                <a:latin typeface="+mn-lt"/>
              </a:rPr>
              <a:t>patients</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with</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IgA</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nephropathy</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Nephrology</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Dialysis</a:t>
            </a:r>
            <a:r>
              <a:rPr lang="nb-NO" altLang="nb-NO" sz="2000" dirty="0">
                <a:solidFill>
                  <a:schemeClr val="tx1">
                    <a:lumMod val="85000"/>
                    <a:lumOff val="15000"/>
                  </a:schemeClr>
                </a:solidFill>
                <a:latin typeface="+mn-lt"/>
              </a:rPr>
              <a:t> </a:t>
            </a:r>
            <a:r>
              <a:rPr lang="nb-NO" altLang="nb-NO" sz="2000" dirty="0" err="1">
                <a:solidFill>
                  <a:schemeClr val="tx1">
                    <a:lumMod val="85000"/>
                    <a:lumOff val="15000"/>
                  </a:schemeClr>
                </a:solidFill>
                <a:latin typeface="+mn-lt"/>
              </a:rPr>
              <a:t>Transplantation</a:t>
            </a:r>
            <a:r>
              <a:rPr lang="nb-NO" altLang="nb-NO" sz="2000" dirty="0">
                <a:solidFill>
                  <a:schemeClr val="tx1">
                    <a:lumMod val="85000"/>
                    <a:lumOff val="15000"/>
                  </a:schemeClr>
                </a:solidFill>
                <a:latin typeface="+mn-lt"/>
              </a:rPr>
              <a:t>. 2022.</a:t>
            </a:r>
          </a:p>
        </p:txBody>
      </p:sp>
    </p:spTree>
    <p:extLst>
      <p:ext uri="{BB962C8B-B14F-4D97-AF65-F5344CB8AC3E}">
        <p14:creationId xmlns:p14="http://schemas.microsoft.com/office/powerpoint/2010/main" val="309113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6525426"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err="1">
                <a:solidFill>
                  <a:schemeClr val="bg1"/>
                </a:solidFill>
                <a:latin typeface="+mj-lt"/>
                <a:cs typeface="Arial" panose="020B0604020202020204" pitchFamily="34" charset="0"/>
              </a:rPr>
              <a:t>Sammenligning</a:t>
            </a:r>
            <a:r>
              <a:rPr lang="en-US" altLang="nb-NO" sz="11300" b="1" dirty="0">
                <a:solidFill>
                  <a:schemeClr val="bg1"/>
                </a:solidFill>
                <a:latin typeface="+mj-lt"/>
                <a:cs typeface="Arial" panose="020B0604020202020204" pitchFamily="34" charset="0"/>
              </a:rPr>
              <a:t> av </a:t>
            </a:r>
            <a:r>
              <a:rPr lang="en-US" altLang="nb-NO" sz="11300" b="1" dirty="0" err="1">
                <a:solidFill>
                  <a:schemeClr val="bg1"/>
                </a:solidFill>
                <a:latin typeface="+mj-lt"/>
                <a:cs typeface="Arial" panose="020B0604020202020204" pitchFamily="34" charset="0"/>
              </a:rPr>
              <a:t>retningslinjer</a:t>
            </a:r>
            <a:r>
              <a:rPr lang="en-US" altLang="nb-NO" sz="11300" b="1" dirty="0">
                <a:solidFill>
                  <a:schemeClr val="bg1"/>
                </a:solidFill>
                <a:latin typeface="+mj-lt"/>
                <a:cs typeface="Arial" panose="020B0604020202020204" pitchFamily="34" charset="0"/>
              </a:rPr>
              <a:t> for </a:t>
            </a:r>
            <a:r>
              <a:rPr lang="en-US" altLang="nb-NO" sz="11300" b="1" dirty="0" err="1">
                <a:solidFill>
                  <a:schemeClr val="bg1"/>
                </a:solidFill>
                <a:latin typeface="+mj-lt"/>
                <a:cs typeface="Arial" panose="020B0604020202020204" pitchFamily="34" charset="0"/>
              </a:rPr>
              <a:t>blodtrykksmål</a:t>
            </a:r>
            <a:endParaRPr lang="nb-NO" altLang="nb-NO" sz="11300" b="1" dirty="0">
              <a:solidFill>
                <a:schemeClr val="bg1"/>
              </a:solidFill>
              <a:latin typeface="+mj-lt"/>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sz="7200" dirty="0">
                <a:solidFill>
                  <a:schemeClr val="bg1"/>
                </a:solidFill>
                <a:effectLst/>
                <a:latin typeface="Times New Roman" panose="02020603050405020304" pitchFamily="18" charset="0"/>
                <a:ea typeface="Calibri" panose="020F0502020204030204" pitchFamily="34" charset="0"/>
              </a:rPr>
              <a:t>Komparativ litteraturstudie for å identifisere forskjellene og vurdere tilstrekkeligheten og gjennomførbarheten av de utvalgte retningslinjene. </a:t>
            </a:r>
            <a:endParaRPr lang="nb-NO" altLang="nb-NO" sz="7200" b="1" dirty="0">
              <a:solidFill>
                <a:schemeClr val="bg1"/>
              </a:solidFill>
              <a:latin typeface="+mj-lt"/>
            </a:endParaRPr>
          </a:p>
        </p:txBody>
      </p:sp>
      <p:sp>
        <p:nvSpPr>
          <p:cNvPr id="2053" name="Name and info" descr="Field for name and email"/>
          <p:cNvSpPr txBox="1">
            <a:spLocks noChangeArrowheads="1"/>
          </p:cNvSpPr>
          <p:nvPr/>
        </p:nvSpPr>
        <p:spPr bwMode="auto">
          <a:xfrm>
            <a:off x="36997885" y="2843212"/>
            <a:ext cx="499752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j-lt"/>
              </a:rPr>
              <a:t>Marie Øyerhamn</a:t>
            </a:r>
            <a:br>
              <a:rPr lang="nb-NO" altLang="nb-NO" sz="4000" dirty="0">
                <a:solidFill>
                  <a:schemeClr val="bg1"/>
                </a:solidFill>
                <a:latin typeface="+mj-lt"/>
              </a:rPr>
            </a:br>
            <a:r>
              <a:rPr lang="nb-NO" altLang="nb-NO" sz="4000" dirty="0">
                <a:solidFill>
                  <a:schemeClr val="bg1"/>
                </a:solidFill>
                <a:latin typeface="+mj-lt"/>
              </a:rPr>
              <a:t>Universitetet i Bergen</a:t>
            </a:r>
          </a:p>
          <a:p>
            <a:pPr algn="r" eaLnBrk="1" hangingPunct="1"/>
            <a:r>
              <a:rPr lang="nb-NO" altLang="nb-NO" sz="4000" dirty="0">
                <a:solidFill>
                  <a:schemeClr val="bg1"/>
                </a:solidFill>
                <a:latin typeface="+mj-lt"/>
              </a:rPr>
              <a:t>jad007@uib.no</a:t>
            </a:r>
          </a:p>
        </p:txBody>
      </p:sp>
      <p:sp>
        <p:nvSpPr>
          <p:cNvPr id="2055" name="Text box 1" descr="Text field "/>
          <p:cNvSpPr txBox="1">
            <a:spLocks noChangeArrowheads="1"/>
          </p:cNvSpPr>
          <p:nvPr/>
        </p:nvSpPr>
        <p:spPr bwMode="auto">
          <a:xfrm>
            <a:off x="1182689" y="6229350"/>
            <a:ext cx="9360000" cy="668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sz="4200" b="1" dirty="0">
                <a:latin typeface="+mn-lt"/>
                <a:ea typeface="Calibri" panose="020F0502020204030204" pitchFamily="34" charset="0"/>
              </a:rPr>
              <a:t>Bakgrunn</a:t>
            </a:r>
          </a:p>
          <a:p>
            <a:pPr eaLnBrk="1" hangingPunct="1">
              <a:spcAft>
                <a:spcPct val="20000"/>
              </a:spcAft>
            </a:pPr>
            <a:r>
              <a:rPr lang="nb-NO" sz="4200" dirty="0">
                <a:latin typeface="+mn-lt"/>
                <a:ea typeface="Calibri" panose="020F0502020204030204" pitchFamily="34" charset="0"/>
              </a:rPr>
              <a:t>H</a:t>
            </a:r>
            <a:r>
              <a:rPr lang="nb-NO" sz="4200" dirty="0">
                <a:effectLst/>
                <a:latin typeface="+mn-lt"/>
                <a:ea typeface="Calibri" panose="020F0502020204030204" pitchFamily="34" charset="0"/>
              </a:rPr>
              <a:t>ypertensjon er en svært utbredt sykdom og blodtrykksmåling er</a:t>
            </a:r>
            <a:r>
              <a:rPr lang="nb-NO" sz="4200" b="1" dirty="0">
                <a:effectLst/>
                <a:latin typeface="+mn-lt"/>
                <a:ea typeface="Calibri" panose="020F0502020204030204" pitchFamily="34" charset="0"/>
              </a:rPr>
              <a:t> </a:t>
            </a:r>
            <a:r>
              <a:rPr lang="nb-NO" sz="4200" dirty="0">
                <a:effectLst/>
                <a:latin typeface="+mn-lt"/>
                <a:ea typeface="Calibri" panose="020F0502020204030204" pitchFamily="34" charset="0"/>
              </a:rPr>
              <a:t>sentral i den kliniske undersøkelsen. Det å ha konkrete blodtrykksmål for diagnostisering og behandling er essensielt. Det kan dessverre være vanskelig for klinikere å vite kva en skal forholde seg til blant mange retningslinjer for hypertensjon. </a:t>
            </a:r>
          </a:p>
        </p:txBody>
      </p:sp>
      <p:sp>
        <p:nvSpPr>
          <p:cNvPr id="2052" name="Text box 2" descr="Text field "/>
          <p:cNvSpPr txBox="1">
            <a:spLocks noChangeArrowheads="1"/>
          </p:cNvSpPr>
          <p:nvPr/>
        </p:nvSpPr>
        <p:spPr bwMode="auto">
          <a:xfrm>
            <a:off x="10772720" y="6567657"/>
            <a:ext cx="9847312" cy="1080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r>
              <a:rPr lang="nb-NO" altLang="nb-NO" sz="4200" b="1" dirty="0">
                <a:latin typeface="+mn-lt"/>
              </a:rPr>
              <a:t>Metode</a:t>
            </a:r>
          </a:p>
          <a:p>
            <a:r>
              <a:rPr lang="nb-NO" altLang="nb-NO" sz="4200" dirty="0">
                <a:latin typeface="+mn-lt"/>
              </a:rPr>
              <a:t>Retningslinjene som ble sammenlignet på var </a:t>
            </a:r>
            <a:r>
              <a:rPr lang="nb-NO" sz="4200" dirty="0">
                <a:latin typeface="+mn-lt"/>
              </a:rPr>
              <a:t>2017 ACC/AHA, 2018 ESC/ESH, 2019 NICE, 2020 ISH og 2021 KDIGO. </a:t>
            </a:r>
          </a:p>
          <a:p>
            <a:endParaRPr lang="nb-NO" sz="4200" dirty="0">
              <a:latin typeface="+mn-lt"/>
            </a:endParaRPr>
          </a:p>
          <a:p>
            <a:r>
              <a:rPr lang="nb-NO" sz="4200" dirty="0">
                <a:latin typeface="+mn-lt"/>
              </a:rPr>
              <a:t>Det ble sammenlignet bruk av eksperter og håndtering av interessekonflikter, finansiering, målemetode av blodtrykk, blodtrykksmål, hvilke studier retningslinjen er basert på, samt om retningslinjen anbefaler ikke-farmasøytiske råd for blodtrykkssenkning.</a:t>
            </a:r>
          </a:p>
          <a:p>
            <a:r>
              <a:rPr lang="nb-NO" sz="4200" dirty="0">
                <a:latin typeface="+mn-lt"/>
              </a:rPr>
              <a:t> </a:t>
            </a:r>
          </a:p>
          <a:p>
            <a:pPr eaLnBrk="1" hangingPunct="1">
              <a:spcAft>
                <a:spcPct val="20000"/>
              </a:spcAft>
            </a:pPr>
            <a:endParaRPr lang="en-GB" altLang="nb-NO" sz="4000" dirty="0">
              <a:solidFill>
                <a:schemeClr val="tx1">
                  <a:lumMod val="85000"/>
                  <a:lumOff val="15000"/>
                </a:schemeClr>
              </a:solidFill>
              <a:latin typeface="+mn-lt"/>
            </a:endParaRPr>
          </a:p>
          <a:p>
            <a:pPr eaLnBrk="1" hangingPunct="1">
              <a:spcBef>
                <a:spcPct val="50000"/>
              </a:spcBef>
            </a:pPr>
            <a:endParaRPr lang="nb-NO" altLang="nb-NO" sz="4000" dirty="0">
              <a:solidFill>
                <a:schemeClr val="tx1">
                  <a:lumMod val="85000"/>
                  <a:lumOff val="15000"/>
                </a:schemeClr>
              </a:solidFill>
              <a:latin typeface="+mn-lt"/>
            </a:endParaRPr>
          </a:p>
        </p:txBody>
      </p:sp>
      <p:sp>
        <p:nvSpPr>
          <p:cNvPr id="2059" name="Text Box 3" descr="Text field "/>
          <p:cNvSpPr txBox="1">
            <a:spLocks noChangeArrowheads="1"/>
          </p:cNvSpPr>
          <p:nvPr/>
        </p:nvSpPr>
        <p:spPr bwMode="auto">
          <a:xfrm>
            <a:off x="21161711" y="6567657"/>
            <a:ext cx="9360000" cy="914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200" b="1" dirty="0">
                <a:solidFill>
                  <a:schemeClr val="tx1">
                    <a:lumMod val="85000"/>
                    <a:lumOff val="15000"/>
                  </a:schemeClr>
                </a:solidFill>
                <a:latin typeface="+mn-lt"/>
              </a:rPr>
              <a:t>Resultat</a:t>
            </a:r>
            <a:br>
              <a:rPr lang="nb-NO" altLang="nb-NO" sz="4200" b="1" dirty="0">
                <a:solidFill>
                  <a:schemeClr val="tx1">
                    <a:lumMod val="85000"/>
                    <a:lumOff val="15000"/>
                  </a:schemeClr>
                </a:solidFill>
                <a:latin typeface="+mn-lt"/>
              </a:rPr>
            </a:br>
            <a:r>
              <a:rPr lang="nb-NO" sz="4200" dirty="0">
                <a:effectLst/>
                <a:latin typeface="+mn-lt"/>
                <a:ea typeface="Calibri" panose="020F0502020204030204" pitchFamily="34" charset="0"/>
              </a:rPr>
              <a:t>Det ble funnet forskjeller i anbefalinger for målemetode ved diagnostisering av hypertensjon. Alle anerkjente måling utenfor kontoret, men KDIGO satte mer trykk på den standardiserte kontormålingen og ønskte å bruke den mindre konvensjonelle metoden AOBP,  automatisert kontortrykk, </a:t>
            </a:r>
            <a:r>
              <a:rPr lang="nb-NO" sz="4200" dirty="0" err="1">
                <a:effectLst/>
                <a:latin typeface="+mn-lt"/>
                <a:ea typeface="Calibri" panose="020F0502020204030204" pitchFamily="34" charset="0"/>
              </a:rPr>
              <a:t>attended</a:t>
            </a:r>
            <a:r>
              <a:rPr lang="nb-NO" sz="4200" dirty="0">
                <a:effectLst/>
                <a:latin typeface="+mn-lt"/>
                <a:ea typeface="Calibri" panose="020F0502020204030204" pitchFamily="34" charset="0"/>
              </a:rPr>
              <a:t> eller </a:t>
            </a:r>
            <a:r>
              <a:rPr lang="nb-NO" sz="4200" dirty="0" err="1">
                <a:effectLst/>
                <a:latin typeface="+mn-lt"/>
                <a:ea typeface="Calibri" panose="020F0502020204030204" pitchFamily="34" charset="0"/>
              </a:rPr>
              <a:t>unattended</a:t>
            </a:r>
            <a:r>
              <a:rPr lang="nb-NO" sz="4200" dirty="0">
                <a:effectLst/>
                <a:latin typeface="+mn-lt"/>
                <a:ea typeface="Calibri" panose="020F0502020204030204" pitchFamily="34" charset="0"/>
              </a:rPr>
              <a:t>. KDIGO hadde et blodtrykksmål &lt;120/80 mm Hg, 2017 ACC/AHA har målet &lt;130/85, mens resten av retningslinjene har det mer konvensjonelle målet &lt;140/90 mm Hg. </a:t>
            </a:r>
            <a:endParaRPr lang="nb-NO" sz="4200" dirty="0">
              <a:effectLst/>
              <a:latin typeface="+mn-lt"/>
              <a:ea typeface="Times New Roman" panose="02020603050405020304" pitchFamily="18" charset="0"/>
            </a:endParaRPr>
          </a:p>
        </p:txBody>
      </p:sp>
      <p:sp>
        <p:nvSpPr>
          <p:cNvPr id="2061" name="Text Box 4" descr="Text field "/>
          <p:cNvSpPr txBox="1">
            <a:spLocks noChangeArrowheads="1"/>
          </p:cNvSpPr>
          <p:nvPr/>
        </p:nvSpPr>
        <p:spPr bwMode="auto">
          <a:xfrm>
            <a:off x="21062870" y="16676983"/>
            <a:ext cx="10115886"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en-US" altLang="nb-NO" sz="4200" b="1" dirty="0">
                <a:solidFill>
                  <a:schemeClr val="tx1">
                    <a:lumMod val="85000"/>
                    <a:lumOff val="15000"/>
                  </a:schemeClr>
                </a:solidFill>
                <a:latin typeface="+mn-lt"/>
              </a:rPr>
              <a:t>SPRINT</a:t>
            </a:r>
            <a:br>
              <a:rPr lang="en-US" altLang="nb-NO" sz="4200" b="1" dirty="0">
                <a:solidFill>
                  <a:schemeClr val="tx1">
                    <a:lumMod val="85000"/>
                    <a:lumOff val="15000"/>
                  </a:schemeClr>
                </a:solidFill>
                <a:latin typeface="+mn-lt"/>
              </a:rPr>
            </a:br>
            <a:r>
              <a:rPr lang="nb-NO" altLang="nb-NO" sz="4200" dirty="0">
                <a:solidFill>
                  <a:schemeClr val="tx1">
                    <a:lumMod val="85000"/>
                    <a:lumOff val="15000"/>
                  </a:schemeClr>
                </a:solidFill>
                <a:latin typeface="+mn-lt"/>
              </a:rPr>
              <a:t>SPRINT er en viktig studie innen fagfeltet fra 2015. Den anbefaler blodtrykksmål &lt;120/80 mm Hg og er blitt kritisert for blant annet målemetoden brukt i studien, samt å ha deltakere som ikke utgjør et representativt pasientutvalg. 2021 KDIGO baserer sitt blodtrykksmål på denne studien. 2017 ACC/AHH med sitt relativt lave mål er kritiske til studien, men har tre forfattere som også har ledende roller i SPRINT.</a:t>
            </a:r>
          </a:p>
        </p:txBody>
      </p:sp>
      <p:sp>
        <p:nvSpPr>
          <p:cNvPr id="2062" name="Exmple box" descr="Example box"/>
          <p:cNvSpPr txBox="1">
            <a:spLocks noChangeArrowheads="1"/>
          </p:cNvSpPr>
          <p:nvPr/>
        </p:nvSpPr>
        <p:spPr bwMode="auto">
          <a:xfrm>
            <a:off x="10542689" y="16737882"/>
            <a:ext cx="9263380" cy="628882"/>
          </a:xfrm>
          <a:prstGeom prst="rect">
            <a:avLst/>
          </a:prstGeom>
          <a:noFill/>
          <a:ln w="25400" algn="ctr">
            <a:solidFill>
              <a:schemeClr val="tx1">
                <a:lumMod val="50000"/>
                <a:lumOff val="50000"/>
              </a:schemeClr>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000" dirty="0" err="1">
                <a:solidFill>
                  <a:schemeClr val="tx1">
                    <a:lumMod val="85000"/>
                    <a:lumOff val="15000"/>
                  </a:schemeClr>
                </a:solidFill>
                <a:latin typeface="+mj-lt"/>
              </a:rPr>
              <a:t>Blodtrykksmål</a:t>
            </a:r>
            <a:r>
              <a:rPr lang="en-GB" altLang="nb-NO" sz="3000" dirty="0">
                <a:solidFill>
                  <a:schemeClr val="tx1">
                    <a:lumMod val="85000"/>
                    <a:lumOff val="15000"/>
                  </a:schemeClr>
                </a:solidFill>
                <a:latin typeface="+mj-lt"/>
              </a:rPr>
              <a:t> </a:t>
            </a:r>
            <a:r>
              <a:rPr lang="en-GB" altLang="nb-NO" sz="3000" dirty="0" err="1">
                <a:solidFill>
                  <a:schemeClr val="tx1">
                    <a:lumMod val="85000"/>
                    <a:lumOff val="15000"/>
                  </a:schemeClr>
                </a:solidFill>
                <a:latin typeface="+mj-lt"/>
              </a:rPr>
              <a:t>ved</a:t>
            </a:r>
            <a:r>
              <a:rPr lang="en-GB" altLang="nb-NO" sz="3000" dirty="0">
                <a:solidFill>
                  <a:schemeClr val="tx1">
                    <a:lumMod val="85000"/>
                    <a:lumOff val="15000"/>
                  </a:schemeClr>
                </a:solidFill>
                <a:latin typeface="+mj-lt"/>
              </a:rPr>
              <a:t> </a:t>
            </a:r>
            <a:r>
              <a:rPr lang="en-GB" altLang="nb-NO" sz="3000" dirty="0" err="1">
                <a:solidFill>
                  <a:schemeClr val="tx1">
                    <a:lumMod val="85000"/>
                    <a:lumOff val="15000"/>
                  </a:schemeClr>
                </a:solidFill>
                <a:latin typeface="+mj-lt"/>
              </a:rPr>
              <a:t>kontormåling</a:t>
            </a:r>
            <a:r>
              <a:rPr lang="en-GB" altLang="nb-NO" sz="3000" dirty="0">
                <a:solidFill>
                  <a:schemeClr val="tx1">
                    <a:lumMod val="85000"/>
                    <a:lumOff val="15000"/>
                  </a:schemeClr>
                </a:solidFill>
                <a:latin typeface="+mj-lt"/>
              </a:rPr>
              <a:t> </a:t>
            </a:r>
            <a:r>
              <a:rPr lang="en-GB" altLang="nb-NO" sz="3000" dirty="0" err="1">
                <a:solidFill>
                  <a:schemeClr val="tx1">
                    <a:lumMod val="85000"/>
                    <a:lumOff val="15000"/>
                  </a:schemeClr>
                </a:solidFill>
                <a:latin typeface="+mj-lt"/>
              </a:rPr>
              <a:t>i</a:t>
            </a:r>
            <a:r>
              <a:rPr lang="en-GB" altLang="nb-NO" sz="3000" dirty="0">
                <a:solidFill>
                  <a:schemeClr val="tx1">
                    <a:lumMod val="85000"/>
                    <a:lumOff val="15000"/>
                  </a:schemeClr>
                </a:solidFill>
                <a:latin typeface="+mj-lt"/>
              </a:rPr>
              <a:t> mm Hg</a:t>
            </a:r>
          </a:p>
        </p:txBody>
      </p:sp>
      <p:sp>
        <p:nvSpPr>
          <p:cNvPr id="2064" name="Text Box 6" descr="Text field "/>
          <p:cNvSpPr txBox="1">
            <a:spLocks noChangeArrowheads="1"/>
          </p:cNvSpPr>
          <p:nvPr/>
        </p:nvSpPr>
        <p:spPr bwMode="auto">
          <a:xfrm>
            <a:off x="31962408" y="16676983"/>
            <a:ext cx="9847312" cy="886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200" b="1" dirty="0">
                <a:solidFill>
                  <a:schemeClr val="tx1">
                    <a:lumMod val="85000"/>
                    <a:lumOff val="15000"/>
                  </a:schemeClr>
                </a:solidFill>
                <a:latin typeface="+mn-lt"/>
              </a:rPr>
              <a:t>Konklusjon</a:t>
            </a:r>
            <a:br>
              <a:rPr lang="nb-NO" altLang="nb-NO" sz="4200" dirty="0">
                <a:solidFill>
                  <a:schemeClr val="tx1">
                    <a:lumMod val="85000"/>
                    <a:lumOff val="15000"/>
                  </a:schemeClr>
                </a:solidFill>
                <a:latin typeface="+mn-lt"/>
              </a:rPr>
            </a:br>
            <a:r>
              <a:rPr lang="nb-NO" sz="4200" dirty="0">
                <a:effectLst/>
                <a:latin typeface="+mn-lt"/>
                <a:ea typeface="Times New Roman" panose="02020603050405020304" pitchFamily="18" charset="0"/>
              </a:rPr>
              <a:t>Det ble funnet signifikante forskjeller mellom retningslinjene og det konkluderes med at 2018 ESC/ESH er den retningslinjen som best representerer den norske befolkningen. Retningslinjen er omfattende, går grundig gjennom tilgjengelige studier og evidens og har blodtrykksmål som samstemmer med det anbefalt av Helsedirektoratet i Norge.</a:t>
            </a:r>
          </a:p>
          <a:p>
            <a:pPr eaLnBrk="1" hangingPunct="1">
              <a:spcBef>
                <a:spcPct val="50000"/>
              </a:spcBef>
            </a:pPr>
            <a:endParaRPr lang="en-US" altLang="nb-NO" sz="3600" dirty="0">
              <a:solidFill>
                <a:schemeClr val="tx1">
                  <a:lumMod val="85000"/>
                  <a:lumOff val="15000"/>
                </a:schemeClr>
              </a:solidFill>
              <a:latin typeface="+mj-lt"/>
            </a:endParaRPr>
          </a:p>
          <a:p>
            <a:pPr eaLnBrk="1" hangingPunct="1">
              <a:spcBef>
                <a:spcPct val="50000"/>
              </a:spcBef>
            </a:pPr>
            <a:endParaRPr lang="en-US" altLang="nb-NO" sz="3600" dirty="0">
              <a:solidFill>
                <a:schemeClr val="tx1">
                  <a:lumMod val="85000"/>
                  <a:lumOff val="15000"/>
                </a:schemeClr>
              </a:solidFill>
              <a:latin typeface="+mj-lt"/>
            </a:endParaRPr>
          </a:p>
        </p:txBody>
      </p:sp>
      <p:sp>
        <p:nvSpPr>
          <p:cNvPr id="2065" name="References" descr="Field for references"/>
          <p:cNvSpPr txBox="1">
            <a:spLocks noChangeArrowheads="1"/>
          </p:cNvSpPr>
          <p:nvPr/>
        </p:nvSpPr>
        <p:spPr bwMode="auto">
          <a:xfrm>
            <a:off x="21161711" y="27460575"/>
            <a:ext cx="10216433"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j-lt"/>
              </a:rPr>
              <a:t>Referanser:</a:t>
            </a:r>
          </a:p>
          <a:p>
            <a:pPr eaLnBrk="1" hangingPunct="1"/>
            <a:r>
              <a:rPr lang="nb-NO" altLang="nb-NO" sz="1800" b="1" dirty="0">
                <a:solidFill>
                  <a:schemeClr val="tx1">
                    <a:lumMod val="85000"/>
                    <a:lumOff val="15000"/>
                  </a:schemeClr>
                </a:solidFill>
                <a:latin typeface="+mj-lt"/>
              </a:rPr>
              <a:t>Bilde 1: </a:t>
            </a:r>
            <a:r>
              <a:rPr lang="nb-NO" sz="1800" dirty="0"/>
              <a:t>https://www.todaystransitionsnow.com/living-your-best-life/exercise-and-fitness/the-low-down-on-high-blood-pressure/</a:t>
            </a:r>
          </a:p>
          <a:p>
            <a:pPr eaLnBrk="1" hangingPunct="1"/>
            <a:r>
              <a:rPr lang="nb-NO" sz="1800" b="1" dirty="0"/>
              <a:t>Bilde 2: </a:t>
            </a:r>
            <a:r>
              <a:rPr lang="nb-NO" sz="1800" dirty="0"/>
              <a:t>hentet fra denne oppgaven</a:t>
            </a:r>
          </a:p>
          <a:p>
            <a:pPr eaLnBrk="1" hangingPunct="1"/>
            <a:r>
              <a:rPr lang="nb-NO" sz="1800" b="1" dirty="0"/>
              <a:t>Bilde 3: </a:t>
            </a:r>
            <a:r>
              <a:rPr lang="nb-NO" sz="1800" dirty="0">
                <a:effectLst/>
                <a:latin typeface="Times New Roman" panose="02020603050405020304" pitchFamily="18" charset="0"/>
                <a:ea typeface="Times New Roman" panose="02020603050405020304" pitchFamily="18" charset="0"/>
              </a:rPr>
              <a:t>Wright JT. A </a:t>
            </a:r>
            <a:r>
              <a:rPr lang="nb-NO" sz="1800" dirty="0" err="1">
                <a:effectLst/>
                <a:latin typeface="Times New Roman" panose="02020603050405020304" pitchFamily="18" charset="0"/>
                <a:ea typeface="Times New Roman" panose="02020603050405020304" pitchFamily="18" charset="0"/>
              </a:rPr>
              <a:t>Randomized</a:t>
            </a:r>
            <a:r>
              <a:rPr lang="nb-NO" sz="1800" dirty="0">
                <a:effectLst/>
                <a:latin typeface="Times New Roman" panose="02020603050405020304" pitchFamily="18" charset="0"/>
                <a:ea typeface="Times New Roman" panose="02020603050405020304" pitchFamily="18" charset="0"/>
              </a:rPr>
              <a:t> Trial </a:t>
            </a:r>
            <a:r>
              <a:rPr lang="nb-NO" sz="1800" dirty="0" err="1">
                <a:effectLst/>
                <a:latin typeface="Times New Roman" panose="02020603050405020304" pitchFamily="18" charset="0"/>
                <a:ea typeface="Times New Roman" panose="02020603050405020304" pitchFamily="18" charset="0"/>
              </a:rPr>
              <a:t>of</a:t>
            </a:r>
            <a:r>
              <a:rPr lang="nb-NO" sz="1800" dirty="0">
                <a:effectLst/>
                <a:latin typeface="Times New Roman" panose="02020603050405020304" pitchFamily="18" charset="0"/>
                <a:ea typeface="Times New Roman" panose="02020603050405020304" pitchFamily="18" charset="0"/>
              </a:rPr>
              <a:t> Intensive versus Standard Blood-</a:t>
            </a:r>
            <a:r>
              <a:rPr lang="nb-NO" sz="1800" dirty="0" err="1">
                <a:effectLst/>
                <a:latin typeface="Times New Roman" panose="02020603050405020304" pitchFamily="18" charset="0"/>
                <a:ea typeface="Times New Roman" panose="02020603050405020304" pitchFamily="18" charset="0"/>
              </a:rPr>
              <a:t>Pressure</a:t>
            </a:r>
            <a:r>
              <a:rPr lang="nb-NO" sz="1800" dirty="0">
                <a:effectLst/>
                <a:latin typeface="Times New Roman" panose="02020603050405020304" pitchFamily="18" charset="0"/>
                <a:ea typeface="Times New Roman" panose="02020603050405020304" pitchFamily="18" charset="0"/>
              </a:rPr>
              <a:t> Control. </a:t>
            </a:r>
            <a:r>
              <a:rPr lang="nb-NO" sz="1800" i="1" dirty="0">
                <a:effectLst/>
                <a:latin typeface="Times New Roman" panose="02020603050405020304" pitchFamily="18" charset="0"/>
                <a:ea typeface="Times New Roman" panose="02020603050405020304" pitchFamily="18" charset="0"/>
              </a:rPr>
              <a:t>N </a:t>
            </a:r>
            <a:r>
              <a:rPr lang="nb-NO" sz="1800" i="1" dirty="0" err="1">
                <a:effectLst/>
                <a:latin typeface="Times New Roman" panose="02020603050405020304" pitchFamily="18" charset="0"/>
                <a:ea typeface="Times New Roman" panose="02020603050405020304" pitchFamily="18" charset="0"/>
              </a:rPr>
              <a:t>Engl</a:t>
            </a:r>
            <a:r>
              <a:rPr lang="nb-NO" sz="1800" i="1" dirty="0">
                <a:effectLst/>
                <a:latin typeface="Times New Roman" panose="02020603050405020304" pitchFamily="18" charset="0"/>
                <a:ea typeface="Times New Roman" panose="02020603050405020304" pitchFamily="18" charset="0"/>
              </a:rPr>
              <a:t> J Med</a:t>
            </a:r>
            <a:r>
              <a:rPr lang="nb-NO" sz="1800" dirty="0">
                <a:effectLst/>
                <a:latin typeface="Times New Roman" panose="02020603050405020304" pitchFamily="18" charset="0"/>
                <a:ea typeface="Times New Roman" panose="02020603050405020304" pitchFamily="18" charset="0"/>
              </a:rPr>
              <a:t>. 2015;373(22):2103-2116. doi:10.1056/nejmoa1511939</a:t>
            </a:r>
            <a:r>
              <a:rPr lang="nb-NO" sz="1800" dirty="0">
                <a:effectLst/>
              </a:rPr>
              <a:t> </a:t>
            </a:r>
            <a:endParaRPr lang="nb-NO" sz="1800" dirty="0"/>
          </a:p>
          <a:p>
            <a:pPr eaLnBrk="1" hangingPunct="1"/>
            <a:endParaRPr lang="nb-NO" altLang="nb-NO" sz="2800" b="1" dirty="0">
              <a:solidFill>
                <a:schemeClr val="tx1">
                  <a:lumMod val="85000"/>
                  <a:lumOff val="15000"/>
                </a:schemeClr>
              </a:solidFill>
              <a:latin typeface="+mj-lt"/>
            </a:endParaRPr>
          </a:p>
        </p:txBody>
      </p:sp>
      <p:sp>
        <p:nvSpPr>
          <p:cNvPr id="2066" name="Acknowledgements" descr="Field for acknowledgements"/>
          <p:cNvSpPr txBox="1">
            <a:spLocks noChangeArrowheads="1"/>
          </p:cNvSpPr>
          <p:nvPr/>
        </p:nvSpPr>
        <p:spPr bwMode="auto">
          <a:xfrm>
            <a:off x="31962408" y="27460575"/>
            <a:ext cx="97409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j-lt"/>
              </a:rPr>
              <a:t>Veileder for oppgaven</a:t>
            </a:r>
          </a:p>
          <a:p>
            <a:pPr eaLnBrk="1" hangingPunct="1"/>
            <a:r>
              <a:rPr lang="nb-NO" altLang="nb-NO" sz="2800" dirty="0">
                <a:solidFill>
                  <a:schemeClr val="tx1">
                    <a:lumMod val="85000"/>
                    <a:lumOff val="15000"/>
                  </a:schemeClr>
                </a:solidFill>
                <a:latin typeface="+mj-lt"/>
              </a:rPr>
              <a:t>Hans Peter </a:t>
            </a:r>
            <a:r>
              <a:rPr lang="nb-NO" altLang="nb-NO" sz="2800" dirty="0" err="1">
                <a:solidFill>
                  <a:schemeClr val="tx1">
                    <a:lumMod val="85000"/>
                    <a:lumOff val="15000"/>
                  </a:schemeClr>
                </a:solidFill>
                <a:latin typeface="+mj-lt"/>
              </a:rPr>
              <a:t>Marti</a:t>
            </a:r>
            <a:r>
              <a:rPr lang="nb-NO" altLang="nb-NO" sz="2800" dirty="0">
                <a:solidFill>
                  <a:schemeClr val="tx1">
                    <a:lumMod val="85000"/>
                    <a:lumOff val="15000"/>
                  </a:schemeClr>
                </a:solidFill>
                <a:latin typeface="+mj-lt"/>
              </a:rPr>
              <a:t>, Professor i nefrologi</a:t>
            </a:r>
            <a:endParaRPr lang="en-GB" altLang="nb-NO" sz="2000" dirty="0">
              <a:solidFill>
                <a:schemeClr val="tx1">
                  <a:lumMod val="85000"/>
                  <a:lumOff val="15000"/>
                </a:schemeClr>
              </a:solidFill>
              <a:latin typeface="+mj-lt"/>
            </a:endParaRPr>
          </a:p>
        </p:txBody>
      </p:sp>
      <p:pic>
        <p:nvPicPr>
          <p:cNvPr id="6" name="Bilde 5">
            <a:extLst>
              <a:ext uri="{FF2B5EF4-FFF2-40B4-BE49-F238E27FC236}">
                <a16:creationId xmlns:a16="http://schemas.microsoft.com/office/drawing/2014/main" id="{C20D4E6D-4FD6-CF44-B048-494EC0E62962}"/>
              </a:ext>
            </a:extLst>
          </p:cNvPr>
          <p:cNvPicPr>
            <a:picLocks noChangeAspect="1"/>
          </p:cNvPicPr>
          <p:nvPr/>
        </p:nvPicPr>
        <p:blipFill>
          <a:blip r:embed="rId3"/>
          <a:stretch>
            <a:fillRect/>
          </a:stretch>
        </p:blipFill>
        <p:spPr>
          <a:xfrm>
            <a:off x="31847458" y="7915985"/>
            <a:ext cx="10077212" cy="5016500"/>
          </a:xfrm>
          <a:prstGeom prst="rect">
            <a:avLst/>
          </a:prstGeom>
        </p:spPr>
      </p:pic>
      <p:pic>
        <p:nvPicPr>
          <p:cNvPr id="11" name="Bilde 10">
            <a:extLst>
              <a:ext uri="{FF2B5EF4-FFF2-40B4-BE49-F238E27FC236}">
                <a16:creationId xmlns:a16="http://schemas.microsoft.com/office/drawing/2014/main" id="{5E87C0C9-4773-2E4B-A0D8-0A96C59EC4C0}"/>
              </a:ext>
            </a:extLst>
          </p:cNvPr>
          <p:cNvPicPr>
            <a:picLocks noChangeAspect="1"/>
          </p:cNvPicPr>
          <p:nvPr/>
        </p:nvPicPr>
        <p:blipFill>
          <a:blip r:embed="rId4"/>
          <a:stretch>
            <a:fillRect/>
          </a:stretch>
        </p:blipFill>
        <p:spPr>
          <a:xfrm>
            <a:off x="1182688" y="13366032"/>
            <a:ext cx="7200900" cy="6743700"/>
          </a:xfrm>
          <a:prstGeom prst="rect">
            <a:avLst/>
          </a:prstGeom>
        </p:spPr>
      </p:pic>
      <p:graphicFrame>
        <p:nvGraphicFramePr>
          <p:cNvPr id="15" name="Tabell 14">
            <a:extLst>
              <a:ext uri="{FF2B5EF4-FFF2-40B4-BE49-F238E27FC236}">
                <a16:creationId xmlns:a16="http://schemas.microsoft.com/office/drawing/2014/main" id="{463B81CE-C736-1044-864D-76CBC684757C}"/>
              </a:ext>
            </a:extLst>
          </p:cNvPr>
          <p:cNvGraphicFramePr>
            <a:graphicFrameLocks noGrp="1"/>
          </p:cNvGraphicFramePr>
          <p:nvPr/>
        </p:nvGraphicFramePr>
        <p:xfrm>
          <a:off x="9979538" y="17540886"/>
          <a:ext cx="10454932" cy="6573282"/>
        </p:xfrm>
        <a:graphic>
          <a:graphicData uri="http://schemas.openxmlformats.org/drawingml/2006/table">
            <a:tbl>
              <a:tblPr firstRow="1" firstCol="1" bandRow="1">
                <a:tableStyleId>{5C22544A-7EE6-4342-B048-85BDC9FD1C3A}</a:tableStyleId>
              </a:tblPr>
              <a:tblGrid>
                <a:gridCol w="1721380">
                  <a:extLst>
                    <a:ext uri="{9D8B030D-6E8A-4147-A177-3AD203B41FA5}">
                      <a16:colId xmlns:a16="http://schemas.microsoft.com/office/drawing/2014/main" val="1068653278"/>
                    </a:ext>
                  </a:extLst>
                </a:gridCol>
                <a:gridCol w="2841433">
                  <a:extLst>
                    <a:ext uri="{9D8B030D-6E8A-4147-A177-3AD203B41FA5}">
                      <a16:colId xmlns:a16="http://schemas.microsoft.com/office/drawing/2014/main" val="3109850916"/>
                    </a:ext>
                  </a:extLst>
                </a:gridCol>
                <a:gridCol w="2769847">
                  <a:extLst>
                    <a:ext uri="{9D8B030D-6E8A-4147-A177-3AD203B41FA5}">
                      <a16:colId xmlns:a16="http://schemas.microsoft.com/office/drawing/2014/main" val="2984168974"/>
                    </a:ext>
                  </a:extLst>
                </a:gridCol>
                <a:gridCol w="3122272">
                  <a:extLst>
                    <a:ext uri="{9D8B030D-6E8A-4147-A177-3AD203B41FA5}">
                      <a16:colId xmlns:a16="http://schemas.microsoft.com/office/drawing/2014/main" val="993107616"/>
                    </a:ext>
                  </a:extLst>
                </a:gridCol>
              </a:tblGrid>
              <a:tr h="623099">
                <a:tc>
                  <a:txBody>
                    <a:bodyPr/>
                    <a:lstStyle/>
                    <a:p>
                      <a:pPr>
                        <a:lnSpc>
                          <a:spcPct val="150000"/>
                        </a:lnSpc>
                      </a:pPr>
                      <a:r>
                        <a:rPr lang="nb-NO" sz="2000">
                          <a:effectLst/>
                        </a:rPr>
                        <a:t>Retningslinje:</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Normalt BT</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dirty="0">
                          <a:effectLst/>
                        </a:rPr>
                        <a:t>Hypertensjon grad 1</a:t>
                      </a:r>
                      <a:endParaRPr lang="nb-NO"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Hypertensjon grad 2</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15174411"/>
                  </a:ext>
                </a:extLst>
              </a:tr>
              <a:tr h="623262">
                <a:tc>
                  <a:txBody>
                    <a:bodyPr/>
                    <a:lstStyle/>
                    <a:p>
                      <a:pPr>
                        <a:lnSpc>
                          <a:spcPct val="150000"/>
                        </a:lnSpc>
                      </a:pPr>
                      <a:r>
                        <a:rPr lang="nb-NO" sz="2000">
                          <a:effectLst/>
                        </a:rPr>
                        <a:t>2018 ESC/ESH</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SBT &lt;120 og DBT &lt;80</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SBT 140-159 og/eller DBT 90-99</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SBT 160-170 og/eller DBT 100-109</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216768"/>
                  </a:ext>
                </a:extLst>
              </a:tr>
              <a:tr h="623262">
                <a:tc>
                  <a:txBody>
                    <a:bodyPr/>
                    <a:lstStyle/>
                    <a:p>
                      <a:pPr>
                        <a:lnSpc>
                          <a:spcPct val="150000"/>
                        </a:lnSpc>
                      </a:pPr>
                      <a:r>
                        <a:rPr lang="nb-NO" sz="2000">
                          <a:effectLst/>
                        </a:rPr>
                        <a:t>2017/2019 ACC/AHA</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&lt;120/&lt;80</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dirty="0">
                          <a:effectLst/>
                        </a:rPr>
                        <a:t>130-139/80-89</a:t>
                      </a:r>
                      <a:endParaRPr lang="nb-NO"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140/­≥90 </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14673269"/>
                  </a:ext>
                </a:extLst>
              </a:tr>
              <a:tr h="623262">
                <a:tc>
                  <a:txBody>
                    <a:bodyPr/>
                    <a:lstStyle/>
                    <a:p>
                      <a:pPr>
                        <a:lnSpc>
                          <a:spcPct val="150000"/>
                        </a:lnSpc>
                      </a:pPr>
                      <a:r>
                        <a:rPr lang="nb-NO" sz="2000">
                          <a:effectLst/>
                        </a:rPr>
                        <a:t>2020 ISH</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&lt;130/&lt;85</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140-159/90-99</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≥160/≥100</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3028668"/>
                  </a:ext>
                </a:extLst>
              </a:tr>
              <a:tr h="2040362">
                <a:tc>
                  <a:txBody>
                    <a:bodyPr/>
                    <a:lstStyle/>
                    <a:p>
                      <a:pPr>
                        <a:lnSpc>
                          <a:spcPct val="150000"/>
                        </a:lnSpc>
                      </a:pPr>
                      <a:r>
                        <a:rPr lang="nb-NO" sz="2000">
                          <a:effectLst/>
                        </a:rPr>
                        <a:t>2021KDIGO</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nSpc>
                          <a:spcPct val="150000"/>
                        </a:lnSpc>
                      </a:pPr>
                      <a:r>
                        <a:rPr lang="nb-NO" sz="2000">
                          <a:effectLst/>
                        </a:rPr>
                        <a:t>Anbefaler at pasienter med CKD og hypertensjon skal behandles med mål om systolisk blodtrykk &lt;120 mm Hg, gitt at det tolereres.</a:t>
                      </a:r>
                    </a:p>
                    <a:p>
                      <a:pPr>
                        <a:lnSpc>
                          <a:spcPct val="150000"/>
                        </a:lnSpc>
                      </a:pPr>
                      <a:r>
                        <a:rPr lang="nb-NO" sz="2000">
                          <a:effectLst/>
                        </a:rPr>
                        <a:t>Pasienter med nyretransplantat og hypertensjon anbefales blodtrykksmål &lt;130/80mm Hg.</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4226957379"/>
                  </a:ext>
                </a:extLst>
              </a:tr>
              <a:tr h="1331812">
                <a:tc>
                  <a:txBody>
                    <a:bodyPr/>
                    <a:lstStyle/>
                    <a:p>
                      <a:pPr>
                        <a:lnSpc>
                          <a:spcPct val="150000"/>
                        </a:lnSpc>
                      </a:pPr>
                      <a:r>
                        <a:rPr lang="nb-NO" sz="2000">
                          <a:effectLst/>
                        </a:rPr>
                        <a:t>2019 NICE:</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a:effectLst/>
                        </a:rPr>
                        <a:t>&lt;140/90</a:t>
                      </a:r>
                      <a:endParaRPr lang="nb-NO"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dirty="0">
                          <a:effectLst/>
                        </a:rPr>
                        <a:t>140/90 - 159/99 </a:t>
                      </a:r>
                    </a:p>
                    <a:p>
                      <a:pPr>
                        <a:lnSpc>
                          <a:spcPct val="150000"/>
                        </a:lnSpc>
                      </a:pPr>
                      <a:r>
                        <a:rPr lang="nb-NO" sz="2000" dirty="0">
                          <a:effectLst/>
                        </a:rPr>
                        <a:t> </a:t>
                      </a:r>
                      <a:endParaRPr lang="nb-NO"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2000" dirty="0">
                          <a:effectLst/>
                        </a:rPr>
                        <a:t>160/100- 180/120</a:t>
                      </a:r>
                      <a:endParaRPr lang="nb-NO"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85073908"/>
                  </a:ext>
                </a:extLst>
              </a:tr>
            </a:tbl>
          </a:graphicData>
        </a:graphic>
      </p:graphicFrame>
      <p:sp>
        <p:nvSpPr>
          <p:cNvPr id="16" name="TekstSylinder 15">
            <a:extLst>
              <a:ext uri="{FF2B5EF4-FFF2-40B4-BE49-F238E27FC236}">
                <a16:creationId xmlns:a16="http://schemas.microsoft.com/office/drawing/2014/main" id="{E3A1F23A-A239-B449-884D-B43349087F46}"/>
              </a:ext>
            </a:extLst>
          </p:cNvPr>
          <p:cNvSpPr txBox="1"/>
          <p:nvPr/>
        </p:nvSpPr>
        <p:spPr>
          <a:xfrm>
            <a:off x="1188720" y="21488400"/>
            <a:ext cx="8007166" cy="5392245"/>
          </a:xfrm>
          <a:prstGeom prst="rect">
            <a:avLst/>
          </a:prstGeom>
          <a:noFill/>
        </p:spPr>
        <p:txBody>
          <a:bodyPr wrap="square" rtlCol="0">
            <a:spAutoFit/>
          </a:bodyPr>
          <a:lstStyle/>
          <a:p>
            <a:pPr eaLnBrk="1" hangingPunct="1">
              <a:spcAft>
                <a:spcPct val="20000"/>
              </a:spcAft>
            </a:pPr>
            <a:r>
              <a:rPr lang="en-GB" altLang="nb-NO" sz="4200" b="1" dirty="0" err="1">
                <a:solidFill>
                  <a:schemeClr val="tx1">
                    <a:lumMod val="85000"/>
                    <a:lumOff val="15000"/>
                  </a:schemeClr>
                </a:solidFill>
                <a:latin typeface="+mn-lt"/>
              </a:rPr>
              <a:t>Hypotese</a:t>
            </a:r>
            <a:endParaRPr lang="en-GB" altLang="nb-NO" sz="4200" b="1" dirty="0">
              <a:solidFill>
                <a:schemeClr val="tx1">
                  <a:lumMod val="85000"/>
                  <a:lumOff val="15000"/>
                </a:schemeClr>
              </a:solidFill>
              <a:latin typeface="+mn-lt"/>
            </a:endParaRPr>
          </a:p>
          <a:p>
            <a:pPr eaLnBrk="1" hangingPunct="1">
              <a:spcAft>
                <a:spcPct val="20000"/>
              </a:spcAft>
            </a:pPr>
            <a:r>
              <a:rPr lang="en-GB" altLang="nb-NO" sz="4200" dirty="0" err="1">
                <a:solidFill>
                  <a:schemeClr val="tx1">
                    <a:lumMod val="85000"/>
                    <a:lumOff val="15000"/>
                  </a:schemeClr>
                </a:solidFill>
                <a:latin typeface="+mn-lt"/>
              </a:rPr>
              <a:t>Hypotesen</a:t>
            </a:r>
            <a:r>
              <a:rPr lang="en-GB" altLang="nb-NO" sz="4200" b="1" dirty="0">
                <a:solidFill>
                  <a:schemeClr val="tx1">
                    <a:lumMod val="85000"/>
                    <a:lumOff val="15000"/>
                  </a:schemeClr>
                </a:solidFill>
                <a:latin typeface="+mn-lt"/>
              </a:rPr>
              <a:t> </a:t>
            </a:r>
            <a:r>
              <a:rPr lang="en-GB" altLang="nb-NO" sz="4200" dirty="0">
                <a:solidFill>
                  <a:schemeClr val="tx1">
                    <a:lumMod val="85000"/>
                    <a:lumOff val="15000"/>
                  </a:schemeClr>
                </a:solidFill>
                <a:latin typeface="+mn-lt"/>
              </a:rPr>
              <a:t>var at det er </a:t>
            </a:r>
            <a:r>
              <a:rPr lang="nb-NO" sz="4200" dirty="0">
                <a:effectLst/>
                <a:latin typeface="+mn-lt"/>
                <a:ea typeface="Calibri" panose="020F0502020204030204" pitchFamily="34" charset="0"/>
              </a:rPr>
              <a:t>signifikante forskjeller blant de mest kjente og brukte retningslinjene for blodtrykksmål. Dette har en betydning for handtering av pasienter med hypertensjon.</a:t>
            </a:r>
            <a:r>
              <a:rPr lang="en-GB" altLang="nb-NO" sz="4200" dirty="0">
                <a:solidFill>
                  <a:schemeClr val="tx1">
                    <a:lumMod val="85000"/>
                    <a:lumOff val="15000"/>
                  </a:schemeClr>
                </a:solidFill>
                <a:latin typeface="+mn-lt"/>
              </a:rPr>
              <a:t>  </a:t>
            </a:r>
          </a:p>
        </p:txBody>
      </p:sp>
    </p:spTree>
    <p:extLst>
      <p:ext uri="{BB962C8B-B14F-4D97-AF65-F5344CB8AC3E}">
        <p14:creationId xmlns:p14="http://schemas.microsoft.com/office/powerpoint/2010/main" val="199905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99005" y="685592"/>
            <a:ext cx="4055465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8800" b="1" dirty="0">
                <a:solidFill>
                  <a:schemeClr val="bg1"/>
                </a:solidFill>
                <a:latin typeface="Arial" panose="020B0604020202020204" pitchFamily="34" charset="0"/>
                <a:cs typeface="Arial" panose="020B0604020202020204" pitchFamily="34" charset="0"/>
              </a:rPr>
              <a:t>Hypertensive cardiovascular organ damage in ankylosing spondylitis</a:t>
            </a:r>
            <a:endParaRPr lang="nb-NO" altLang="nb-NO" sz="88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2287027"/>
            <a:ext cx="3426142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400" dirty="0">
                <a:solidFill>
                  <a:schemeClr val="bg1"/>
                </a:solidFill>
                <a:latin typeface="+mj-lt"/>
              </a:rPr>
              <a:t>Gyda Ullensvang</a:t>
            </a:r>
            <a:r>
              <a:rPr lang="nb-NO" altLang="nb-NO" sz="4400" baseline="30000" dirty="0">
                <a:solidFill>
                  <a:schemeClr val="bg1"/>
                </a:solidFill>
                <a:latin typeface="+mj-lt"/>
              </a:rPr>
              <a:t>1</a:t>
            </a:r>
            <a:r>
              <a:rPr lang="nb-NO" altLang="nb-NO" sz="4400" dirty="0">
                <a:solidFill>
                  <a:schemeClr val="bg1"/>
                </a:solidFill>
                <a:latin typeface="+mj-lt"/>
              </a:rPr>
              <a:t>, Ester Kringeland</a:t>
            </a:r>
            <a:r>
              <a:rPr lang="nb-NO" altLang="nb-NO" sz="4400" baseline="30000" dirty="0">
                <a:solidFill>
                  <a:schemeClr val="bg1"/>
                </a:solidFill>
                <a:latin typeface="+mj-lt"/>
              </a:rPr>
              <a:t>1,2</a:t>
            </a:r>
            <a:r>
              <a:rPr lang="nb-NO" altLang="nb-NO" sz="4400" dirty="0">
                <a:solidFill>
                  <a:schemeClr val="bg1"/>
                </a:solidFill>
                <a:latin typeface="+mj-lt"/>
              </a:rPr>
              <a:t>, Eirik Ikdahl</a:t>
            </a:r>
            <a:r>
              <a:rPr lang="nb-NO" altLang="nb-NO" sz="4400" baseline="30000" dirty="0">
                <a:solidFill>
                  <a:schemeClr val="bg1"/>
                </a:solidFill>
                <a:latin typeface="+mj-lt"/>
              </a:rPr>
              <a:t>3</a:t>
            </a:r>
            <a:r>
              <a:rPr lang="nb-NO" altLang="nb-NO" sz="4400" dirty="0">
                <a:solidFill>
                  <a:schemeClr val="bg1"/>
                </a:solidFill>
                <a:latin typeface="+mj-lt"/>
              </a:rPr>
              <a:t>, Sella Provan</a:t>
            </a:r>
            <a:r>
              <a:rPr lang="nb-NO" altLang="nb-NO" sz="4400" baseline="30000" dirty="0">
                <a:solidFill>
                  <a:schemeClr val="bg1"/>
                </a:solidFill>
                <a:latin typeface="+mj-lt"/>
              </a:rPr>
              <a:t>4,5</a:t>
            </a:r>
            <a:r>
              <a:rPr lang="nb-NO" altLang="nb-NO" sz="4400" dirty="0">
                <a:solidFill>
                  <a:schemeClr val="bg1"/>
                </a:solidFill>
                <a:latin typeface="+mj-lt"/>
              </a:rPr>
              <a:t>, Inger Jorid Berg</a:t>
            </a:r>
            <a:r>
              <a:rPr lang="nb-NO" altLang="nb-NO" sz="4400" baseline="30000" dirty="0">
                <a:solidFill>
                  <a:schemeClr val="bg1"/>
                </a:solidFill>
                <a:latin typeface="+mj-lt"/>
              </a:rPr>
              <a:t>4</a:t>
            </a:r>
            <a:r>
              <a:rPr lang="nb-NO" altLang="nb-NO" sz="4400" dirty="0">
                <a:solidFill>
                  <a:schemeClr val="bg1"/>
                </a:solidFill>
                <a:latin typeface="+mj-lt"/>
              </a:rPr>
              <a:t>, Silvia Rollefstad</a:t>
            </a:r>
            <a:r>
              <a:rPr lang="nb-NO" altLang="nb-NO" sz="4400" baseline="30000" dirty="0">
                <a:solidFill>
                  <a:schemeClr val="bg1"/>
                </a:solidFill>
                <a:latin typeface="+mj-lt"/>
              </a:rPr>
              <a:t>3</a:t>
            </a:r>
            <a:r>
              <a:rPr lang="nb-NO" altLang="nb-NO" sz="4400" dirty="0">
                <a:solidFill>
                  <a:schemeClr val="bg1"/>
                </a:solidFill>
                <a:latin typeface="+mj-lt"/>
              </a:rPr>
              <a:t>, Hanne Dagfinrud</a:t>
            </a:r>
            <a:r>
              <a:rPr lang="nb-NO" altLang="nb-NO" sz="4400" baseline="30000" dirty="0">
                <a:solidFill>
                  <a:schemeClr val="bg1"/>
                </a:solidFill>
                <a:latin typeface="+mj-lt"/>
              </a:rPr>
              <a:t>4</a:t>
            </a:r>
            <a:r>
              <a:rPr lang="nb-NO" altLang="nb-NO" sz="4400" dirty="0">
                <a:solidFill>
                  <a:schemeClr val="bg1"/>
                </a:solidFill>
                <a:latin typeface="+mj-lt"/>
              </a:rPr>
              <a:t>, Eva Gerdts</a:t>
            </a:r>
            <a:r>
              <a:rPr lang="nb-NO" altLang="nb-NO" sz="4400" baseline="30000" dirty="0">
                <a:solidFill>
                  <a:schemeClr val="bg1"/>
                </a:solidFill>
                <a:latin typeface="+mj-lt"/>
              </a:rPr>
              <a:t>1</a:t>
            </a:r>
            <a:r>
              <a:rPr lang="nb-NO" altLang="nb-NO" sz="4400" dirty="0">
                <a:solidFill>
                  <a:schemeClr val="bg1"/>
                </a:solidFill>
                <a:latin typeface="+mj-lt"/>
              </a:rPr>
              <a:t>, Anne Grete Semb</a:t>
            </a:r>
            <a:r>
              <a:rPr lang="nb-NO" altLang="nb-NO" sz="4400" baseline="30000" dirty="0">
                <a:solidFill>
                  <a:schemeClr val="bg1"/>
                </a:solidFill>
                <a:latin typeface="+mj-lt"/>
              </a:rPr>
              <a:t>3* </a:t>
            </a:r>
            <a:r>
              <a:rPr lang="nb-NO" altLang="nb-NO" sz="4400" dirty="0">
                <a:solidFill>
                  <a:schemeClr val="bg1"/>
                </a:solidFill>
                <a:latin typeface="+mj-lt"/>
              </a:rPr>
              <a:t>&amp; Helga Midtbø</a:t>
            </a:r>
            <a:r>
              <a:rPr lang="nb-NO" altLang="nb-NO" sz="4400" baseline="30000" dirty="0">
                <a:solidFill>
                  <a:schemeClr val="bg1"/>
                </a:solidFill>
                <a:latin typeface="+mj-lt"/>
              </a:rPr>
              <a:t>1,2*</a:t>
            </a:r>
          </a:p>
          <a:p>
            <a:pPr eaLnBrk="1" hangingPunct="1"/>
            <a:r>
              <a:rPr lang="nb-NO" altLang="nb-NO" sz="2400" baseline="30000" dirty="0">
                <a:solidFill>
                  <a:schemeClr val="bg1"/>
                </a:solidFill>
                <a:latin typeface="+mj-lt"/>
              </a:rPr>
              <a:t>1</a:t>
            </a:r>
            <a:r>
              <a:rPr lang="nb-NO" altLang="nb-NO" sz="2400" dirty="0">
                <a:solidFill>
                  <a:schemeClr val="bg1"/>
                </a:solidFill>
                <a:latin typeface="+mj-lt"/>
              </a:rPr>
              <a:t>Center for </a:t>
            </a:r>
            <a:r>
              <a:rPr lang="nb-NO" altLang="nb-NO" sz="2400" dirty="0" err="1">
                <a:solidFill>
                  <a:schemeClr val="bg1"/>
                </a:solidFill>
                <a:latin typeface="+mj-lt"/>
              </a:rPr>
              <a:t>research</a:t>
            </a:r>
            <a:r>
              <a:rPr lang="nb-NO" altLang="nb-NO" sz="2400" dirty="0">
                <a:solidFill>
                  <a:schemeClr val="bg1"/>
                </a:solidFill>
                <a:latin typeface="+mj-lt"/>
              </a:rPr>
              <a:t> </a:t>
            </a:r>
            <a:r>
              <a:rPr lang="nb-NO" altLang="nb-NO" sz="2400" dirty="0" err="1">
                <a:solidFill>
                  <a:schemeClr val="bg1"/>
                </a:solidFill>
                <a:latin typeface="+mj-lt"/>
              </a:rPr>
              <a:t>on</a:t>
            </a:r>
            <a:r>
              <a:rPr lang="nb-NO" altLang="nb-NO" sz="2400" dirty="0">
                <a:solidFill>
                  <a:schemeClr val="bg1"/>
                </a:solidFill>
                <a:latin typeface="+mj-lt"/>
              </a:rPr>
              <a:t> </a:t>
            </a:r>
            <a:r>
              <a:rPr lang="nb-NO" altLang="nb-NO" sz="2400" dirty="0" err="1">
                <a:solidFill>
                  <a:schemeClr val="bg1"/>
                </a:solidFill>
                <a:latin typeface="+mj-lt"/>
              </a:rPr>
              <a:t>cardiac</a:t>
            </a:r>
            <a:r>
              <a:rPr lang="nb-NO" altLang="nb-NO" sz="2400" dirty="0">
                <a:solidFill>
                  <a:schemeClr val="bg1"/>
                </a:solidFill>
                <a:latin typeface="+mj-lt"/>
              </a:rPr>
              <a:t> </a:t>
            </a:r>
            <a:r>
              <a:rPr lang="nb-NO" altLang="nb-NO" sz="2400" dirty="0" err="1">
                <a:solidFill>
                  <a:schemeClr val="bg1"/>
                </a:solidFill>
                <a:latin typeface="+mj-lt"/>
              </a:rPr>
              <a:t>disease</a:t>
            </a:r>
            <a:r>
              <a:rPr lang="nb-NO" altLang="nb-NO" sz="2400" dirty="0">
                <a:solidFill>
                  <a:schemeClr val="bg1"/>
                </a:solidFill>
                <a:latin typeface="+mj-lt"/>
              </a:rPr>
              <a:t> in </a:t>
            </a:r>
            <a:r>
              <a:rPr lang="nb-NO" altLang="nb-NO" sz="2400" dirty="0" err="1">
                <a:solidFill>
                  <a:schemeClr val="bg1"/>
                </a:solidFill>
                <a:latin typeface="+mj-lt"/>
              </a:rPr>
              <a:t>women</a:t>
            </a:r>
            <a:r>
              <a:rPr lang="nb-NO" altLang="nb-NO" sz="2400" dirty="0">
                <a:solidFill>
                  <a:schemeClr val="bg1"/>
                </a:solidFill>
                <a:latin typeface="+mj-lt"/>
              </a:rPr>
              <a:t>, Department </a:t>
            </a:r>
            <a:r>
              <a:rPr lang="nb-NO" altLang="nb-NO" sz="2400" dirty="0" err="1">
                <a:solidFill>
                  <a:schemeClr val="bg1"/>
                </a:solidFill>
                <a:latin typeface="+mj-lt"/>
              </a:rPr>
              <a:t>of</a:t>
            </a:r>
            <a:r>
              <a:rPr lang="nb-NO" altLang="nb-NO" sz="2400" dirty="0">
                <a:solidFill>
                  <a:schemeClr val="bg1"/>
                </a:solidFill>
                <a:latin typeface="+mj-lt"/>
              </a:rPr>
              <a:t> </a:t>
            </a:r>
            <a:r>
              <a:rPr lang="nb-NO" altLang="nb-NO" sz="2400" dirty="0" err="1">
                <a:solidFill>
                  <a:schemeClr val="bg1"/>
                </a:solidFill>
                <a:latin typeface="+mj-lt"/>
              </a:rPr>
              <a:t>Clinical</a:t>
            </a:r>
            <a:r>
              <a:rPr lang="nb-NO" altLang="nb-NO" sz="2400" dirty="0">
                <a:solidFill>
                  <a:schemeClr val="bg1"/>
                </a:solidFill>
                <a:latin typeface="+mj-lt"/>
              </a:rPr>
              <a:t> Science, </a:t>
            </a:r>
            <a:r>
              <a:rPr lang="nb-NO" altLang="nb-NO" sz="2400" dirty="0" err="1">
                <a:solidFill>
                  <a:schemeClr val="bg1"/>
                </a:solidFill>
                <a:latin typeface="+mj-lt"/>
              </a:rPr>
              <a:t>University</a:t>
            </a:r>
            <a:r>
              <a:rPr lang="nb-NO" altLang="nb-NO" sz="2400" dirty="0">
                <a:solidFill>
                  <a:schemeClr val="bg1"/>
                </a:solidFill>
                <a:latin typeface="+mj-lt"/>
              </a:rPr>
              <a:t> </a:t>
            </a:r>
            <a:r>
              <a:rPr lang="nb-NO" altLang="nb-NO" sz="2400" dirty="0" err="1">
                <a:solidFill>
                  <a:schemeClr val="bg1"/>
                </a:solidFill>
                <a:latin typeface="+mj-lt"/>
              </a:rPr>
              <a:t>of</a:t>
            </a:r>
            <a:r>
              <a:rPr lang="nb-NO" altLang="nb-NO" sz="2400" dirty="0">
                <a:solidFill>
                  <a:schemeClr val="bg1"/>
                </a:solidFill>
                <a:latin typeface="+mj-lt"/>
              </a:rPr>
              <a:t> Bergen, Bergen, Norway; </a:t>
            </a:r>
            <a:r>
              <a:rPr lang="nb-NO" altLang="nb-NO" sz="2400" baseline="30000" dirty="0">
                <a:solidFill>
                  <a:schemeClr val="bg1"/>
                </a:solidFill>
                <a:latin typeface="+mj-lt"/>
              </a:rPr>
              <a:t>2</a:t>
            </a:r>
            <a:r>
              <a:rPr lang="nb-NO" altLang="nb-NO" sz="2400" dirty="0">
                <a:solidFill>
                  <a:schemeClr val="bg1"/>
                </a:solidFill>
                <a:latin typeface="+mj-lt"/>
              </a:rPr>
              <a:t>Department </a:t>
            </a:r>
            <a:r>
              <a:rPr lang="nb-NO" altLang="nb-NO" sz="2400" dirty="0" err="1">
                <a:solidFill>
                  <a:schemeClr val="bg1"/>
                </a:solidFill>
                <a:latin typeface="+mj-lt"/>
              </a:rPr>
              <a:t>of</a:t>
            </a:r>
            <a:r>
              <a:rPr lang="nb-NO" altLang="nb-NO" sz="2400" dirty="0">
                <a:solidFill>
                  <a:schemeClr val="bg1"/>
                </a:solidFill>
                <a:latin typeface="+mj-lt"/>
              </a:rPr>
              <a:t> Heart </a:t>
            </a:r>
            <a:r>
              <a:rPr lang="nb-NO" altLang="nb-NO" sz="2400" dirty="0" err="1">
                <a:solidFill>
                  <a:schemeClr val="bg1"/>
                </a:solidFill>
                <a:latin typeface="+mj-lt"/>
              </a:rPr>
              <a:t>Disease</a:t>
            </a:r>
            <a:r>
              <a:rPr lang="nb-NO" altLang="nb-NO" sz="2400" dirty="0">
                <a:solidFill>
                  <a:schemeClr val="bg1"/>
                </a:solidFill>
                <a:latin typeface="+mj-lt"/>
              </a:rPr>
              <a:t>, Haukeland </a:t>
            </a:r>
            <a:r>
              <a:rPr lang="nb-NO" altLang="nb-NO" sz="2400" dirty="0" err="1">
                <a:solidFill>
                  <a:schemeClr val="bg1"/>
                </a:solidFill>
                <a:latin typeface="+mj-lt"/>
              </a:rPr>
              <a:t>University</a:t>
            </a:r>
            <a:r>
              <a:rPr lang="nb-NO" altLang="nb-NO" sz="2400" dirty="0">
                <a:solidFill>
                  <a:schemeClr val="bg1"/>
                </a:solidFill>
                <a:latin typeface="+mj-lt"/>
              </a:rPr>
              <a:t> Hospital, Bergen, Norway; </a:t>
            </a:r>
            <a:r>
              <a:rPr lang="nb-NO" altLang="nb-NO" sz="2400" baseline="30000" dirty="0">
                <a:solidFill>
                  <a:schemeClr val="bg1"/>
                </a:solidFill>
                <a:latin typeface="+mj-lt"/>
              </a:rPr>
              <a:t>3</a:t>
            </a:r>
            <a:r>
              <a:rPr lang="nb-NO" altLang="nb-NO" sz="2400" dirty="0">
                <a:solidFill>
                  <a:schemeClr val="bg1"/>
                </a:solidFill>
                <a:latin typeface="+mj-lt"/>
              </a:rPr>
              <a:t>Preventive </a:t>
            </a:r>
            <a:r>
              <a:rPr lang="nb-NO" altLang="nb-NO" sz="2400" dirty="0" err="1">
                <a:solidFill>
                  <a:schemeClr val="bg1"/>
                </a:solidFill>
                <a:latin typeface="+mj-lt"/>
              </a:rPr>
              <a:t>Cardio-Rheuma</a:t>
            </a:r>
            <a:r>
              <a:rPr lang="nb-NO" altLang="nb-NO" sz="2400" dirty="0">
                <a:solidFill>
                  <a:schemeClr val="bg1"/>
                </a:solidFill>
                <a:latin typeface="+mj-lt"/>
              </a:rPr>
              <a:t> </a:t>
            </a:r>
            <a:r>
              <a:rPr lang="nb-NO" altLang="nb-NO" sz="2400" dirty="0" err="1">
                <a:solidFill>
                  <a:schemeClr val="bg1"/>
                </a:solidFill>
                <a:latin typeface="+mj-lt"/>
              </a:rPr>
              <a:t>Clinic</a:t>
            </a:r>
            <a:r>
              <a:rPr lang="nb-NO" altLang="nb-NO" sz="2400" dirty="0">
                <a:solidFill>
                  <a:schemeClr val="bg1"/>
                </a:solidFill>
                <a:latin typeface="+mj-lt"/>
              </a:rPr>
              <a:t>, Center for </a:t>
            </a:r>
            <a:r>
              <a:rPr lang="nb-NO" altLang="nb-NO" sz="2400" dirty="0" err="1">
                <a:solidFill>
                  <a:schemeClr val="bg1"/>
                </a:solidFill>
                <a:latin typeface="+mj-lt"/>
              </a:rPr>
              <a:t>treatment</a:t>
            </a:r>
            <a:r>
              <a:rPr lang="nb-NO" altLang="nb-NO" sz="2400" dirty="0">
                <a:solidFill>
                  <a:schemeClr val="bg1"/>
                </a:solidFill>
                <a:latin typeface="+mj-lt"/>
              </a:rPr>
              <a:t> </a:t>
            </a:r>
            <a:r>
              <a:rPr lang="nb-NO" altLang="nb-NO" sz="2400" dirty="0" err="1">
                <a:solidFill>
                  <a:schemeClr val="bg1"/>
                </a:solidFill>
                <a:latin typeface="+mj-lt"/>
              </a:rPr>
              <a:t>of</a:t>
            </a:r>
            <a:r>
              <a:rPr lang="nb-NO" altLang="nb-NO" sz="2400" dirty="0">
                <a:solidFill>
                  <a:schemeClr val="bg1"/>
                </a:solidFill>
                <a:latin typeface="+mj-lt"/>
              </a:rPr>
              <a:t> </a:t>
            </a:r>
            <a:r>
              <a:rPr lang="nb-NO" altLang="nb-NO" sz="2400" dirty="0" err="1">
                <a:solidFill>
                  <a:schemeClr val="bg1"/>
                </a:solidFill>
                <a:latin typeface="+mj-lt"/>
              </a:rPr>
              <a:t>Rheumatic</a:t>
            </a:r>
            <a:r>
              <a:rPr lang="nb-NO" altLang="nb-NO" sz="2400" dirty="0">
                <a:solidFill>
                  <a:schemeClr val="bg1"/>
                </a:solidFill>
                <a:latin typeface="+mj-lt"/>
              </a:rPr>
              <a:t> and </a:t>
            </a:r>
            <a:r>
              <a:rPr lang="nb-NO" altLang="nb-NO" sz="2400" dirty="0" err="1">
                <a:solidFill>
                  <a:schemeClr val="bg1"/>
                </a:solidFill>
                <a:latin typeface="+mj-lt"/>
              </a:rPr>
              <a:t>Musculoskeletal</a:t>
            </a:r>
            <a:r>
              <a:rPr lang="nb-NO" altLang="nb-NO" sz="2400" dirty="0">
                <a:solidFill>
                  <a:schemeClr val="bg1"/>
                </a:solidFill>
                <a:latin typeface="+mj-lt"/>
              </a:rPr>
              <a:t> </a:t>
            </a:r>
            <a:r>
              <a:rPr lang="nb-NO" altLang="nb-NO" sz="2400" dirty="0" err="1">
                <a:solidFill>
                  <a:schemeClr val="bg1"/>
                </a:solidFill>
                <a:latin typeface="+mj-lt"/>
              </a:rPr>
              <a:t>Diseases</a:t>
            </a:r>
            <a:r>
              <a:rPr lang="nb-NO" altLang="nb-NO" sz="2400" dirty="0">
                <a:solidFill>
                  <a:schemeClr val="bg1"/>
                </a:solidFill>
                <a:latin typeface="+mj-lt"/>
              </a:rPr>
              <a:t> (REMEDY), Diakonhjemmet Hospital, Oslo, Norway; </a:t>
            </a:r>
            <a:r>
              <a:rPr lang="nb-NO" altLang="nb-NO" sz="2400" baseline="30000" dirty="0">
                <a:solidFill>
                  <a:schemeClr val="bg1"/>
                </a:solidFill>
                <a:latin typeface="+mj-lt"/>
              </a:rPr>
              <a:t>4</a:t>
            </a:r>
            <a:r>
              <a:rPr lang="nb-NO" altLang="nb-NO" sz="2400" dirty="0">
                <a:solidFill>
                  <a:schemeClr val="bg1"/>
                </a:solidFill>
                <a:latin typeface="+mj-lt"/>
              </a:rPr>
              <a:t>Center for </a:t>
            </a:r>
            <a:r>
              <a:rPr lang="nb-NO" altLang="nb-NO" sz="2400" dirty="0" err="1">
                <a:solidFill>
                  <a:schemeClr val="bg1"/>
                </a:solidFill>
                <a:latin typeface="+mj-lt"/>
              </a:rPr>
              <a:t>treatment</a:t>
            </a:r>
            <a:r>
              <a:rPr lang="nb-NO" altLang="nb-NO" sz="2400" dirty="0">
                <a:solidFill>
                  <a:schemeClr val="bg1"/>
                </a:solidFill>
                <a:latin typeface="+mj-lt"/>
              </a:rPr>
              <a:t> </a:t>
            </a:r>
            <a:r>
              <a:rPr lang="nb-NO" altLang="nb-NO" sz="2400" dirty="0" err="1">
                <a:solidFill>
                  <a:schemeClr val="bg1"/>
                </a:solidFill>
                <a:latin typeface="+mj-lt"/>
              </a:rPr>
              <a:t>of</a:t>
            </a:r>
            <a:r>
              <a:rPr lang="nb-NO" altLang="nb-NO" sz="2400" dirty="0">
                <a:solidFill>
                  <a:schemeClr val="bg1"/>
                </a:solidFill>
                <a:latin typeface="+mj-lt"/>
              </a:rPr>
              <a:t> </a:t>
            </a:r>
            <a:r>
              <a:rPr lang="nb-NO" altLang="nb-NO" sz="2400" dirty="0" err="1">
                <a:solidFill>
                  <a:schemeClr val="bg1"/>
                </a:solidFill>
                <a:latin typeface="+mj-lt"/>
              </a:rPr>
              <a:t>Rheumatic</a:t>
            </a:r>
            <a:r>
              <a:rPr lang="nb-NO" altLang="nb-NO" sz="2400" dirty="0">
                <a:solidFill>
                  <a:schemeClr val="bg1"/>
                </a:solidFill>
                <a:latin typeface="+mj-lt"/>
              </a:rPr>
              <a:t> and </a:t>
            </a:r>
            <a:r>
              <a:rPr lang="nb-NO" altLang="nb-NO" sz="2400" dirty="0" err="1">
                <a:solidFill>
                  <a:schemeClr val="bg1"/>
                </a:solidFill>
                <a:latin typeface="+mj-lt"/>
              </a:rPr>
              <a:t>Musculoskeletal</a:t>
            </a:r>
            <a:r>
              <a:rPr lang="nb-NO" altLang="nb-NO" sz="2400" dirty="0">
                <a:solidFill>
                  <a:schemeClr val="bg1"/>
                </a:solidFill>
                <a:latin typeface="+mj-lt"/>
              </a:rPr>
              <a:t> </a:t>
            </a:r>
            <a:r>
              <a:rPr lang="nb-NO" altLang="nb-NO" sz="2400" dirty="0" err="1">
                <a:solidFill>
                  <a:schemeClr val="bg1"/>
                </a:solidFill>
                <a:latin typeface="+mj-lt"/>
              </a:rPr>
              <a:t>Diseases</a:t>
            </a:r>
            <a:r>
              <a:rPr lang="nb-NO" altLang="nb-NO" sz="2400" dirty="0">
                <a:solidFill>
                  <a:schemeClr val="bg1"/>
                </a:solidFill>
                <a:latin typeface="+mj-lt"/>
              </a:rPr>
              <a:t> (REMEDY), Diakonhjemmet Hospital, Oslo, Norway; </a:t>
            </a:r>
            <a:r>
              <a:rPr lang="nb-NO" altLang="nb-NO" sz="2400" baseline="30000" dirty="0">
                <a:solidFill>
                  <a:schemeClr val="bg1"/>
                </a:solidFill>
                <a:latin typeface="+mj-lt"/>
              </a:rPr>
              <a:t>5</a:t>
            </a:r>
            <a:r>
              <a:rPr lang="nb-NO" altLang="nb-NO" sz="2400" dirty="0">
                <a:solidFill>
                  <a:schemeClr val="bg1"/>
                </a:solidFill>
                <a:latin typeface="+mj-lt"/>
              </a:rPr>
              <a:t>Department </a:t>
            </a:r>
            <a:r>
              <a:rPr lang="nb-NO" altLang="nb-NO" sz="2400" dirty="0" err="1">
                <a:solidFill>
                  <a:schemeClr val="bg1"/>
                </a:solidFill>
                <a:latin typeface="+mj-lt"/>
              </a:rPr>
              <a:t>of</a:t>
            </a:r>
            <a:r>
              <a:rPr lang="nb-NO" altLang="nb-NO" sz="2400" dirty="0">
                <a:solidFill>
                  <a:schemeClr val="bg1"/>
                </a:solidFill>
                <a:latin typeface="+mj-lt"/>
              </a:rPr>
              <a:t> Public Health and Sport Sciences, Inland Norway </a:t>
            </a:r>
            <a:r>
              <a:rPr lang="nb-NO" altLang="nb-NO" sz="2400" dirty="0" err="1">
                <a:solidFill>
                  <a:schemeClr val="bg1"/>
                </a:solidFill>
                <a:latin typeface="+mj-lt"/>
              </a:rPr>
              <a:t>University</a:t>
            </a:r>
            <a:r>
              <a:rPr lang="nb-NO" altLang="nb-NO" sz="2400" dirty="0">
                <a:solidFill>
                  <a:schemeClr val="bg1"/>
                </a:solidFill>
                <a:latin typeface="+mj-lt"/>
              </a:rPr>
              <a:t> </a:t>
            </a:r>
            <a:r>
              <a:rPr lang="nb-NO" altLang="nb-NO" sz="2400" dirty="0" err="1">
                <a:solidFill>
                  <a:schemeClr val="bg1"/>
                </a:solidFill>
                <a:latin typeface="+mj-lt"/>
              </a:rPr>
              <a:t>of</a:t>
            </a:r>
            <a:r>
              <a:rPr lang="nb-NO" altLang="nb-NO" sz="2400" dirty="0">
                <a:solidFill>
                  <a:schemeClr val="bg1"/>
                </a:solidFill>
                <a:latin typeface="+mj-lt"/>
              </a:rPr>
              <a:t> Applied Sciences, Elverum, Norway.</a:t>
            </a:r>
          </a:p>
          <a:p>
            <a:pPr eaLnBrk="1" hangingPunct="1"/>
            <a:r>
              <a:rPr lang="nb-NO" altLang="nb-NO" sz="2400" dirty="0">
                <a:solidFill>
                  <a:schemeClr val="bg1"/>
                </a:solidFill>
                <a:latin typeface="+mj-lt"/>
              </a:rPr>
              <a:t>*Anne Grete Semb and Helga Midtbø </a:t>
            </a:r>
            <a:r>
              <a:rPr lang="nb-NO" altLang="nb-NO" sz="2400" dirty="0" err="1">
                <a:solidFill>
                  <a:schemeClr val="bg1"/>
                </a:solidFill>
                <a:latin typeface="+mj-lt"/>
              </a:rPr>
              <a:t>contributed</a:t>
            </a:r>
            <a:r>
              <a:rPr lang="nb-NO" altLang="nb-NO" sz="2400" dirty="0">
                <a:solidFill>
                  <a:schemeClr val="bg1"/>
                </a:solidFill>
                <a:latin typeface="+mj-lt"/>
              </a:rPr>
              <a:t> </a:t>
            </a:r>
            <a:r>
              <a:rPr lang="nb-NO" altLang="nb-NO" sz="2400" dirty="0" err="1">
                <a:solidFill>
                  <a:schemeClr val="bg1"/>
                </a:solidFill>
                <a:latin typeface="+mj-lt"/>
              </a:rPr>
              <a:t>equally</a:t>
            </a:r>
            <a:r>
              <a:rPr lang="nb-NO" altLang="nb-NO" sz="2400" dirty="0">
                <a:solidFill>
                  <a:schemeClr val="bg1"/>
                </a:solidFill>
                <a:latin typeface="+mj-lt"/>
              </a:rPr>
              <a:t> to </a:t>
            </a:r>
            <a:r>
              <a:rPr lang="nb-NO" altLang="nb-NO" sz="2400" dirty="0" err="1">
                <a:solidFill>
                  <a:schemeClr val="bg1"/>
                </a:solidFill>
                <a:latin typeface="+mj-lt"/>
              </a:rPr>
              <a:t>this</a:t>
            </a:r>
            <a:r>
              <a:rPr lang="nb-NO" altLang="nb-NO" sz="2400" dirty="0">
                <a:solidFill>
                  <a:schemeClr val="bg1"/>
                </a:solidFill>
                <a:latin typeface="+mj-lt"/>
              </a:rPr>
              <a:t> </a:t>
            </a:r>
            <a:r>
              <a:rPr lang="nb-NO" altLang="nb-NO" sz="2400" dirty="0" err="1">
                <a:solidFill>
                  <a:schemeClr val="bg1"/>
                </a:solidFill>
                <a:latin typeface="+mj-lt"/>
              </a:rPr>
              <a:t>manuscript</a:t>
            </a:r>
            <a:r>
              <a:rPr lang="nb-NO" altLang="nb-NO" sz="2400" dirty="0">
                <a:solidFill>
                  <a:schemeClr val="bg1"/>
                </a:solidFill>
                <a:latin typeface="+mj-lt"/>
              </a:rPr>
              <a:t>. </a:t>
            </a:r>
          </a:p>
          <a:p>
            <a:pPr eaLnBrk="1" hangingPunct="1"/>
            <a:endParaRPr lang="nb-NO" altLang="nb-NO" sz="4400" dirty="0">
              <a:solidFill>
                <a:schemeClr val="bg1"/>
              </a:solidFill>
              <a:latin typeface="+mj-lt"/>
            </a:endParaRPr>
          </a:p>
        </p:txBody>
      </p:sp>
      <p:sp>
        <p:nvSpPr>
          <p:cNvPr id="2055" name="Text box 1" descr="Text field "/>
          <p:cNvSpPr txBox="1">
            <a:spLocks noChangeArrowheads="1"/>
          </p:cNvSpPr>
          <p:nvPr/>
        </p:nvSpPr>
        <p:spPr bwMode="auto">
          <a:xfrm>
            <a:off x="1042084" y="6334094"/>
            <a:ext cx="10045015" cy="217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US" altLang="nb-NO" sz="4400" b="1" dirty="0">
                <a:solidFill>
                  <a:schemeClr val="tx1">
                    <a:lumMod val="85000"/>
                    <a:lumOff val="15000"/>
                  </a:schemeClr>
                </a:solidFill>
                <a:latin typeface="+mn-lt"/>
              </a:rPr>
              <a:t>Background</a:t>
            </a:r>
            <a:r>
              <a:rPr lang="en-US" altLang="nb-NO" sz="4000" b="1" dirty="0">
                <a:solidFill>
                  <a:schemeClr val="tx1">
                    <a:lumMod val="85000"/>
                    <a:lumOff val="15000"/>
                  </a:schemeClr>
                </a:solidFill>
                <a:latin typeface="+mn-lt"/>
              </a:rPr>
              <a:t> </a:t>
            </a:r>
          </a:p>
          <a:p>
            <a:pPr eaLnBrk="1" hangingPunct="1">
              <a:spcAft>
                <a:spcPct val="20000"/>
              </a:spcAft>
            </a:pPr>
            <a:r>
              <a:rPr lang="en-US" altLang="nb-NO" sz="4000" dirty="0">
                <a:solidFill>
                  <a:schemeClr val="tx1">
                    <a:lumMod val="85000"/>
                    <a:lumOff val="15000"/>
                  </a:schemeClr>
                </a:solidFill>
                <a:latin typeface="+mn-lt"/>
              </a:rPr>
              <a:t>Hypertension is the most prevalent cardiovascular (CV) risk factor in ankylosing spondylitis (AS) patients. Less is known about the prevalence of CV organ damage in relation to hypertension status in AS patients. </a:t>
            </a:r>
          </a:p>
          <a:p>
            <a:pPr eaLnBrk="1" hangingPunct="1">
              <a:spcAft>
                <a:spcPct val="20000"/>
              </a:spcAft>
            </a:pPr>
            <a:endParaRPr lang="en-US" altLang="nb-NO" sz="4000" dirty="0">
              <a:solidFill>
                <a:schemeClr val="tx1">
                  <a:lumMod val="85000"/>
                  <a:lumOff val="15000"/>
                </a:schemeClr>
              </a:solidFill>
              <a:latin typeface="+mn-lt"/>
            </a:endParaRPr>
          </a:p>
          <a:p>
            <a:pPr eaLnBrk="1" hangingPunct="1">
              <a:spcAft>
                <a:spcPct val="20000"/>
              </a:spcAft>
            </a:pPr>
            <a:r>
              <a:rPr lang="en-US" altLang="nb-NO" sz="4400" b="1" dirty="0">
                <a:solidFill>
                  <a:schemeClr val="tx1">
                    <a:lumMod val="85000"/>
                    <a:lumOff val="15000"/>
                  </a:schemeClr>
                </a:solidFill>
                <a:latin typeface="+mn-lt"/>
              </a:rPr>
              <a:t>Purpose</a:t>
            </a:r>
            <a:endParaRPr lang="en-US" altLang="nb-NO" sz="4000" b="1" dirty="0">
              <a:solidFill>
                <a:schemeClr val="tx1">
                  <a:lumMod val="85000"/>
                  <a:lumOff val="15000"/>
                </a:schemeClr>
              </a:solidFill>
              <a:latin typeface="+mn-lt"/>
            </a:endParaRPr>
          </a:p>
          <a:p>
            <a:pPr eaLnBrk="1" hangingPunct="1">
              <a:spcAft>
                <a:spcPct val="20000"/>
              </a:spcAft>
            </a:pPr>
            <a:r>
              <a:rPr lang="en-US" altLang="nb-NO" sz="4000" dirty="0">
                <a:solidFill>
                  <a:schemeClr val="tx1">
                    <a:lumMod val="85000"/>
                    <a:lumOff val="15000"/>
                  </a:schemeClr>
                </a:solidFill>
                <a:latin typeface="+mn-lt"/>
              </a:rPr>
              <a:t>To assess the prevalence of CV organ damage assessed by echocardiography, carotid ultrasound and arterial stiffness in groups of AS patients with hypertension or normal blood pressure and healthy controls. </a:t>
            </a:r>
          </a:p>
          <a:p>
            <a:pPr eaLnBrk="1" hangingPunct="1">
              <a:spcAft>
                <a:spcPct val="20000"/>
              </a:spcAft>
            </a:pPr>
            <a:endParaRPr lang="en-US" altLang="nb-NO" sz="3600" dirty="0">
              <a:solidFill>
                <a:schemeClr val="tx1">
                  <a:lumMod val="85000"/>
                  <a:lumOff val="15000"/>
                </a:schemeClr>
              </a:solidFill>
              <a:latin typeface="+mn-lt"/>
            </a:endParaRPr>
          </a:p>
          <a:p>
            <a:pPr eaLnBrk="1" hangingPunct="1">
              <a:spcAft>
                <a:spcPct val="20000"/>
              </a:spcAft>
            </a:pPr>
            <a:r>
              <a:rPr lang="en-US" altLang="nb-NO" sz="4400" b="1" dirty="0">
                <a:solidFill>
                  <a:schemeClr val="tx1">
                    <a:lumMod val="85000"/>
                    <a:lumOff val="15000"/>
                  </a:schemeClr>
                </a:solidFill>
                <a:latin typeface="+mn-lt"/>
              </a:rPr>
              <a:t>Materials and methods</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Echocardiography, carotid ultrasound and pulse wave velocity (PWV) by applanation tonometry was assessed in 126 AS patients (mean age 49±12 years, 52% women) and 71 normotensive controls (mean age 47±11 years, 39% women). </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Hypertension was defined as use of antihypertensive medication, a history of hypertension, or elevated office blood pressure (≥140/90 mmHg). </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CV organ damage was defined as presence of abnormal left ventricular (LV) geometry, LV diastolic dysfunction, left atrial (AL) dilatation, carotid plaques and/or high PWV. </a:t>
            </a:r>
          </a:p>
          <a:p>
            <a:pPr eaLnBrk="1" hangingPunct="1">
              <a:spcAft>
                <a:spcPct val="20000"/>
              </a:spcAft>
            </a:pPr>
            <a:endParaRPr lang="en-US" altLang="nb-NO" sz="4000" dirty="0">
              <a:solidFill>
                <a:schemeClr val="tx1">
                  <a:lumMod val="85000"/>
                  <a:lumOff val="15000"/>
                </a:schemeClr>
              </a:solidFill>
              <a:latin typeface="+mn-lt"/>
            </a:endParaRPr>
          </a:p>
        </p:txBody>
      </p:sp>
      <p:sp>
        <p:nvSpPr>
          <p:cNvPr id="2052" name="Text box 2" descr="Text field "/>
          <p:cNvSpPr txBox="1">
            <a:spLocks noChangeArrowheads="1"/>
          </p:cNvSpPr>
          <p:nvPr/>
        </p:nvSpPr>
        <p:spPr bwMode="auto">
          <a:xfrm>
            <a:off x="11087099" y="6334094"/>
            <a:ext cx="18815008" cy="1136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US" altLang="nb-NO" sz="4400" b="1" dirty="0">
                <a:solidFill>
                  <a:schemeClr val="tx1">
                    <a:lumMod val="85000"/>
                    <a:lumOff val="15000"/>
                  </a:schemeClr>
                </a:solidFill>
                <a:latin typeface="+mn-lt"/>
              </a:rPr>
              <a:t>Results</a:t>
            </a:r>
            <a:endParaRPr lang="en-US" altLang="nb-NO" sz="4000" b="1" dirty="0">
              <a:solidFill>
                <a:schemeClr val="tx1">
                  <a:lumMod val="85000"/>
                  <a:lumOff val="15000"/>
                </a:schemeClr>
              </a:solidFill>
              <a:latin typeface="+mn-lt"/>
            </a:endParaRPr>
          </a:p>
          <a:p>
            <a:pPr marL="571500" indent="-571500" eaLnBrk="1" hangingPunct="1">
              <a:spcAft>
                <a:spcPct val="20000"/>
              </a:spcAft>
              <a:buFontTx/>
              <a:buChar char="-"/>
            </a:pPr>
            <a:r>
              <a:rPr lang="en-US" altLang="nb-NO" sz="4000" dirty="0">
                <a:solidFill>
                  <a:schemeClr val="tx1">
                    <a:lumMod val="85000"/>
                    <a:lumOff val="15000"/>
                  </a:schemeClr>
                </a:solidFill>
                <a:latin typeface="+mn-lt"/>
              </a:rPr>
              <a:t>Thirty-four percent of patients had hypertension. </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AS patients with hypertension were older and had higher C-reactive protein (CRP) levels compared to AS patients with normal blood pressure and controls (p&lt;0.05, Table). </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The prevalence of CV organ damage was 84% in AS patients with hypertension, 29% in AS patients with normal blood pressure and 30% in controls (p&lt;0.001), Table, Figure. </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In multivariable logistic regression analyses in the total study population, presence of hypertension was associated with a fourfold increased risk of CV organ damage independent of age, presence of AS, gender, body mass index, CRP, and serum total cholesterol (odds ratio (OR) 4.57, 95% confidence interval (CI) 1.53-13.61, p=0.006). </a:t>
            </a:r>
          </a:p>
          <a:p>
            <a:pPr marL="571500" indent="-571500" eaLnBrk="1" hangingPunct="1">
              <a:spcAft>
                <a:spcPct val="20000"/>
              </a:spcAft>
              <a:buFontTx/>
              <a:buChar char="-"/>
            </a:pPr>
            <a:r>
              <a:rPr lang="en-US" altLang="nb-NO" sz="4000" dirty="0">
                <a:solidFill>
                  <a:schemeClr val="tx1">
                    <a:lumMod val="85000"/>
                    <a:lumOff val="15000"/>
                  </a:schemeClr>
                </a:solidFill>
                <a:latin typeface="+mn-lt"/>
              </a:rPr>
              <a:t>In AS patients, presence of hypertension was the only covariable significantly associated with presence of CV organ damage (OR 4.40, 95% CI 1.40-13.84, p=0.011). </a:t>
            </a:r>
          </a:p>
          <a:p>
            <a:pPr eaLnBrk="1" hangingPunct="1">
              <a:spcAft>
                <a:spcPct val="20000"/>
              </a:spcAft>
            </a:pPr>
            <a:endParaRPr lang="en-US" altLang="nb-NO" sz="4000" b="1" dirty="0">
              <a:solidFill>
                <a:schemeClr val="tx1">
                  <a:lumMod val="85000"/>
                  <a:lumOff val="15000"/>
                </a:schemeClr>
              </a:solidFill>
              <a:latin typeface="+mn-lt"/>
            </a:endParaRPr>
          </a:p>
        </p:txBody>
      </p:sp>
      <p:sp>
        <p:nvSpPr>
          <p:cNvPr id="2061" name="Text Box 4" descr="Text field "/>
          <p:cNvSpPr txBox="1">
            <a:spLocks noChangeArrowheads="1"/>
          </p:cNvSpPr>
          <p:nvPr/>
        </p:nvSpPr>
        <p:spPr bwMode="auto">
          <a:xfrm>
            <a:off x="31822732" y="16783108"/>
            <a:ext cx="9740900" cy="8217634"/>
          </a:xfrm>
          <a:prstGeom prst="rect">
            <a:avLst/>
          </a:prstGeom>
          <a:noFill/>
          <a:ln>
            <a:noFill/>
          </a:ln>
          <a:effec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US" altLang="nb-NO" sz="4400" b="1" dirty="0">
                <a:solidFill>
                  <a:schemeClr val="tx1">
                    <a:lumMod val="85000"/>
                    <a:lumOff val="15000"/>
                  </a:schemeClr>
                </a:solidFill>
                <a:latin typeface="+mn-lt"/>
              </a:rPr>
              <a:t>Conclusions</a:t>
            </a:r>
          </a:p>
          <a:p>
            <a:pPr marL="571500" indent="-571500" eaLnBrk="1" hangingPunct="1">
              <a:spcAft>
                <a:spcPct val="20000"/>
              </a:spcAft>
              <a:buFontTx/>
              <a:buChar char="-"/>
            </a:pPr>
            <a:r>
              <a:rPr lang="en-GB" altLang="nb-NO" sz="4400" dirty="0">
                <a:solidFill>
                  <a:schemeClr val="tx1">
                    <a:lumMod val="85000"/>
                    <a:lumOff val="15000"/>
                  </a:schemeClr>
                </a:solidFill>
                <a:latin typeface="+mn-lt"/>
              </a:rPr>
              <a:t>The prevalence of CV organ damage is strongly associated with hypertension status in AS patients. </a:t>
            </a:r>
          </a:p>
          <a:p>
            <a:pPr marL="571500" indent="-571500" eaLnBrk="1" hangingPunct="1">
              <a:spcAft>
                <a:spcPct val="20000"/>
              </a:spcAft>
              <a:buFontTx/>
              <a:buChar char="-"/>
            </a:pPr>
            <a:r>
              <a:rPr lang="en-GB" altLang="nb-NO" sz="4400" dirty="0">
                <a:solidFill>
                  <a:schemeClr val="tx1">
                    <a:lumMod val="85000"/>
                    <a:lumOff val="15000"/>
                  </a:schemeClr>
                </a:solidFill>
                <a:latin typeface="+mn-lt"/>
              </a:rPr>
              <a:t>The study underlines the importance of guideline-based hypertension management to prevent CV disease in AS patients. </a:t>
            </a:r>
          </a:p>
          <a:p>
            <a:pPr marL="571500" indent="-571500" eaLnBrk="1" hangingPunct="1">
              <a:spcAft>
                <a:spcPct val="20000"/>
              </a:spcAft>
              <a:buFontTx/>
              <a:buChar char="-"/>
            </a:pPr>
            <a:endParaRPr lang="en-GB" altLang="nb-NO" sz="4400" dirty="0">
              <a:solidFill>
                <a:schemeClr val="tx1">
                  <a:lumMod val="85000"/>
                  <a:lumOff val="15000"/>
                </a:schemeClr>
              </a:solidFill>
              <a:latin typeface="+mn-lt"/>
            </a:endParaRPr>
          </a:p>
          <a:p>
            <a:pPr marL="571500" indent="-571500" eaLnBrk="1" hangingPunct="1">
              <a:spcAft>
                <a:spcPct val="20000"/>
              </a:spcAft>
              <a:buFontTx/>
              <a:buChar char="-"/>
            </a:pPr>
            <a:endParaRPr lang="en-GB" altLang="nb-NO" sz="4400" dirty="0">
              <a:solidFill>
                <a:schemeClr val="tx1">
                  <a:lumMod val="85000"/>
                  <a:lumOff val="15000"/>
                </a:schemeClr>
              </a:solidFill>
              <a:latin typeface="+mn-lt"/>
            </a:endParaRPr>
          </a:p>
          <a:p>
            <a:pPr marL="571500" indent="-571500" eaLnBrk="1" hangingPunct="1">
              <a:spcAft>
                <a:spcPct val="20000"/>
              </a:spcAft>
              <a:buFontTx/>
              <a:buChar char="-"/>
            </a:pPr>
            <a:endParaRPr lang="en-GB" altLang="nb-NO" sz="4400" dirty="0">
              <a:solidFill>
                <a:schemeClr val="tx1">
                  <a:lumMod val="85000"/>
                  <a:lumOff val="15000"/>
                </a:schemeClr>
              </a:solidFill>
              <a:latin typeface="+mn-lt"/>
            </a:endParaRPr>
          </a:p>
        </p:txBody>
      </p:sp>
      <p:sp>
        <p:nvSpPr>
          <p:cNvPr id="2062" name="Exmple box" descr="Example box"/>
          <p:cNvSpPr txBox="1">
            <a:spLocks noChangeArrowheads="1"/>
          </p:cNvSpPr>
          <p:nvPr/>
        </p:nvSpPr>
        <p:spPr bwMode="auto">
          <a:xfrm>
            <a:off x="11537920" y="26329876"/>
            <a:ext cx="19277809" cy="628882"/>
          </a:xfrm>
          <a:prstGeom prst="rect">
            <a:avLst/>
          </a:prstGeom>
          <a:noFill/>
          <a:ln w="25400" algn="ctr">
            <a:noFill/>
            <a:miter lim="800000"/>
            <a:headEnd/>
            <a:tailEnd/>
          </a:ln>
          <a:effectLst/>
        </p:spPr>
        <p:txBody>
          <a:bodyPr wrap="square" lIns="360000" tIns="82800" bIns="8280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r>
              <a:rPr lang="en-GB" altLang="nb-NO" sz="3000" dirty="0">
                <a:solidFill>
                  <a:schemeClr val="tx1">
                    <a:lumMod val="85000"/>
                    <a:lumOff val="15000"/>
                  </a:schemeClr>
                </a:solidFill>
                <a:latin typeface="+mn-lt"/>
              </a:rPr>
              <a:t>* p&lt;0.05 vs. AS patients with hypertension, † p&lt;0.05 vs. AS patients with normal blood pressure. </a:t>
            </a:r>
          </a:p>
        </p:txBody>
      </p:sp>
      <p:sp>
        <p:nvSpPr>
          <p:cNvPr id="2065" name="References" descr="Field for references"/>
          <p:cNvSpPr txBox="1">
            <a:spLocks noChangeArrowheads="1"/>
          </p:cNvSpPr>
          <p:nvPr/>
        </p:nvSpPr>
        <p:spPr bwMode="auto">
          <a:xfrm>
            <a:off x="25500362" y="27451998"/>
            <a:ext cx="5339444"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en-US" altLang="nb-NO" sz="2800" b="1" dirty="0">
                <a:solidFill>
                  <a:schemeClr val="tx1">
                    <a:lumMod val="85000"/>
                    <a:lumOff val="15000"/>
                  </a:schemeClr>
                </a:solidFill>
                <a:latin typeface="+mn-lt"/>
              </a:rPr>
              <a:t>CONTACT INFORMATION</a:t>
            </a:r>
          </a:p>
          <a:p>
            <a:pPr eaLnBrk="1" hangingPunct="1"/>
            <a:r>
              <a:rPr lang="nb-NO" altLang="nb-NO" sz="2000" dirty="0">
                <a:solidFill>
                  <a:schemeClr val="tx1">
                    <a:lumMod val="85000"/>
                    <a:lumOff val="15000"/>
                  </a:schemeClr>
                </a:solidFill>
                <a:latin typeface="+mn-lt"/>
              </a:rPr>
              <a:t>Gyda Ullensvang</a:t>
            </a:r>
            <a:r>
              <a:rPr lang="nb-NO" altLang="nb-NO" sz="2000" b="1" dirty="0">
                <a:solidFill>
                  <a:schemeClr val="tx1">
                    <a:lumMod val="85000"/>
                    <a:lumOff val="15000"/>
                  </a:schemeClr>
                </a:solidFill>
                <a:latin typeface="+mn-lt"/>
              </a:rPr>
              <a:t> </a:t>
            </a:r>
          </a:p>
          <a:p>
            <a:pPr eaLnBrk="1" hangingPunct="1"/>
            <a:r>
              <a:rPr lang="nb-NO" altLang="nb-NO" sz="2000" dirty="0" err="1">
                <a:solidFill>
                  <a:schemeClr val="tx1">
                    <a:lumMod val="85000"/>
                    <a:lumOff val="15000"/>
                  </a:schemeClr>
                </a:solidFill>
                <a:latin typeface="+mn-lt"/>
              </a:rPr>
              <a:t>gyda.ullensvang@student.uib.no</a:t>
            </a:r>
            <a:endParaRPr lang="nb-NO" altLang="nb-NO" sz="2000" dirty="0">
              <a:solidFill>
                <a:schemeClr val="tx1">
                  <a:lumMod val="85000"/>
                  <a:lumOff val="15000"/>
                </a:schemeClr>
              </a:solidFill>
              <a:latin typeface="+mn-lt"/>
            </a:endParaRPr>
          </a:p>
          <a:p>
            <a:pPr eaLnBrk="1" hangingPunct="1"/>
            <a:endParaRPr lang="nb-NO" altLang="nb-NO" sz="2800" b="1" dirty="0">
              <a:solidFill>
                <a:schemeClr val="tx1">
                  <a:lumMod val="85000"/>
                  <a:lumOff val="15000"/>
                </a:schemeClr>
              </a:solidFill>
              <a:latin typeface="+mn-lt"/>
            </a:endParaRPr>
          </a:p>
          <a:p>
            <a:pPr eaLnBrk="1" hangingPunct="1"/>
            <a:endParaRPr lang="nb-NO" altLang="nb-NO" sz="2800" b="1"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1996447" y="27460575"/>
            <a:ext cx="9740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endParaRPr lang="en-GB" altLang="nb-NO" sz="2000" b="1" dirty="0">
              <a:solidFill>
                <a:schemeClr val="tx1">
                  <a:lumMod val="85000"/>
                  <a:lumOff val="15000"/>
                </a:schemeClr>
              </a:solidFill>
              <a:latin typeface="+mn-lt"/>
            </a:endParaRPr>
          </a:p>
          <a:p>
            <a:pPr eaLnBrk="1" hangingPunct="1"/>
            <a:r>
              <a:rPr lang="en-GB" altLang="nb-NO" sz="2000" b="1" dirty="0">
                <a:solidFill>
                  <a:schemeClr val="tx1">
                    <a:lumMod val="85000"/>
                    <a:lumOff val="15000"/>
                  </a:schemeClr>
                </a:solidFill>
                <a:latin typeface="+mn-lt"/>
              </a:rPr>
              <a:t>Declaration of interest: </a:t>
            </a:r>
            <a:r>
              <a:rPr lang="en-GB" altLang="nb-NO" sz="2000" dirty="0">
                <a:solidFill>
                  <a:schemeClr val="tx1">
                    <a:lumMod val="85000"/>
                    <a:lumOff val="15000"/>
                  </a:schemeClr>
                </a:solidFill>
                <a:latin typeface="+mn-lt"/>
              </a:rPr>
              <a:t>AGS has received speaker honoraria and/or consulting fees from AbbVie, Bayer, Eli Lilly, Novartis, Amgen and Sanofi. EG has received speaker honoraria from Bayer and Novo Nordisk </a:t>
            </a:r>
          </a:p>
          <a:p>
            <a:pPr eaLnBrk="1" hangingPunct="1"/>
            <a:r>
              <a:rPr lang="en-GB" altLang="nb-NO" sz="2000" b="1" dirty="0">
                <a:solidFill>
                  <a:schemeClr val="tx1">
                    <a:lumMod val="85000"/>
                    <a:lumOff val="15000"/>
                  </a:schemeClr>
                </a:solidFill>
                <a:latin typeface="+mn-lt"/>
              </a:rPr>
              <a:t>Funding:</a:t>
            </a:r>
            <a:r>
              <a:rPr lang="en-GB" altLang="nb-NO" sz="2000" dirty="0">
                <a:solidFill>
                  <a:schemeClr val="tx1">
                    <a:lumMod val="85000"/>
                    <a:lumOff val="15000"/>
                  </a:schemeClr>
                </a:solidFill>
                <a:latin typeface="+mn-lt"/>
              </a:rPr>
              <a:t> The South-Eastern and Western Regional Health Authorities of Norway </a:t>
            </a:r>
          </a:p>
        </p:txBody>
      </p:sp>
      <p:pic>
        <p:nvPicPr>
          <p:cNvPr id="9" name="Bilde 8" descr="Et bilde som inneholder bord&#10;&#10;Automatisk generert beskrivelse">
            <a:extLst>
              <a:ext uri="{FF2B5EF4-FFF2-40B4-BE49-F238E27FC236}">
                <a16:creationId xmlns:a16="http://schemas.microsoft.com/office/drawing/2014/main" id="{9EF87ACF-C609-29CC-7EAB-4E8694234308}"/>
              </a:ext>
            </a:extLst>
          </p:cNvPr>
          <p:cNvPicPr>
            <a:picLocks noChangeAspect="1"/>
          </p:cNvPicPr>
          <p:nvPr/>
        </p:nvPicPr>
        <p:blipFill>
          <a:blip r:embed="rId3">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11537920" y="17214043"/>
            <a:ext cx="19277810" cy="8904258"/>
          </a:xfrm>
          <a:prstGeom prst="rect">
            <a:avLst/>
          </a:prstGeom>
        </p:spPr>
      </p:pic>
      <p:sp>
        <p:nvSpPr>
          <p:cNvPr id="12" name="Text Box 4" descr="Text field ">
            <a:extLst>
              <a:ext uri="{FF2B5EF4-FFF2-40B4-BE49-F238E27FC236}">
                <a16:creationId xmlns:a16="http://schemas.microsoft.com/office/drawing/2014/main" id="{95ACDF5E-820E-2ECF-C48B-7B0A03BC0F6A}"/>
              </a:ext>
            </a:extLst>
          </p:cNvPr>
          <p:cNvSpPr txBox="1">
            <a:spLocks noChangeArrowheads="1"/>
          </p:cNvSpPr>
          <p:nvPr/>
        </p:nvSpPr>
        <p:spPr bwMode="auto">
          <a:xfrm>
            <a:off x="30160347" y="6334094"/>
            <a:ext cx="1149765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en-GB" altLang="nb-NO" sz="4000" b="1" dirty="0">
                <a:solidFill>
                  <a:schemeClr val="tx1">
                    <a:lumMod val="85000"/>
                    <a:lumOff val="15000"/>
                  </a:schemeClr>
                </a:solidFill>
                <a:latin typeface="+mn-lt"/>
              </a:rPr>
              <a:t>Figure. </a:t>
            </a:r>
            <a:r>
              <a:rPr lang="en-GB" altLang="nb-NO" sz="4000" dirty="0">
                <a:solidFill>
                  <a:schemeClr val="tx1">
                    <a:lumMod val="85000"/>
                    <a:lumOff val="15000"/>
                  </a:schemeClr>
                </a:solidFill>
                <a:latin typeface="+mn-lt"/>
              </a:rPr>
              <a:t>CV organ damage in AS patients with hypertension and normal blood pressure and controls. * p&lt;0.05. </a:t>
            </a:r>
          </a:p>
        </p:txBody>
      </p:sp>
      <p:pic>
        <p:nvPicPr>
          <p:cNvPr id="18" name="Bilde 17">
            <a:extLst>
              <a:ext uri="{FF2B5EF4-FFF2-40B4-BE49-F238E27FC236}">
                <a16:creationId xmlns:a16="http://schemas.microsoft.com/office/drawing/2014/main" id="{2CB52A46-73C4-9154-543A-22F03705C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0347" y="8719167"/>
            <a:ext cx="11736177" cy="7289871"/>
          </a:xfrm>
          <a:prstGeom prst="rect">
            <a:avLst/>
          </a:prstGeom>
        </p:spPr>
      </p:pic>
    </p:spTree>
    <p:extLst>
      <p:ext uri="{BB962C8B-B14F-4D97-AF65-F5344CB8AC3E}">
        <p14:creationId xmlns:p14="http://schemas.microsoft.com/office/powerpoint/2010/main" val="4080153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1128713"/>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Takotsubo </a:t>
            </a:r>
            <a:r>
              <a:rPr lang="en-US" altLang="nb-NO" sz="11300" b="1" dirty="0" err="1">
                <a:solidFill>
                  <a:schemeClr val="bg1"/>
                </a:solidFill>
                <a:latin typeface="Arial" panose="020B0604020202020204" pitchFamily="34" charset="0"/>
                <a:cs typeface="Arial" panose="020B0604020202020204" pitchFamily="34" charset="0"/>
              </a:rPr>
              <a:t>Syndrom</a:t>
            </a:r>
            <a:r>
              <a:rPr lang="en-US" altLang="nb-NO" sz="11300" b="1" dirty="0">
                <a:solidFill>
                  <a:schemeClr val="bg1"/>
                </a:solidFill>
                <a:latin typeface="Arial" panose="020B0604020202020204" pitchFamily="34" charset="0"/>
                <a:cs typeface="Arial" panose="020B0604020202020204" pitchFamily="34" charset="0"/>
              </a:rPr>
              <a:t>  </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82688" y="3076575"/>
            <a:ext cx="34261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err="1">
                <a:solidFill>
                  <a:schemeClr val="bg1"/>
                </a:solidFill>
                <a:latin typeface="+mj-lt"/>
              </a:rPr>
              <a:t>Hva</a:t>
            </a:r>
            <a:r>
              <a:rPr lang="en-US" altLang="nb-NO" sz="4800" b="1" dirty="0">
                <a:solidFill>
                  <a:schemeClr val="bg1"/>
                </a:solidFill>
                <a:latin typeface="+mj-lt"/>
              </a:rPr>
              <a:t> vet vi om </a:t>
            </a:r>
            <a:r>
              <a:rPr lang="en-US" altLang="nb-NO" sz="4800" b="1" dirty="0" err="1">
                <a:solidFill>
                  <a:schemeClr val="bg1"/>
                </a:solidFill>
                <a:latin typeface="+mj-lt"/>
              </a:rPr>
              <a:t>patofysiologi</a:t>
            </a:r>
            <a:r>
              <a:rPr lang="en-US" altLang="nb-NO" sz="4800" b="1" dirty="0">
                <a:solidFill>
                  <a:schemeClr val="bg1"/>
                </a:solidFill>
                <a:latin typeface="+mj-lt"/>
              </a:rPr>
              <a:t>, </a:t>
            </a:r>
            <a:r>
              <a:rPr lang="en-US" altLang="nb-NO" sz="4800" b="1" dirty="0" err="1">
                <a:solidFill>
                  <a:schemeClr val="bg1"/>
                </a:solidFill>
                <a:latin typeface="+mj-lt"/>
              </a:rPr>
              <a:t>triggere</a:t>
            </a:r>
            <a:r>
              <a:rPr lang="en-US" altLang="nb-NO" sz="4800" b="1" dirty="0">
                <a:solidFill>
                  <a:schemeClr val="bg1"/>
                </a:solidFill>
                <a:latin typeface="+mj-lt"/>
              </a:rPr>
              <a:t>, </a:t>
            </a:r>
            <a:r>
              <a:rPr lang="en-US" altLang="nb-NO" sz="4800" b="1" dirty="0" err="1">
                <a:solidFill>
                  <a:schemeClr val="bg1"/>
                </a:solidFill>
                <a:latin typeface="+mj-lt"/>
              </a:rPr>
              <a:t>behandling</a:t>
            </a:r>
            <a:r>
              <a:rPr lang="en-US" altLang="nb-NO" sz="4800" b="1" dirty="0">
                <a:solidFill>
                  <a:schemeClr val="bg1"/>
                </a:solidFill>
                <a:latin typeface="+mj-lt"/>
              </a:rPr>
              <a:t> </a:t>
            </a:r>
            <a:r>
              <a:rPr lang="en-US" altLang="nb-NO" sz="4800" b="1" dirty="0" err="1">
                <a:solidFill>
                  <a:schemeClr val="bg1"/>
                </a:solidFill>
                <a:latin typeface="+mj-lt"/>
              </a:rPr>
              <a:t>og</a:t>
            </a:r>
            <a:r>
              <a:rPr lang="en-US" altLang="nb-NO" sz="4800" b="1" dirty="0">
                <a:solidFill>
                  <a:schemeClr val="bg1"/>
                </a:solidFill>
                <a:latin typeface="+mj-lt"/>
              </a:rPr>
              <a:t> </a:t>
            </a:r>
            <a:r>
              <a:rPr lang="en-US" altLang="nb-NO" sz="4800" b="1" dirty="0" err="1">
                <a:solidFill>
                  <a:schemeClr val="bg1"/>
                </a:solidFill>
                <a:latin typeface="+mj-lt"/>
              </a:rPr>
              <a:t>behandlingseffekt</a:t>
            </a:r>
            <a:r>
              <a:rPr lang="en-US" altLang="nb-NO" sz="4800" b="1" dirty="0">
                <a:solidFill>
                  <a:schemeClr val="bg1"/>
                </a:solidFill>
                <a:latin typeface="+mj-lt"/>
              </a:rPr>
              <a:t>? </a:t>
            </a:r>
            <a:r>
              <a:rPr lang="en-US" altLang="nb-NO" sz="4800" b="1" dirty="0" err="1">
                <a:solidFill>
                  <a:schemeClr val="bg1"/>
                </a:solidFill>
                <a:latin typeface="+mj-lt"/>
              </a:rPr>
              <a:t>Mye</a:t>
            </a:r>
            <a:r>
              <a:rPr lang="en-US" altLang="nb-NO" sz="4800" b="1" dirty="0">
                <a:solidFill>
                  <a:schemeClr val="bg1"/>
                </a:solidFill>
                <a:latin typeface="+mj-lt"/>
              </a:rPr>
              <a:t> er </a:t>
            </a:r>
            <a:r>
              <a:rPr lang="en-US" altLang="nb-NO" sz="4800" b="1" dirty="0" err="1">
                <a:solidFill>
                  <a:schemeClr val="bg1"/>
                </a:solidFill>
                <a:latin typeface="+mj-lt"/>
              </a:rPr>
              <a:t>uvisst</a:t>
            </a:r>
            <a:r>
              <a:rPr lang="en-US" altLang="nb-NO" sz="4800" b="1" dirty="0">
                <a:solidFill>
                  <a:schemeClr val="bg1"/>
                </a:solidFill>
                <a:latin typeface="+mj-lt"/>
              </a:rPr>
              <a:t>!</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6181957" y="2843212"/>
            <a:ext cx="581345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Rebecca Rønhovde</a:t>
            </a:r>
            <a:br>
              <a:rPr lang="nb-NO" altLang="nb-NO" sz="4000" dirty="0">
                <a:solidFill>
                  <a:schemeClr val="bg1"/>
                </a:solidFill>
                <a:latin typeface="+mn-lt"/>
              </a:rPr>
            </a:br>
            <a:r>
              <a:rPr lang="nb-NO" altLang="nb-NO" sz="4000" dirty="0" err="1">
                <a:solidFill>
                  <a:schemeClr val="bg1"/>
                </a:solidFill>
                <a:latin typeface="+mn-lt"/>
              </a:rPr>
              <a:t>University</a:t>
            </a:r>
            <a:r>
              <a:rPr lang="nb-NO" altLang="nb-NO" sz="4000" dirty="0">
                <a:solidFill>
                  <a:schemeClr val="bg1"/>
                </a:solidFill>
                <a:latin typeface="+mn-lt"/>
              </a:rPr>
              <a:t> </a:t>
            </a:r>
            <a:r>
              <a:rPr lang="nb-NO" altLang="nb-NO" sz="4000" dirty="0" err="1">
                <a:solidFill>
                  <a:schemeClr val="bg1"/>
                </a:solidFill>
                <a:latin typeface="+mn-lt"/>
              </a:rPr>
              <a:t>of</a:t>
            </a:r>
            <a:r>
              <a:rPr lang="nb-NO" altLang="nb-NO" sz="4000" dirty="0">
                <a:solidFill>
                  <a:schemeClr val="bg1"/>
                </a:solidFill>
                <a:latin typeface="+mn-lt"/>
              </a:rPr>
              <a:t> Bergen</a:t>
            </a:r>
          </a:p>
          <a:p>
            <a:pPr algn="r" eaLnBrk="1" hangingPunct="1"/>
            <a:r>
              <a:rPr lang="nb-NO" altLang="nb-NO" sz="4000" dirty="0">
                <a:solidFill>
                  <a:schemeClr val="bg1"/>
                </a:solidFill>
                <a:latin typeface="+mn-lt"/>
              </a:rPr>
              <a:t>rro028@uib.no</a:t>
            </a:r>
          </a:p>
        </p:txBody>
      </p:sp>
      <p:sp>
        <p:nvSpPr>
          <p:cNvPr id="2065" name="References" descr="Field for references"/>
          <p:cNvSpPr txBox="1">
            <a:spLocks noChangeArrowheads="1"/>
          </p:cNvSpPr>
          <p:nvPr/>
        </p:nvSpPr>
        <p:spPr bwMode="auto">
          <a:xfrm>
            <a:off x="21801392" y="27460575"/>
            <a:ext cx="1016101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REFERENCES</a:t>
            </a:r>
          </a:p>
          <a:p>
            <a:r>
              <a:rPr lang="en-US" sz="1800" dirty="0">
                <a:effectLst/>
                <a:latin typeface="Calibri" panose="020F0502020204030204" pitchFamily="34" charset="0"/>
                <a:ea typeface="Calibri" panose="020F0502020204030204" pitchFamily="34" charset="0"/>
              </a:rPr>
              <a:t>1.	Singh T, Khan H, Gamble DT, </a:t>
            </a:r>
            <a:r>
              <a:rPr lang="en-US" sz="1800" dirty="0" err="1">
                <a:effectLst/>
                <a:latin typeface="Calibri" panose="020F0502020204030204" pitchFamily="34" charset="0"/>
                <a:ea typeface="Calibri" panose="020F0502020204030204" pitchFamily="34" charset="0"/>
              </a:rPr>
              <a:t>Scally</a:t>
            </a:r>
            <a:r>
              <a:rPr lang="en-US" sz="1800" dirty="0">
                <a:effectLst/>
                <a:latin typeface="Calibri" panose="020F0502020204030204" pitchFamily="34" charset="0"/>
                <a:ea typeface="Calibri" panose="020F0502020204030204" pitchFamily="34" charset="0"/>
              </a:rPr>
              <a:t> C, Newby DE, Dawson D. Takotsubo Syndrome: Pathophysiology, Emerging Concepts, and Clinical Implications. Circulation. 2022;145(13):1002-19.</a:t>
            </a:r>
            <a:endParaRPr lang="nb-NO" sz="1800" dirty="0">
              <a:effectLst/>
              <a:latin typeface="Calibri" panose="020F0502020204030204" pitchFamily="34" charset="0"/>
              <a:ea typeface="Calibri" panose="020F0502020204030204" pitchFamily="34" charset="0"/>
            </a:endParaRPr>
          </a:p>
          <a:p>
            <a:pPr marL="342900" indent="-342900">
              <a:buAutoNum type="arabicPeriod" startAt="2"/>
            </a:pPr>
            <a:r>
              <a:rPr lang="en-US" sz="1800" dirty="0">
                <a:effectLst/>
                <a:latin typeface="Calibri" panose="020F0502020204030204" pitchFamily="34" charset="0"/>
                <a:ea typeface="Calibri" panose="020F0502020204030204" pitchFamily="34" charset="0"/>
              </a:rPr>
              <a:t>Amin HZ, Amin LZ, </a:t>
            </a:r>
            <a:r>
              <a:rPr lang="en-US" sz="1800" dirty="0" err="1">
                <a:effectLst/>
                <a:latin typeface="Calibri" panose="020F0502020204030204" pitchFamily="34" charset="0"/>
                <a:ea typeface="Calibri" panose="020F0502020204030204" pitchFamily="34" charset="0"/>
              </a:rPr>
              <a:t>Pradipta</a:t>
            </a:r>
            <a:r>
              <a:rPr lang="en-US" sz="1800" dirty="0">
                <a:effectLst/>
                <a:latin typeface="Calibri" panose="020F0502020204030204" pitchFamily="34" charset="0"/>
                <a:ea typeface="Calibri" panose="020F0502020204030204" pitchFamily="34" charset="0"/>
              </a:rPr>
              <a:t> A. Takotsubo Cardiomyopathy: A Brief Review. J Med Life. 2020;13(1):3-7.</a:t>
            </a:r>
          </a:p>
          <a:p>
            <a:pPr marL="342900" indent="-342900">
              <a:buFontTx/>
              <a:buAutoNum type="arabicPeriod" startAt="2"/>
            </a:pPr>
            <a:r>
              <a:rPr lang="en-US" sz="1800" dirty="0">
                <a:effectLst/>
                <a:latin typeface="Calibri" panose="020F0502020204030204" pitchFamily="34" charset="0"/>
                <a:ea typeface="Calibri" panose="020F0502020204030204" pitchFamily="34" charset="0"/>
              </a:rPr>
              <a:t>S YH. Acute cardiac sympathetic disruption in the pathogenesis of the takotsubo syndrome: a systematic review of the literature to date. Cardiovasc </a:t>
            </a:r>
            <a:r>
              <a:rPr lang="en-US" sz="1800" dirty="0" err="1">
                <a:effectLst/>
                <a:latin typeface="Calibri" panose="020F0502020204030204" pitchFamily="34" charset="0"/>
                <a:ea typeface="Calibri" panose="020F0502020204030204" pitchFamily="34" charset="0"/>
              </a:rPr>
              <a:t>Revasc</a:t>
            </a:r>
            <a:r>
              <a:rPr lang="en-US" sz="1800" dirty="0">
                <a:effectLst/>
                <a:latin typeface="Calibri" panose="020F0502020204030204" pitchFamily="34" charset="0"/>
                <a:ea typeface="Calibri" panose="020F0502020204030204" pitchFamily="34" charset="0"/>
              </a:rPr>
              <a:t> Med. 2014;15(1):35-42.</a:t>
            </a:r>
          </a:p>
          <a:p>
            <a:pPr marL="342900" indent="-342900">
              <a:buFontTx/>
              <a:buAutoNum type="arabicPeriod" startAt="2"/>
            </a:pPr>
            <a:r>
              <a:rPr lang="nb-NO" sz="1800" dirty="0" err="1">
                <a:effectLst/>
                <a:latin typeface="Calibri" panose="020F0502020204030204" pitchFamily="34" charset="0"/>
                <a:ea typeface="Calibri" panose="020F0502020204030204" pitchFamily="34" charset="0"/>
                <a:cs typeface="Times New Roman" panose="02020603050405020304" pitchFamily="18" charset="0"/>
              </a:rPr>
              <a:t>Ghadri</a:t>
            </a:r>
            <a:r>
              <a:rPr lang="nb-NO" sz="1800" dirty="0">
                <a:effectLst/>
                <a:latin typeface="Calibri" panose="020F0502020204030204" pitchFamily="34" charset="0"/>
                <a:ea typeface="Calibri" panose="020F0502020204030204" pitchFamily="34" charset="0"/>
                <a:cs typeface="Times New Roman" panose="02020603050405020304" pitchFamily="18" charset="0"/>
              </a:rPr>
              <a:t> JR,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Wittstein</a:t>
            </a:r>
            <a:r>
              <a:rPr lang="nb-NO" sz="1800" dirty="0">
                <a:effectLst/>
                <a:latin typeface="Calibri" panose="020F0502020204030204" pitchFamily="34" charset="0"/>
                <a:ea typeface="Calibri" panose="020F0502020204030204" pitchFamily="34" charset="0"/>
                <a:cs typeface="Times New Roman" panose="02020603050405020304" pitchFamily="18" charset="0"/>
              </a:rPr>
              <a:t> IS,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Prasad</a:t>
            </a:r>
            <a:r>
              <a:rPr lang="nb-NO" sz="1800" dirty="0">
                <a:effectLst/>
                <a:latin typeface="Calibri" panose="020F0502020204030204" pitchFamily="34" charset="0"/>
                <a:ea typeface="Calibri" panose="020F0502020204030204" pitchFamily="34" charset="0"/>
                <a:cs typeface="Times New Roman" panose="02020603050405020304" pitchFamily="18" charset="0"/>
              </a:rPr>
              <a:t> A,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Sharkey</a:t>
            </a:r>
            <a:r>
              <a:rPr lang="nb-NO" sz="1800" dirty="0">
                <a:effectLst/>
                <a:latin typeface="Calibri" panose="020F0502020204030204" pitchFamily="34" charset="0"/>
                <a:ea typeface="Calibri" panose="020F0502020204030204" pitchFamily="34" charset="0"/>
                <a:cs typeface="Times New Roman" panose="02020603050405020304" pitchFamily="18" charset="0"/>
              </a:rPr>
              <a:t> 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Dote</a:t>
            </a:r>
            <a:r>
              <a:rPr lang="nb-NO" sz="1800" dirty="0">
                <a:effectLst/>
                <a:latin typeface="Calibri" panose="020F0502020204030204" pitchFamily="34" charset="0"/>
                <a:ea typeface="Calibri" panose="020F0502020204030204" pitchFamily="34" charset="0"/>
                <a:cs typeface="Times New Roman" panose="02020603050405020304" pitchFamily="18" charset="0"/>
              </a:rPr>
              <a:t> K, Akashi YJ, et al. International Expert Consensus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Document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on</a:t>
            </a:r>
            <a:r>
              <a:rPr lang="nb-NO" sz="1800" dirty="0">
                <a:effectLst/>
                <a:latin typeface="Calibri" panose="020F0502020204030204" pitchFamily="34" charset="0"/>
                <a:ea typeface="Calibri" panose="020F0502020204030204" pitchFamily="34" charset="0"/>
                <a:cs typeface="Times New Roman" panose="02020603050405020304" pitchFamily="18" charset="0"/>
              </a:rPr>
              <a:t> Takotsubo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Syndrome</a:t>
            </a:r>
            <a:r>
              <a:rPr lang="nb-NO" sz="1800" dirty="0">
                <a:effectLst/>
                <a:latin typeface="Calibri" panose="020F0502020204030204" pitchFamily="34" charset="0"/>
                <a:ea typeface="Calibri" panose="020F0502020204030204" pitchFamily="34" charset="0"/>
                <a:cs typeface="Times New Roman" panose="02020603050405020304" pitchFamily="18" charset="0"/>
              </a:rPr>
              <a:t> (Part 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Clinical</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Characteristics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Diagnostic</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Criteria</a:t>
            </a:r>
            <a:r>
              <a:rPr lang="nb-NO" sz="1800" dirty="0">
                <a:effectLst/>
                <a:latin typeface="Calibri" panose="020F0502020204030204" pitchFamily="34" charset="0"/>
                <a:ea typeface="Calibri" panose="020F0502020204030204" pitchFamily="34" charset="0"/>
                <a:cs typeface="Times New Roman" panose="02020603050405020304" pitchFamily="18" charset="0"/>
              </a:rPr>
              <a:t>, and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Pathophysiology</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Eur</a:t>
            </a:r>
            <a:r>
              <a:rPr lang="nb-NO" sz="1800" dirty="0">
                <a:effectLst/>
                <a:latin typeface="Calibri" panose="020F0502020204030204" pitchFamily="34" charset="0"/>
                <a:ea typeface="Calibri" panose="020F0502020204030204" pitchFamily="34" charset="0"/>
                <a:cs typeface="Times New Roman" panose="02020603050405020304" pitchFamily="18" charset="0"/>
              </a:rPr>
              <a:t> Heart J. 2018;39(22):2032-46.</a:t>
            </a:r>
            <a:r>
              <a:rPr lang="nb-NO" sz="1100" dirty="0">
                <a:effectLst/>
              </a:rPr>
              <a:t> </a:t>
            </a:r>
            <a:endParaRPr lang="nb-NO" sz="1800" dirty="0">
              <a:effectLst/>
              <a:latin typeface="Calibri" panose="020F0502020204030204" pitchFamily="34" charset="0"/>
              <a:ea typeface="Calibri" panose="020F0502020204030204" pitchFamily="34" charset="0"/>
            </a:endParaRPr>
          </a:p>
          <a:p>
            <a:endParaRPr lang="nb-NO" sz="1800" dirty="0">
              <a:effectLst/>
              <a:latin typeface="Calibri" panose="020F0502020204030204" pitchFamily="34" charset="0"/>
              <a:ea typeface="Calibri" panose="020F0502020204030204" pitchFamily="34" charset="0"/>
            </a:endParaRPr>
          </a:p>
          <a:p>
            <a:pPr eaLnBrk="1" hangingPunct="1"/>
            <a:endParaRPr lang="nb-NO" altLang="nb-NO" sz="2800" b="1"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31962408" y="27460575"/>
            <a:ext cx="974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r>
              <a:rPr lang="en-GB" altLang="nb-NO" sz="2000" dirty="0" err="1">
                <a:solidFill>
                  <a:schemeClr val="tx1">
                    <a:lumMod val="85000"/>
                    <a:lumOff val="15000"/>
                  </a:schemeClr>
                </a:solidFill>
                <a:latin typeface="+mn-lt"/>
              </a:rPr>
              <a:t>Takk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til</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veileder</a:t>
            </a:r>
            <a:r>
              <a:rPr lang="en-GB" altLang="nb-NO" sz="2000" dirty="0">
                <a:solidFill>
                  <a:schemeClr val="tx1">
                    <a:lumMod val="85000"/>
                    <a:lumOff val="15000"/>
                  </a:schemeClr>
                </a:solidFill>
                <a:latin typeface="+mn-lt"/>
              </a:rPr>
              <a:t> Mai Tone </a:t>
            </a:r>
            <a:r>
              <a:rPr lang="en-GB" altLang="nb-NO" sz="2000" dirty="0" err="1">
                <a:solidFill>
                  <a:schemeClr val="tx1">
                    <a:lumMod val="85000"/>
                    <a:lumOff val="15000"/>
                  </a:schemeClr>
                </a:solidFill>
                <a:latin typeface="+mn-lt"/>
              </a:rPr>
              <a:t>Lønnebakken</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og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bibliotekar</a:t>
            </a:r>
            <a:r>
              <a:rPr lang="en-GB" altLang="nb-NO" sz="2000" dirty="0">
                <a:solidFill>
                  <a:schemeClr val="tx1">
                    <a:lumMod val="85000"/>
                    <a:lumOff val="15000"/>
                  </a:schemeClr>
                </a:solidFill>
                <a:latin typeface="+mn-lt"/>
              </a:rPr>
              <a:t> Ida Sofie Sletten </a:t>
            </a:r>
          </a:p>
        </p:txBody>
      </p:sp>
      <p:pic>
        <p:nvPicPr>
          <p:cNvPr id="3" name="Bilde 2">
            <a:extLst>
              <a:ext uri="{FF2B5EF4-FFF2-40B4-BE49-F238E27FC236}">
                <a16:creationId xmlns:a16="http://schemas.microsoft.com/office/drawing/2014/main" id="{0CC9D7EC-858C-C304-1E87-9CC7DCD56046}"/>
              </a:ext>
            </a:extLst>
          </p:cNvPr>
          <p:cNvPicPr>
            <a:picLocks noChangeAspect="1"/>
          </p:cNvPicPr>
          <p:nvPr/>
        </p:nvPicPr>
        <p:blipFill>
          <a:blip r:embed="rId3"/>
          <a:stretch>
            <a:fillRect/>
          </a:stretch>
        </p:blipFill>
        <p:spPr>
          <a:xfrm>
            <a:off x="26881900" y="8107137"/>
            <a:ext cx="12926696" cy="13238600"/>
          </a:xfrm>
          <a:prstGeom prst="rect">
            <a:avLst/>
          </a:prstGeom>
        </p:spPr>
      </p:pic>
      <p:sp>
        <p:nvSpPr>
          <p:cNvPr id="5" name="TekstSylinder 4">
            <a:extLst>
              <a:ext uri="{FF2B5EF4-FFF2-40B4-BE49-F238E27FC236}">
                <a16:creationId xmlns:a16="http://schemas.microsoft.com/office/drawing/2014/main" id="{849A2791-37F0-E201-5296-ADED726ED848}"/>
              </a:ext>
            </a:extLst>
          </p:cNvPr>
          <p:cNvSpPr txBox="1"/>
          <p:nvPr/>
        </p:nvSpPr>
        <p:spPr>
          <a:xfrm>
            <a:off x="28289567" y="21345737"/>
            <a:ext cx="12926696" cy="1477328"/>
          </a:xfrm>
          <a:prstGeom prst="rect">
            <a:avLst/>
          </a:prstGeom>
          <a:noFill/>
        </p:spPr>
        <p:txBody>
          <a:bodyPr wrap="square" rtlCol="0">
            <a:spAutoFit/>
          </a:bodyPr>
          <a:lstStyle/>
          <a:p>
            <a:r>
              <a:rPr lang="nb-NO" sz="4500" dirty="0"/>
              <a:t>Angiografi viser apikal dysfunksjon og «</a:t>
            </a:r>
            <a:r>
              <a:rPr lang="nb-NO" sz="4500" dirty="0" err="1"/>
              <a:t>ballooning</a:t>
            </a:r>
            <a:r>
              <a:rPr lang="nb-NO" sz="4500" dirty="0"/>
              <a:t>» av venstre ventrikkel. </a:t>
            </a:r>
          </a:p>
        </p:txBody>
      </p:sp>
      <p:sp>
        <p:nvSpPr>
          <p:cNvPr id="11" name="TekstSylinder 10">
            <a:extLst>
              <a:ext uri="{FF2B5EF4-FFF2-40B4-BE49-F238E27FC236}">
                <a16:creationId xmlns:a16="http://schemas.microsoft.com/office/drawing/2014/main" id="{D1C05690-849E-310F-29A6-B12AD3B12B16}"/>
              </a:ext>
            </a:extLst>
          </p:cNvPr>
          <p:cNvSpPr txBox="1"/>
          <p:nvPr/>
        </p:nvSpPr>
        <p:spPr>
          <a:xfrm>
            <a:off x="1592262" y="7214740"/>
            <a:ext cx="21999258" cy="16912322"/>
          </a:xfrm>
          <a:prstGeom prst="rect">
            <a:avLst/>
          </a:prstGeom>
          <a:noFill/>
        </p:spPr>
        <p:txBody>
          <a:bodyPr wrap="square" rtlCol="0">
            <a:spAutoFit/>
          </a:bodyPr>
          <a:lstStyle/>
          <a:p>
            <a:r>
              <a:rPr lang="nb-NO" sz="7000" b="1" dirty="0">
                <a:effectLst/>
                <a:latin typeface="Times New Roman" panose="02020603050405020304" pitchFamily="18" charset="0"/>
                <a:ea typeface="Calibri" panose="020F0502020204030204" pitchFamily="34" charset="0"/>
              </a:rPr>
              <a:t>ABSTRAKT:</a:t>
            </a:r>
          </a:p>
          <a:p>
            <a:r>
              <a:rPr lang="nb-NO" sz="6900" dirty="0">
                <a:effectLst/>
                <a:latin typeface="Times New Roman" panose="02020603050405020304" pitchFamily="18" charset="0"/>
                <a:ea typeface="Calibri" panose="020F0502020204030204" pitchFamily="34" charset="0"/>
              </a:rPr>
              <a:t>Takotsubo syndrom er en akutt dysfunksjon i venstre ventrikkel under systole - en reversibel kardiomyopati som gir en oppblåsning («</a:t>
            </a:r>
            <a:r>
              <a:rPr lang="nb-NO" sz="6900" dirty="0" err="1">
                <a:effectLst/>
                <a:latin typeface="Times New Roman" panose="02020603050405020304" pitchFamily="18" charset="0"/>
                <a:ea typeface="Calibri" panose="020F0502020204030204" pitchFamily="34" charset="0"/>
              </a:rPr>
              <a:t>ballooning</a:t>
            </a:r>
            <a:r>
              <a:rPr lang="nb-NO" sz="6900" dirty="0">
                <a:effectLst/>
                <a:latin typeface="Times New Roman" panose="02020603050405020304" pitchFamily="18" charset="0"/>
                <a:ea typeface="Calibri" panose="020F0502020204030204" pitchFamily="34" charset="0"/>
              </a:rPr>
              <a:t>») av den apikale delen av ventrikkelen</a:t>
            </a:r>
            <a:r>
              <a:rPr lang="nb-NO" sz="6900" baseline="30000" dirty="0">
                <a:effectLst/>
                <a:latin typeface="Times New Roman" panose="02020603050405020304" pitchFamily="18" charset="0"/>
                <a:ea typeface="Calibri" panose="020F0502020204030204" pitchFamily="34" charset="0"/>
              </a:rPr>
              <a:t>1,2</a:t>
            </a:r>
            <a:r>
              <a:rPr lang="nb-NO" sz="6900" dirty="0">
                <a:effectLst/>
                <a:latin typeface="Times New Roman" panose="02020603050405020304" pitchFamily="18" charset="0"/>
                <a:ea typeface="Calibri" panose="020F0502020204030204" pitchFamily="34" charset="0"/>
              </a:rPr>
              <a:t>. Tilstanden imiterer symptomene på et hjerteinfarkt, men har helt åpne koronarkar og er forbigående</a:t>
            </a:r>
            <a:r>
              <a:rPr lang="nb-NO" sz="6900" baseline="30000" dirty="0">
                <a:effectLst/>
                <a:latin typeface="Times New Roman" panose="02020603050405020304" pitchFamily="18" charset="0"/>
                <a:ea typeface="Calibri" panose="020F0502020204030204" pitchFamily="34" charset="0"/>
              </a:rPr>
              <a:t>1</a:t>
            </a:r>
            <a:r>
              <a:rPr lang="nb-NO" sz="6900" dirty="0">
                <a:effectLst/>
                <a:latin typeface="Times New Roman" panose="02020603050405020304" pitchFamily="18" charset="0"/>
                <a:ea typeface="Calibri" panose="020F0502020204030204" pitchFamily="34" charset="0"/>
              </a:rPr>
              <a:t>. </a:t>
            </a:r>
          </a:p>
          <a:p>
            <a:endParaRPr lang="nb-NO" sz="6900" dirty="0">
              <a:latin typeface="Times New Roman" panose="02020603050405020304" pitchFamily="18" charset="0"/>
            </a:endParaRPr>
          </a:p>
          <a:p>
            <a:r>
              <a:rPr lang="nb-NO" sz="6000" dirty="0">
                <a:solidFill>
                  <a:srgbClr val="000000"/>
                </a:solidFill>
                <a:latin typeface="Times New Roman" panose="02020603050405020304" pitchFamily="18" charset="0"/>
                <a:ea typeface="Calibri" panose="020F0502020204030204" pitchFamily="34" charset="0"/>
              </a:rPr>
              <a:t>F</a:t>
            </a:r>
            <a:r>
              <a:rPr lang="nb-NO" sz="6000" dirty="0">
                <a:solidFill>
                  <a:srgbClr val="000000"/>
                </a:solidFill>
                <a:effectLst/>
                <a:latin typeface="Times New Roman" panose="02020603050405020304" pitchFamily="18" charset="0"/>
                <a:ea typeface="Calibri" panose="020F0502020204030204" pitchFamily="34" charset="0"/>
              </a:rPr>
              <a:t>orårsakes trolig av </a:t>
            </a:r>
            <a:r>
              <a:rPr lang="nb-NO" sz="6000" dirty="0">
                <a:solidFill>
                  <a:srgbClr val="000000"/>
                </a:solidFill>
                <a:latin typeface="Times New Roman" panose="02020603050405020304" pitchFamily="18" charset="0"/>
                <a:ea typeface="Calibri" panose="020F0502020204030204" pitchFamily="34" charset="0"/>
              </a:rPr>
              <a:t>en </a:t>
            </a:r>
            <a:r>
              <a:rPr lang="nb-NO" sz="6000" dirty="0">
                <a:solidFill>
                  <a:srgbClr val="000000"/>
                </a:solidFill>
                <a:effectLst/>
                <a:latin typeface="Times New Roman" panose="02020603050405020304" pitchFamily="18" charset="0"/>
                <a:ea typeface="Calibri" panose="020F0502020204030204" pitchFamily="34" charset="0"/>
              </a:rPr>
              <a:t>sympatisk forstyrrelse i hjertet og overskudd av katekolaminer lokalt, men mange ulike teorier fins</a:t>
            </a:r>
            <a:r>
              <a:rPr lang="nb-NO" sz="6000" baseline="30000" dirty="0">
                <a:solidFill>
                  <a:srgbClr val="000000"/>
                </a:solidFill>
                <a:effectLst/>
                <a:latin typeface="Times New Roman" panose="02020603050405020304" pitchFamily="18" charset="0"/>
                <a:ea typeface="Calibri" panose="020F0502020204030204" pitchFamily="34" charset="0"/>
              </a:rPr>
              <a:t>3</a:t>
            </a:r>
            <a:r>
              <a:rPr lang="nb-NO" sz="6000" dirty="0">
                <a:solidFill>
                  <a:srgbClr val="000000"/>
                </a:solidFill>
                <a:effectLst/>
                <a:latin typeface="Times New Roman" panose="02020603050405020304" pitchFamily="18" charset="0"/>
                <a:ea typeface="Calibri" panose="020F0502020204030204" pitchFamily="34" charset="0"/>
              </a:rPr>
              <a:t>. </a:t>
            </a:r>
            <a:r>
              <a:rPr lang="nb-NO" sz="6000" dirty="0">
                <a:solidFill>
                  <a:srgbClr val="000000"/>
                </a:solidFill>
                <a:latin typeface="Times New Roman" panose="02020603050405020304" pitchFamily="18" charset="0"/>
                <a:ea typeface="Calibri" panose="020F0502020204030204" pitchFamily="34" charset="0"/>
              </a:rPr>
              <a:t>Takotsubo kan trigges av både emosjonelle og fysiske faktorer, eks. psykiske lidelser</a:t>
            </a:r>
            <a:r>
              <a:rPr lang="nb-NO" sz="6000" baseline="30000" dirty="0">
                <a:solidFill>
                  <a:srgbClr val="000000"/>
                </a:solidFill>
                <a:latin typeface="Times New Roman" panose="02020603050405020304" pitchFamily="18" charset="0"/>
                <a:ea typeface="Calibri" panose="020F0502020204030204" pitchFamily="34" charset="0"/>
              </a:rPr>
              <a:t>4</a:t>
            </a:r>
            <a:r>
              <a:rPr lang="nb-NO" sz="6000" dirty="0">
                <a:solidFill>
                  <a:srgbClr val="000000"/>
                </a:solidFill>
                <a:latin typeface="Times New Roman" panose="02020603050405020304" pitchFamily="18" charset="0"/>
                <a:ea typeface="Calibri" panose="020F0502020204030204" pitchFamily="34" charset="0"/>
              </a:rPr>
              <a:t>. </a:t>
            </a:r>
          </a:p>
          <a:p>
            <a:endParaRPr lang="nb-NO" sz="6000" dirty="0">
              <a:solidFill>
                <a:srgbClr val="000000"/>
              </a:solidFill>
              <a:latin typeface="Times New Roman" panose="02020603050405020304" pitchFamily="18" charset="0"/>
              <a:ea typeface="Calibri" panose="020F0502020204030204" pitchFamily="34" charset="0"/>
            </a:endParaRPr>
          </a:p>
          <a:p>
            <a:r>
              <a:rPr lang="nb-NO" sz="6000" dirty="0">
                <a:solidFill>
                  <a:srgbClr val="000000"/>
                </a:solidFill>
                <a:latin typeface="Times New Roman" panose="02020603050405020304" pitchFamily="18" charset="0"/>
                <a:ea typeface="Calibri" panose="020F0502020204030204" pitchFamily="34" charset="0"/>
              </a:rPr>
              <a:t>Det finnes ingen gode behandlingsretningslinjer, og det er sprikende resultater om hvorvidt behandlingen som gis, har effekt.  </a:t>
            </a:r>
          </a:p>
          <a:p>
            <a:endParaRPr lang="nb-NO" sz="6000" dirty="0">
              <a:solidFill>
                <a:srgbClr val="000000"/>
              </a:solidFill>
              <a:latin typeface="Times New Roman" panose="02020603050405020304" pitchFamily="18" charset="0"/>
              <a:ea typeface="Calibri" panose="020F0502020204030204" pitchFamily="34" charset="0"/>
            </a:endParaRPr>
          </a:p>
          <a:p>
            <a:r>
              <a:rPr lang="nb-NO" sz="6000" dirty="0">
                <a:solidFill>
                  <a:srgbClr val="000000"/>
                </a:solidFill>
                <a:latin typeface="Times New Roman" panose="02020603050405020304" pitchFamily="18" charset="0"/>
                <a:ea typeface="Calibri" panose="020F0502020204030204" pitchFamily="34" charset="0"/>
              </a:rPr>
              <a:t>God kunnskap om patofysiologiske mekanismer er essensielt for å kunne foreslå gode behandlingsregimer. Dette mangler per i dag. </a:t>
            </a:r>
          </a:p>
        </p:txBody>
      </p:sp>
    </p:spTree>
    <p:extLst>
      <p:ext uri="{BB962C8B-B14F-4D97-AF65-F5344CB8AC3E}">
        <p14:creationId xmlns:p14="http://schemas.microsoft.com/office/powerpoint/2010/main" val="2029413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sp>
        <p:nvSpPr>
          <p:cNvPr id="19" name="Google Shape;19;p1" descr="Title field"/>
          <p:cNvSpPr txBox="1"/>
          <p:nvPr/>
        </p:nvSpPr>
        <p:spPr>
          <a:xfrm>
            <a:off x="1182688" y="1128713"/>
            <a:ext cx="34201200" cy="18318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11300" b="1" i="0" u="none" strike="noStrike" kern="0" cap="none" spc="0" normalizeH="0" baseline="0" noProof="0">
                <a:ln>
                  <a:noFill/>
                </a:ln>
                <a:solidFill>
                  <a:srgbClr val="FFFFFF"/>
                </a:solidFill>
                <a:effectLst/>
                <a:uLnTx/>
                <a:uFillTx/>
                <a:latin typeface="Arial"/>
                <a:cs typeface="Arial"/>
                <a:sym typeface="Arial"/>
              </a:rPr>
              <a:t>Vurdering ved OSKE</a:t>
            </a:r>
            <a:endParaRPr kumimoji="0" sz="113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 name="Google Shape;20;p1" descr="Subtitle field"/>
          <p:cNvSpPr txBox="1"/>
          <p:nvPr/>
        </p:nvSpPr>
        <p:spPr>
          <a:xfrm>
            <a:off x="1182688" y="3076575"/>
            <a:ext cx="34261500" cy="8310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4800" b="1" i="0" u="none" strike="noStrike" kern="0" cap="none" spc="0" normalizeH="0" baseline="0" noProof="0">
                <a:ln>
                  <a:noFill/>
                </a:ln>
                <a:solidFill>
                  <a:srgbClr val="FFFFFF"/>
                </a:solidFill>
                <a:effectLst/>
                <a:uLnTx/>
                <a:uFillTx/>
                <a:latin typeface="Arial"/>
                <a:cs typeface="Arial"/>
                <a:sym typeface="Arial"/>
              </a:rPr>
              <a:t>En litteraturstudie omhandlende objektiv strukturert klinisk eksamen ved UiB. </a:t>
            </a:r>
            <a:endParaRPr kumimoji="0" sz="9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 name="Google Shape;21;p1" descr="Field for name and email"/>
          <p:cNvSpPr txBox="1"/>
          <p:nvPr/>
        </p:nvSpPr>
        <p:spPr>
          <a:xfrm>
            <a:off x="34122045" y="2843200"/>
            <a:ext cx="7873200" cy="2062500"/>
          </a:xfrm>
          <a:prstGeom prst="rect">
            <a:avLst/>
          </a:prstGeom>
          <a:noFill/>
          <a:ln>
            <a:noFill/>
          </a:ln>
        </p:spPr>
        <p:txBody>
          <a:bodyPr spcFirstLastPara="1" wrap="square" lIns="91425" tIns="45700" rIns="0"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4800" b="1" i="0" u="none" strike="noStrike" kern="0" cap="none" spc="0" normalizeH="0" baseline="0" noProof="0">
                <a:ln>
                  <a:noFill/>
                </a:ln>
                <a:solidFill>
                  <a:srgbClr val="FFFFFF"/>
                </a:solidFill>
                <a:effectLst/>
                <a:uLnTx/>
                <a:uFillTx/>
                <a:latin typeface="Arial"/>
                <a:cs typeface="Arial"/>
                <a:sym typeface="Arial"/>
              </a:rPr>
              <a:t>Anders Solheim Økland</a:t>
            </a:r>
            <a:br>
              <a:rPr kumimoji="0" lang="no-NO" sz="4000" b="0" i="0" u="none" strike="noStrike" kern="0" cap="none" spc="0" normalizeH="0" baseline="0" noProof="0">
                <a:ln>
                  <a:noFill/>
                </a:ln>
                <a:solidFill>
                  <a:srgbClr val="FFFFFF"/>
                </a:solidFill>
                <a:effectLst/>
                <a:uLnTx/>
                <a:uFillTx/>
                <a:latin typeface="Arial"/>
                <a:ea typeface="Arial"/>
                <a:cs typeface="Arial"/>
                <a:sym typeface="Arial"/>
              </a:rPr>
            </a:br>
            <a:r>
              <a:rPr kumimoji="0" lang="no-NO" sz="4000" b="0" i="0" u="none" strike="noStrike" kern="0" cap="none" spc="0" normalizeH="0" baseline="0" noProof="0">
                <a:ln>
                  <a:noFill/>
                </a:ln>
                <a:solidFill>
                  <a:srgbClr val="FFFFFF"/>
                </a:solidFill>
                <a:effectLst/>
                <a:uLnTx/>
                <a:uFillTx/>
                <a:latin typeface="Arial"/>
                <a:ea typeface="Arial"/>
                <a:cs typeface="Arial"/>
                <a:sym typeface="Arial"/>
              </a:rPr>
              <a:t>Univers</a:t>
            </a:r>
            <a:r>
              <a:rPr kumimoji="0" lang="no-NO" sz="4000" b="0" i="0" u="none" strike="noStrike" kern="0" cap="none" spc="0" normalizeH="0" baseline="0" noProof="0">
                <a:ln>
                  <a:noFill/>
                </a:ln>
                <a:solidFill>
                  <a:srgbClr val="FFFFFF"/>
                </a:solidFill>
                <a:effectLst/>
                <a:uLnTx/>
                <a:uFillTx/>
                <a:latin typeface="Arial"/>
                <a:cs typeface="Arial"/>
                <a:sym typeface="Arial"/>
              </a:rPr>
              <a:t>itetet i </a:t>
            </a:r>
            <a:r>
              <a:rPr kumimoji="0" lang="no-NO" sz="4000" b="0" i="0" u="none" strike="noStrike" kern="0" cap="none" spc="0" normalizeH="0" baseline="0" noProof="0">
                <a:ln>
                  <a:noFill/>
                </a:ln>
                <a:solidFill>
                  <a:srgbClr val="FFFFFF"/>
                </a:solidFill>
                <a:effectLst/>
                <a:uLnTx/>
                <a:uFillTx/>
                <a:latin typeface="Arial"/>
                <a:ea typeface="Arial"/>
                <a:cs typeface="Arial"/>
                <a:sym typeface="Arial"/>
              </a:rPr>
              <a:t>Bergen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4000" b="0" i="0" u="none" strike="noStrike" kern="0" cap="none" spc="0" normalizeH="0" baseline="0" noProof="0">
                <a:ln>
                  <a:noFill/>
                </a:ln>
                <a:solidFill>
                  <a:srgbClr val="FFFFFF"/>
                </a:solidFill>
                <a:effectLst/>
                <a:uLnTx/>
                <a:uFillTx/>
                <a:latin typeface="Arial"/>
                <a:cs typeface="Arial"/>
                <a:sym typeface="Arial"/>
              </a:rPr>
              <a:t>sem009</a:t>
            </a:r>
            <a:r>
              <a:rPr kumimoji="0" lang="no-NO" sz="4000" b="0" i="0" u="none" strike="noStrike" kern="0" cap="none" spc="0" normalizeH="0" baseline="0" noProof="0">
                <a:ln>
                  <a:noFill/>
                </a:ln>
                <a:solidFill>
                  <a:srgbClr val="FFFFFF"/>
                </a:solidFill>
                <a:effectLst/>
                <a:uLnTx/>
                <a:uFillTx/>
                <a:latin typeface="Arial"/>
                <a:ea typeface="Arial"/>
                <a:cs typeface="Arial"/>
                <a:sym typeface="Arial"/>
              </a:rPr>
              <a:t>@uib.no</a:t>
            </a:r>
            <a:endParaRPr kumimoji="0" sz="4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 name="Google Shape;22;p1" descr="Text field "/>
          <p:cNvSpPr txBox="1"/>
          <p:nvPr/>
        </p:nvSpPr>
        <p:spPr>
          <a:xfrm>
            <a:off x="1182688" y="6229350"/>
            <a:ext cx="9969600" cy="180501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800"/>
              </a:spcBef>
              <a:spcAft>
                <a:spcPts val="0"/>
              </a:spcAft>
              <a:buClr>
                <a:srgbClr val="000000"/>
              </a:buClr>
              <a:buSzPts val="1100"/>
              <a:buFont typeface="Arial"/>
              <a:buNone/>
              <a:tabLst/>
              <a:defRPr/>
            </a:pPr>
            <a:r>
              <a:rPr kumimoji="0" lang="no-NO" sz="4000" b="1" i="0" u="none" strike="noStrike" kern="0" cap="none" spc="0" normalizeH="0" baseline="0" noProof="0">
                <a:ln>
                  <a:noFill/>
                </a:ln>
                <a:solidFill>
                  <a:srgbClr val="262626"/>
                </a:solidFill>
                <a:effectLst/>
                <a:uLnTx/>
                <a:uFillTx/>
                <a:latin typeface="Arial"/>
                <a:cs typeface="Arial"/>
                <a:sym typeface="Arial"/>
              </a:rPr>
              <a:t>En kvalitativ litteraturstudie med formål å kartlegge ulike styrker og svakheter ved OSKE. Den er skrevet med UiB sine to OSKEr som bakgrunn. Oppgaven analyserer ulike studier angående OSKE (n=31) og belyser fem ulike tema: OSKE som formativt verktøy, tilbakemeldinger, OSKE som summativt verktøy, korrelasjon med andre vurderingsformer og hauk-due effekten. De ulike studiene er valgt på bakgrunn av relevans og antall siteringer i samband med veileder. Oppgaven finner blant annet at OSKE er styrende for studentenes læring, at tilbakemeldinger har begrenset effekt, at sjekklister ikke er et godt verktøy for å skille mellom ulike nivåer av kompetanse, at OSKE ikke korrelerer med andre vurderingsformer, og at ulike sensorers strenghet er en viktig kilde til variabilitet for resultat. Funnene i studien har implikasjoner for gjennomførelsen av OSKE ved UiB. Blant annet peker den på problemene med bruken av sjekklister og karakterer, og viktigheten av å ha gode oppgavelister tilgjengelig for studentene i øvingsperioden til eksamen.</a:t>
            </a:r>
            <a:endParaRPr kumimoji="0" sz="4000" b="1"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800"/>
              </a:spcBef>
              <a:spcAft>
                <a:spcPts val="0"/>
              </a:spcAft>
              <a:buClr>
                <a:srgbClr val="000000"/>
              </a:buClr>
              <a:buSzTx/>
              <a:buFont typeface="Arial"/>
              <a:buNone/>
              <a:tabLst/>
              <a:defRPr/>
            </a:pPr>
            <a:endParaRPr kumimoji="0" sz="4000" b="1" i="0" u="none" strike="noStrike" kern="0" cap="none" spc="0" normalizeH="0" baseline="0" noProof="0">
              <a:ln>
                <a:noFill/>
              </a:ln>
              <a:solidFill>
                <a:srgbClr val="262626"/>
              </a:solidFill>
              <a:effectLst/>
              <a:uLnTx/>
              <a:uFillTx/>
              <a:latin typeface="Arial"/>
              <a:cs typeface="Arial"/>
              <a:sym typeface="Arial"/>
            </a:endParaRPr>
          </a:p>
        </p:txBody>
      </p:sp>
      <p:sp>
        <p:nvSpPr>
          <p:cNvPr id="23" name="Google Shape;23;p1" descr="Text field "/>
          <p:cNvSpPr txBox="1"/>
          <p:nvPr/>
        </p:nvSpPr>
        <p:spPr>
          <a:xfrm>
            <a:off x="21573335" y="6229350"/>
            <a:ext cx="10032900" cy="84144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4000" b="1" i="0" u="none" strike="noStrike" kern="0" cap="none" spc="0" normalizeH="0" baseline="0" noProof="0">
                <a:ln>
                  <a:noFill/>
                </a:ln>
                <a:solidFill>
                  <a:srgbClr val="262626"/>
                </a:solidFill>
                <a:effectLst/>
                <a:uLnTx/>
                <a:uFillTx/>
                <a:latin typeface="Arial"/>
                <a:cs typeface="Arial"/>
                <a:sym typeface="Arial"/>
              </a:rPr>
              <a:t>Sjekklister viser ikke kompetanse</a:t>
            </a:r>
            <a:br>
              <a:rPr kumimoji="0" lang="no-NO" sz="4000" b="1" i="0" u="none" strike="noStrike" kern="0" cap="none" spc="0" normalizeH="0" baseline="0" noProof="0">
                <a:ln>
                  <a:noFill/>
                </a:ln>
                <a:solidFill>
                  <a:srgbClr val="262626"/>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0" lang="no-NO" sz="3600" b="0" i="0" u="none" strike="noStrike" kern="0" cap="none" spc="0" normalizeH="0" baseline="0" noProof="0">
                <a:ln>
                  <a:noFill/>
                </a:ln>
                <a:solidFill>
                  <a:srgbClr val="262626"/>
                </a:solidFill>
                <a:effectLst/>
                <a:uLnTx/>
                <a:uFillTx/>
                <a:latin typeface="Arial"/>
                <a:cs typeface="Arial"/>
                <a:sym typeface="Arial"/>
              </a:rPr>
              <a:t>Overleger presterer dårligere enn LIS-leger, som igjen presterer dårligere enn studenter når de får poenger via sjekklister på OSKE-eksamener. Dette sår tvil om OSKE som verktøy til å skille mellom gode og dårlige studenter. (1)</a:t>
            </a: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r>
              <a:rPr kumimoji="0" lang="no-NO" sz="4000" b="1" i="0" u="none" strike="noStrike" kern="0" cap="none" spc="0" normalizeH="0" baseline="0" noProof="0">
                <a:ln>
                  <a:noFill/>
                </a:ln>
                <a:solidFill>
                  <a:srgbClr val="262626"/>
                </a:solidFill>
                <a:effectLst/>
                <a:uLnTx/>
                <a:uFillTx/>
                <a:latin typeface="Arial"/>
                <a:cs typeface="Arial"/>
                <a:sym typeface="Arial"/>
              </a:rPr>
              <a:t>OSKE korrelerer ikke med andre vurderingsformer</a:t>
            </a:r>
            <a:br>
              <a:rPr kumimoji="0" lang="no-NO" sz="4000" b="1" i="0" u="none" strike="noStrike" kern="0" cap="none" spc="0" normalizeH="0" baseline="0" noProof="0">
                <a:ln>
                  <a:noFill/>
                </a:ln>
                <a:solidFill>
                  <a:srgbClr val="262626"/>
                </a:solidFill>
                <a:effectLst/>
                <a:uLnTx/>
                <a:uFillTx/>
                <a:latin typeface="Arial"/>
                <a:ea typeface="Arial"/>
                <a:cs typeface="Arial"/>
                <a:sym typeface="Arial"/>
              </a:rPr>
            </a:br>
            <a:r>
              <a:rPr kumimoji="0" lang="no-NO" sz="3600" b="0" i="0" u="none" strike="noStrike" kern="0" cap="none" spc="0" normalizeH="0" baseline="0" noProof="0">
                <a:ln>
                  <a:noFill/>
                </a:ln>
                <a:solidFill>
                  <a:srgbClr val="262626"/>
                </a:solidFill>
                <a:effectLst/>
                <a:uLnTx/>
                <a:uFillTx/>
                <a:latin typeface="Arial"/>
                <a:cs typeface="Arial"/>
                <a:sym typeface="Arial"/>
              </a:rPr>
              <a:t>Ingen studier viser god korrelasjon mellom OSKE og andre vurderingsformer. Dette kan tyde på at OSKE måler noe særegent (klinisk kompetanse). (2)</a:t>
            </a:r>
            <a:endParaRPr kumimoji="0" sz="3200" b="0" i="0" u="none" strike="noStrike" kern="0" cap="none" spc="0" normalizeH="0" baseline="0" noProof="0">
              <a:ln>
                <a:noFill/>
              </a:ln>
              <a:solidFill>
                <a:srgbClr val="262626"/>
              </a:solidFill>
              <a:effectLst/>
              <a:uLnTx/>
              <a:uFillTx/>
              <a:latin typeface="Arial"/>
              <a:ea typeface="Arial"/>
              <a:cs typeface="Arial"/>
              <a:sym typeface="Arial"/>
            </a:endParaRPr>
          </a:p>
        </p:txBody>
      </p:sp>
      <p:sp>
        <p:nvSpPr>
          <p:cNvPr id="24" name="Google Shape;24;p1" descr="Text field "/>
          <p:cNvSpPr txBox="1"/>
          <p:nvPr/>
        </p:nvSpPr>
        <p:spPr>
          <a:xfrm>
            <a:off x="14947528" y="22983825"/>
            <a:ext cx="6528600" cy="7080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4000" b="1" i="0" u="none" strike="noStrike" kern="0" cap="none" spc="0" normalizeH="0" baseline="0" noProof="0">
                <a:ln>
                  <a:noFill/>
                </a:ln>
                <a:solidFill>
                  <a:srgbClr val="262626"/>
                </a:solidFill>
                <a:effectLst/>
                <a:uLnTx/>
                <a:uFillTx/>
                <a:latin typeface="Arial"/>
                <a:cs typeface="Arial"/>
                <a:sym typeface="Arial"/>
              </a:rPr>
              <a:t>Hauk-Due effekt illustrert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1" descr="Text field "/>
          <p:cNvSpPr txBox="1"/>
          <p:nvPr/>
        </p:nvSpPr>
        <p:spPr>
          <a:xfrm>
            <a:off x="31962388" y="6229350"/>
            <a:ext cx="10032900" cy="17198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r>
              <a:rPr kumimoji="0" lang="no-NO" sz="4000" b="1" i="0" u="none" strike="noStrike" kern="0" cap="none" spc="0" normalizeH="0" baseline="0" noProof="0">
                <a:ln>
                  <a:noFill/>
                </a:ln>
                <a:solidFill>
                  <a:srgbClr val="262626"/>
                </a:solidFill>
                <a:effectLst/>
                <a:uLnTx/>
                <a:uFillTx/>
                <a:latin typeface="Arial"/>
                <a:cs typeface="Arial"/>
                <a:sym typeface="Arial"/>
              </a:rPr>
              <a:t>OSKE styrer studentenes læring</a:t>
            </a:r>
            <a:endParaRPr kumimoji="0" sz="4000" b="1"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r>
              <a:rPr kumimoji="0" lang="no-NO" sz="4000" b="0" i="0" u="none" strike="noStrike" kern="0" cap="none" spc="0" normalizeH="0" baseline="0" noProof="0">
                <a:ln>
                  <a:noFill/>
                </a:ln>
                <a:solidFill>
                  <a:srgbClr val="262626"/>
                </a:solidFill>
                <a:effectLst/>
                <a:uLnTx/>
                <a:uFillTx/>
                <a:latin typeface="Arial"/>
                <a:cs typeface="Arial"/>
                <a:sym typeface="Arial"/>
              </a:rPr>
              <a:t>Studenter oppgir at OSKE styrer hvilke læringsteknikker de bruker (økt grad av uformelle grupper) (3)</a:t>
            </a:r>
            <a:endParaRPr kumimoji="0" sz="40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endParaRPr kumimoji="0" sz="4000" b="1"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r>
              <a:rPr kumimoji="0" lang="no-NO" sz="4000" b="1" i="0" u="none" strike="noStrike" kern="0" cap="none" spc="0" normalizeH="0" baseline="0" noProof="0">
                <a:ln>
                  <a:noFill/>
                </a:ln>
                <a:solidFill>
                  <a:srgbClr val="262626"/>
                </a:solidFill>
                <a:effectLst/>
                <a:uLnTx/>
                <a:uFillTx/>
                <a:latin typeface="Arial"/>
                <a:cs typeface="Arial"/>
                <a:sym typeface="Arial"/>
              </a:rPr>
              <a:t>Tilbakemeldinger huskes ikke</a:t>
            </a:r>
            <a:br>
              <a:rPr kumimoji="0" lang="no-NO" sz="4000" b="1" i="0" u="none" strike="noStrike" kern="0" cap="none" spc="0" normalizeH="0" baseline="0" noProof="0">
                <a:ln>
                  <a:noFill/>
                </a:ln>
                <a:solidFill>
                  <a:srgbClr val="262626"/>
                </a:solidFill>
                <a:effectLst/>
                <a:uLnTx/>
                <a:uFillTx/>
                <a:latin typeface="Arial"/>
                <a:ea typeface="Arial"/>
                <a:cs typeface="Arial"/>
                <a:sym typeface="Arial"/>
              </a:rPr>
            </a:br>
            <a:r>
              <a:rPr kumimoji="0" lang="no-NO" sz="3600" b="0" i="0" u="none" strike="noStrike" kern="0" cap="none" spc="0" normalizeH="0" baseline="0" noProof="0">
                <a:ln>
                  <a:noFill/>
                </a:ln>
                <a:solidFill>
                  <a:srgbClr val="262626"/>
                </a:solidFill>
                <a:effectLst/>
                <a:uLnTx/>
                <a:uFillTx/>
                <a:latin typeface="Arial"/>
                <a:cs typeface="Arial"/>
                <a:sym typeface="Arial"/>
              </a:rPr>
              <a:t>Av henholdsvis 16 og 3 tilbakemeldinger husket studentene mindre enn 3 og 2. Aktiv tilbakeminning hadde ingen effekt på dette. (4)</a:t>
            </a: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2000"/>
              </a:spcBef>
              <a:spcAft>
                <a:spcPts val="0"/>
              </a:spcAft>
              <a:buClr>
                <a:srgbClr val="000000"/>
              </a:buClr>
              <a:buSzTx/>
              <a:buFont typeface="Arial"/>
              <a:buNone/>
              <a:tabLst/>
              <a:defRPr/>
            </a:pP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0" lang="no-NO" sz="3600" b="1" i="0" u="none" strike="noStrike" kern="0" cap="none" spc="0" normalizeH="0" baseline="0" noProof="0">
                <a:ln>
                  <a:noFill/>
                </a:ln>
                <a:solidFill>
                  <a:srgbClr val="262626"/>
                </a:solidFill>
                <a:effectLst/>
                <a:uLnTx/>
                <a:uFillTx/>
                <a:latin typeface="Arial"/>
                <a:cs typeface="Arial"/>
                <a:sym typeface="Arial"/>
              </a:rPr>
              <a:t>Tilbakemeldinger har dårlig effekt</a:t>
            </a:r>
            <a:endParaRPr kumimoji="0" sz="3600" b="1"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0" lang="no-NO" sz="3600" b="0" i="0" u="none" strike="noStrike" kern="0" cap="none" spc="0" normalizeH="0" baseline="0" noProof="0">
                <a:ln>
                  <a:noFill/>
                </a:ln>
                <a:solidFill>
                  <a:srgbClr val="262626"/>
                </a:solidFill>
                <a:effectLst/>
                <a:uLnTx/>
                <a:uFillTx/>
                <a:latin typeface="Arial"/>
                <a:cs typeface="Arial"/>
                <a:sym typeface="Arial"/>
              </a:rPr>
              <a:t>I en kohortstudie fra Birmingham viste studentene ingen forbedring i resultater av OSKE uavhengig om de fikk stasjonsspesifikk, ferdighetsspesifikk eller begge typene tilbakemeldinger. (5)</a:t>
            </a: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endParaRPr kumimoji="0" sz="3600" b="0"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0" lang="no-NO" sz="3600" b="1" i="0" u="none" strike="noStrike" kern="0" cap="none" spc="0" normalizeH="0" baseline="0" noProof="0">
                <a:ln>
                  <a:noFill/>
                </a:ln>
                <a:solidFill>
                  <a:srgbClr val="262626"/>
                </a:solidFill>
                <a:effectLst/>
                <a:uLnTx/>
                <a:uFillTx/>
                <a:latin typeface="Arial"/>
                <a:cs typeface="Arial"/>
                <a:sym typeface="Arial"/>
              </a:rPr>
              <a:t>Hauk-Due effekten</a:t>
            </a:r>
            <a:endParaRPr kumimoji="0" sz="3600" b="1"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r>
              <a:rPr kumimoji="0" lang="no-NO" sz="3600" b="0" i="0" u="none" strike="noStrike" kern="0" cap="none" spc="0" normalizeH="0" baseline="0" noProof="0">
                <a:ln>
                  <a:noFill/>
                </a:ln>
                <a:solidFill>
                  <a:srgbClr val="262626"/>
                </a:solidFill>
                <a:effectLst/>
                <a:uLnTx/>
                <a:uFillTx/>
                <a:latin typeface="Arial"/>
                <a:cs typeface="Arial"/>
                <a:sym typeface="Arial"/>
              </a:rPr>
              <a:t>VIsse sensorer er strengere enn andre, og ukorrigert kan dette påvirke endelig resultat (stryk/bestått) for 4-12% av studentene. De eneste prediktorene for strenghet er erfaring som sensor og minoritetsbakgrunn (6)</a:t>
            </a:r>
            <a:br>
              <a:rPr kumimoji="0" lang="no-NO" sz="3600" b="0" i="0" u="none" strike="noStrike" kern="0" cap="none" spc="0" normalizeH="0" baseline="0" noProof="0">
                <a:ln>
                  <a:noFill/>
                </a:ln>
                <a:solidFill>
                  <a:srgbClr val="262626"/>
                </a:solidFill>
                <a:effectLst/>
                <a:uLnTx/>
                <a:uFillTx/>
                <a:latin typeface="Arial"/>
                <a:cs typeface="Arial"/>
                <a:sym typeface="Arial"/>
              </a:rPr>
            </a:b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1" descr="Text field "/>
          <p:cNvSpPr txBox="1"/>
          <p:nvPr/>
        </p:nvSpPr>
        <p:spPr>
          <a:xfrm>
            <a:off x="31962408" y="6229350"/>
            <a:ext cx="10032900" cy="3078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1" descr="Text field "/>
          <p:cNvSpPr txBox="1"/>
          <p:nvPr/>
        </p:nvSpPr>
        <p:spPr>
          <a:xfrm>
            <a:off x="31962408" y="19253529"/>
            <a:ext cx="10032900" cy="3078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180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1" descr="Field for references"/>
          <p:cNvSpPr txBox="1"/>
          <p:nvPr/>
        </p:nvSpPr>
        <p:spPr>
          <a:xfrm>
            <a:off x="19622725" y="27460575"/>
            <a:ext cx="12339600" cy="37557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2800" b="1" i="0" u="none" strike="noStrike" kern="0" cap="none" spc="0" normalizeH="0" baseline="0" noProof="0">
                <a:ln>
                  <a:noFill/>
                </a:ln>
                <a:solidFill>
                  <a:srgbClr val="262626"/>
                </a:solidFill>
                <a:effectLst/>
                <a:uLnTx/>
                <a:uFillTx/>
                <a:latin typeface="Arial"/>
                <a:ea typeface="Arial"/>
                <a:cs typeface="Arial"/>
                <a:sym typeface="Arial"/>
              </a:rPr>
              <a:t>R</a:t>
            </a:r>
            <a:r>
              <a:rPr kumimoji="0" lang="no-NO" sz="2800" b="1" i="0" u="none" strike="noStrike" kern="0" cap="none" spc="0" normalizeH="0" baseline="0" noProof="0">
                <a:ln>
                  <a:noFill/>
                </a:ln>
                <a:solidFill>
                  <a:srgbClr val="262626"/>
                </a:solidFill>
                <a:effectLst/>
                <a:uLnTx/>
                <a:uFillTx/>
                <a:latin typeface="Arial"/>
                <a:cs typeface="Arial"/>
                <a:sym typeface="Arial"/>
              </a:rPr>
              <a:t>EFERANSER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1400" b="0" i="0" u="none" strike="noStrike" kern="0" cap="none" spc="0" normalizeH="0" baseline="0" noProof="0">
                <a:ln>
                  <a:noFill/>
                </a:ln>
                <a:solidFill>
                  <a:srgbClr val="000000"/>
                </a:solidFill>
                <a:effectLst/>
                <a:uLnTx/>
                <a:uFillTx/>
                <a:latin typeface="Arial"/>
                <a:cs typeface="Arial"/>
                <a:sym typeface="Arial"/>
              </a:rPr>
              <a:t>1: Hodges B, Regehr G, McNaughton N, Tiberius R, Hanson M. OSCE checklists do not capture increasing levels of expertise. Acad Med. 1999;74(10):1129–34.</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1400" b="0" i="0" u="none" strike="noStrike" kern="0" cap="none" spc="0" normalizeH="0" baseline="0" noProof="0">
                <a:ln>
                  <a:noFill/>
                </a:ln>
                <a:solidFill>
                  <a:srgbClr val="000000"/>
                </a:solidFill>
                <a:effectLst/>
                <a:uLnTx/>
                <a:uFillTx/>
                <a:latin typeface="Arial"/>
                <a:cs typeface="Arial"/>
                <a:sym typeface="Arial"/>
              </a:rPr>
              <a:t>2: Simon SR, Volkan K, Hamann C, Duffey C, Fletcher SW. The relationship between second-year medical students’ OSCE scores and USMLE Step 1 scores. Medical Teacher. 2002 ;24(5):535–9.</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NO" sz="1400" b="0" i="0" u="none" strike="noStrike" kern="0" cap="none" spc="0" normalizeH="0" baseline="0" noProof="0">
                <a:ln>
                  <a:noFill/>
                </a:ln>
                <a:solidFill>
                  <a:srgbClr val="000000"/>
                </a:solidFill>
                <a:effectLst/>
                <a:uLnTx/>
                <a:uFillTx/>
                <a:latin typeface="Arial"/>
                <a:cs typeface="Arial"/>
                <a:sym typeface="Arial"/>
              </a:rPr>
              <a:t>3: Pugh D, Desjardins I, Eva K. How do formative objective structured clinical examinations drive learning? Analysis of residents’ perceptions. Medical Teacher. 2018 ;40(1):45–52.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NO" sz="1400" b="0" i="0" u="none" strike="noStrike" kern="0" cap="none" spc="0" normalizeH="0" baseline="0" noProof="0">
                <a:ln>
                  <a:noFill/>
                </a:ln>
                <a:solidFill>
                  <a:srgbClr val="000000"/>
                </a:solidFill>
                <a:effectLst/>
                <a:uLnTx/>
                <a:uFillTx/>
                <a:latin typeface="Arial"/>
                <a:cs typeface="Arial"/>
                <a:sym typeface="Arial"/>
              </a:rPr>
              <a:t>4: Humphrey-Murto S, Mihok M, Pugh D, Touchie C, Halman S, Wood TJ. Feedback in the osce: what do residents remember? Teaching and Learning in Medicine. 2016 ;28(1):52–60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NO" sz="1400" b="0" i="0" u="none" strike="noStrike" kern="0" cap="none" spc="0" normalizeH="0" baseline="0" noProof="0">
                <a:ln>
                  <a:noFill/>
                </a:ln>
                <a:solidFill>
                  <a:srgbClr val="000000"/>
                </a:solidFill>
                <a:effectLst/>
                <a:uLnTx/>
                <a:uFillTx/>
                <a:latin typeface="Arial"/>
                <a:cs typeface="Arial"/>
                <a:sym typeface="Arial"/>
              </a:rPr>
              <a:t>5: Taylor CA, Green KE. Osce feedback: a randomized trial of effectiveness,cost-effectiveness and student satisfaction. Creative Education. 2013 ;04(06):9.</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NO" sz="1400" b="0" i="0" u="none" strike="noStrike" kern="0" cap="none" spc="0" normalizeH="0" baseline="0" noProof="0">
                <a:ln>
                  <a:noFill/>
                </a:ln>
                <a:solidFill>
                  <a:srgbClr val="000000"/>
                </a:solidFill>
                <a:effectLst/>
                <a:uLnTx/>
                <a:uFillTx/>
                <a:latin typeface="Arial"/>
                <a:cs typeface="Arial"/>
                <a:sym typeface="Arial"/>
              </a:rPr>
              <a:t>6: McManus I, Thompson M, Mollon J. Assessment of examiner leniency and stringency ('Hawk-dove effect’) in the MRCP(Uk) clinical examination (Paces) using multi-facet Rasch modelling. BMC Medical Education. 2006 ;6(1):42.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1" descr="Field for acknowledgements"/>
          <p:cNvSpPr txBox="1"/>
          <p:nvPr/>
        </p:nvSpPr>
        <p:spPr>
          <a:xfrm>
            <a:off x="31962408" y="27460575"/>
            <a:ext cx="9741000" cy="831000"/>
          </a:xfrm>
          <a:prstGeom prst="rect">
            <a:avLst/>
          </a:prstGeom>
          <a:noFill/>
          <a:ln>
            <a:noFill/>
          </a:ln>
        </p:spPr>
        <p:txBody>
          <a:bodyPr spcFirstLastPara="1" wrap="square" lIns="0"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2800" b="1" i="0" u="none" strike="noStrike" kern="0" cap="none" spc="0" normalizeH="0" baseline="0" noProof="0">
                <a:ln>
                  <a:noFill/>
                </a:ln>
                <a:solidFill>
                  <a:srgbClr val="262626"/>
                </a:solidFill>
                <a:effectLst/>
                <a:uLnTx/>
                <a:uFillTx/>
                <a:latin typeface="Arial"/>
                <a:cs typeface="Arial"/>
                <a:sym typeface="Arial"/>
              </a:rPr>
              <a:t>BIDRAGSYTERE</a:t>
            </a:r>
            <a:endParaRPr kumimoji="0" sz="2800" b="1" i="0" u="none" strike="noStrike" kern="0" cap="none" spc="0" normalizeH="0" baseline="0" noProof="0">
              <a:ln>
                <a:noFill/>
              </a:ln>
              <a:solidFill>
                <a:srgbClr val="262626"/>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NO" sz="2000" b="1" i="0" u="none" strike="noStrike" kern="0" cap="none" spc="0" normalizeH="0" baseline="0" noProof="0">
                <a:ln>
                  <a:noFill/>
                </a:ln>
                <a:solidFill>
                  <a:srgbClr val="262626"/>
                </a:solidFill>
                <a:effectLst/>
                <a:uLnTx/>
                <a:uFillTx/>
                <a:latin typeface="Arial"/>
                <a:cs typeface="Arial"/>
                <a:sym typeface="Arial"/>
              </a:rPr>
              <a:t>Veileder Harald Gotten Wiker</a:t>
            </a:r>
            <a:r>
              <a:rPr kumimoji="0" lang="no-NO" sz="2000" b="0" i="0" u="none" strike="noStrike" kern="0" cap="none" spc="0" normalizeH="0" baseline="0" noProof="0">
                <a:ln>
                  <a:noFill/>
                </a:ln>
                <a:solidFill>
                  <a:srgbClr val="262626"/>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1"/>
          <p:cNvSpPr/>
          <p:nvPr/>
        </p:nvSpPr>
        <p:spPr>
          <a:xfrm>
            <a:off x="18243500" y="16962964"/>
            <a:ext cx="3651241" cy="1389596"/>
          </a:xfrm>
          <a:custGeom>
            <a:avLst/>
            <a:gdLst/>
            <a:ahLst/>
            <a:cxnLst/>
            <a:rect l="l" t="t" r="r" b="b"/>
            <a:pathLst>
              <a:path w="72241" h="40513" extrusionOk="0">
                <a:moveTo>
                  <a:pt x="61015" y="0"/>
                </a:moveTo>
                <a:cubicBezTo>
                  <a:pt x="45529" y="7740"/>
                  <a:pt x="28177" y="11295"/>
                  <a:pt x="12691" y="19036"/>
                </a:cubicBezTo>
                <a:cubicBezTo>
                  <a:pt x="8524" y="21119"/>
                  <a:pt x="0" y="20234"/>
                  <a:pt x="0" y="24893"/>
                </a:cubicBezTo>
                <a:cubicBezTo>
                  <a:pt x="0" y="25502"/>
                  <a:pt x="6763" y="27307"/>
                  <a:pt x="6834" y="27334"/>
                </a:cubicBezTo>
                <a:cubicBezTo>
                  <a:pt x="13471" y="29822"/>
                  <a:pt x="20759" y="30163"/>
                  <a:pt x="27823" y="30751"/>
                </a:cubicBezTo>
                <a:cubicBezTo>
                  <a:pt x="42930" y="32009"/>
                  <a:pt x="57082" y="40513"/>
                  <a:pt x="72241" y="40513"/>
                </a:cubicBezTo>
              </a:path>
            </a:pathLst>
          </a:custGeom>
          <a:noFill/>
          <a:ln w="9525" cap="flat" cmpd="sng">
            <a:solidFill>
              <a:srgbClr val="000000"/>
            </a:solidFill>
            <a:prstDash val="solid"/>
            <a:round/>
            <a:headEnd type="none" w="med" len="med"/>
            <a:tailEnd type="none" w="med" len="med"/>
          </a:ln>
        </p:spPr>
      </p:sp>
      <p:sp>
        <p:nvSpPr>
          <p:cNvPr id="31" name="Google Shape;31;p1"/>
          <p:cNvSpPr/>
          <p:nvPr/>
        </p:nvSpPr>
        <p:spPr>
          <a:xfrm>
            <a:off x="20439244" y="15941663"/>
            <a:ext cx="2047628" cy="1322642"/>
          </a:xfrm>
          <a:custGeom>
            <a:avLst/>
            <a:gdLst/>
            <a:ahLst/>
            <a:cxnLst/>
            <a:rect l="l" t="t" r="r" b="b"/>
            <a:pathLst>
              <a:path w="40513" h="38561" extrusionOk="0">
                <a:moveTo>
                  <a:pt x="40513" y="0"/>
                </a:moveTo>
                <a:cubicBezTo>
                  <a:pt x="37717" y="508"/>
                  <a:pt x="33866" y="-360"/>
                  <a:pt x="32215" y="1952"/>
                </a:cubicBezTo>
                <a:cubicBezTo>
                  <a:pt x="30819" y="3907"/>
                  <a:pt x="30947" y="7223"/>
                  <a:pt x="28798" y="8298"/>
                </a:cubicBezTo>
                <a:cubicBezTo>
                  <a:pt x="16344" y="14527"/>
                  <a:pt x="3376" y="25051"/>
                  <a:pt x="0" y="38561"/>
                </a:cubicBezTo>
              </a:path>
            </a:pathLst>
          </a:custGeom>
          <a:noFill/>
          <a:ln w="9525" cap="flat" cmpd="sng">
            <a:solidFill>
              <a:srgbClr val="000000"/>
            </a:solidFill>
            <a:prstDash val="solid"/>
            <a:round/>
            <a:headEnd type="none" w="med" len="med"/>
            <a:tailEnd type="none" w="med" len="med"/>
          </a:ln>
        </p:spPr>
      </p:sp>
      <p:sp>
        <p:nvSpPr>
          <p:cNvPr id="32" name="Google Shape;32;p1"/>
          <p:cNvSpPr/>
          <p:nvPr/>
        </p:nvSpPr>
        <p:spPr>
          <a:xfrm>
            <a:off x="20636614" y="15954301"/>
            <a:ext cx="4466542" cy="3540686"/>
          </a:xfrm>
          <a:custGeom>
            <a:avLst/>
            <a:gdLst/>
            <a:ahLst/>
            <a:cxnLst/>
            <a:rect l="l" t="t" r="r" b="b"/>
            <a:pathLst>
              <a:path w="88372" h="103227" extrusionOk="0">
                <a:moveTo>
                  <a:pt x="0" y="66015"/>
                </a:moveTo>
                <a:cubicBezTo>
                  <a:pt x="1489" y="77928"/>
                  <a:pt x="6732" y="90730"/>
                  <a:pt x="16107" y="98231"/>
                </a:cubicBezTo>
                <a:cubicBezTo>
                  <a:pt x="19843" y="101220"/>
                  <a:pt x="25095" y="101621"/>
                  <a:pt x="29774" y="102624"/>
                </a:cubicBezTo>
                <a:cubicBezTo>
                  <a:pt x="45786" y="106057"/>
                  <a:pt x="62613" y="93215"/>
                  <a:pt x="74193" y="81635"/>
                </a:cubicBezTo>
                <a:cubicBezTo>
                  <a:pt x="77955" y="77873"/>
                  <a:pt x="78378" y="71852"/>
                  <a:pt x="80538" y="66991"/>
                </a:cubicBezTo>
                <a:cubicBezTo>
                  <a:pt x="86005" y="54690"/>
                  <a:pt x="91478" y="39221"/>
                  <a:pt x="85908" y="26966"/>
                </a:cubicBezTo>
                <a:cubicBezTo>
                  <a:pt x="81544" y="17366"/>
                  <a:pt x="71244" y="10002"/>
                  <a:pt x="61014" y="7442"/>
                </a:cubicBezTo>
                <a:cubicBezTo>
                  <a:pt x="57857" y="6652"/>
                  <a:pt x="56226" y="2793"/>
                  <a:pt x="53204" y="1584"/>
                </a:cubicBezTo>
                <a:cubicBezTo>
                  <a:pt x="48349" y="-358"/>
                  <a:pt x="42813" y="120"/>
                  <a:pt x="37584" y="120"/>
                </a:cubicBezTo>
              </a:path>
            </a:pathLst>
          </a:custGeom>
          <a:noFill/>
          <a:ln w="9525" cap="flat" cmpd="sng">
            <a:solidFill>
              <a:srgbClr val="000000"/>
            </a:solidFill>
            <a:prstDash val="solid"/>
            <a:round/>
            <a:headEnd type="none" w="med" len="med"/>
            <a:tailEnd type="none" w="med" len="med"/>
          </a:ln>
        </p:spPr>
      </p:sp>
      <p:sp>
        <p:nvSpPr>
          <p:cNvPr id="33" name="Google Shape;33;p1"/>
          <p:cNvSpPr/>
          <p:nvPr/>
        </p:nvSpPr>
        <p:spPr>
          <a:xfrm>
            <a:off x="22008238" y="16812281"/>
            <a:ext cx="946661" cy="578332"/>
          </a:xfrm>
          <a:custGeom>
            <a:avLst/>
            <a:gdLst/>
            <a:ahLst/>
            <a:cxnLst/>
            <a:rect l="l" t="t" r="r" b="b"/>
            <a:pathLst>
              <a:path w="18730" h="16861" extrusionOk="0">
                <a:moveTo>
                  <a:pt x="9958" y="0"/>
                </a:moveTo>
                <a:cubicBezTo>
                  <a:pt x="7175" y="1265"/>
                  <a:pt x="3355" y="1361"/>
                  <a:pt x="1660" y="3905"/>
                </a:cubicBezTo>
                <a:cubicBezTo>
                  <a:pt x="-147" y="6616"/>
                  <a:pt x="-635" y="10956"/>
                  <a:pt x="1172" y="13667"/>
                </a:cubicBezTo>
                <a:cubicBezTo>
                  <a:pt x="4336" y="18413"/>
                  <a:pt x="15093" y="17437"/>
                  <a:pt x="18256" y="12691"/>
                </a:cubicBezTo>
                <a:cubicBezTo>
                  <a:pt x="20553" y="9244"/>
                  <a:pt x="13612" y="3905"/>
                  <a:pt x="9470" y="3905"/>
                </a:cubicBezTo>
              </a:path>
            </a:pathLst>
          </a:custGeom>
          <a:noFill/>
          <a:ln w="9525" cap="flat" cmpd="sng">
            <a:solidFill>
              <a:srgbClr val="000000"/>
            </a:solidFill>
            <a:prstDash val="solid"/>
            <a:round/>
            <a:headEnd type="none" w="med" len="med"/>
            <a:tailEnd type="none" w="med" len="med"/>
          </a:ln>
        </p:spPr>
      </p:sp>
      <p:sp>
        <p:nvSpPr>
          <p:cNvPr id="34" name="Google Shape;34;p1"/>
          <p:cNvSpPr/>
          <p:nvPr/>
        </p:nvSpPr>
        <p:spPr>
          <a:xfrm>
            <a:off x="23523080" y="19930598"/>
            <a:ext cx="3805850" cy="1556294"/>
          </a:xfrm>
          <a:custGeom>
            <a:avLst/>
            <a:gdLst/>
            <a:ahLst/>
            <a:cxnLst/>
            <a:rect l="l" t="t" r="r" b="b"/>
            <a:pathLst>
              <a:path w="75300" h="45373" extrusionOk="0">
                <a:moveTo>
                  <a:pt x="0" y="1342"/>
                </a:moveTo>
                <a:cubicBezTo>
                  <a:pt x="24012" y="-2659"/>
                  <a:pt x="56901" y="2175"/>
                  <a:pt x="69800" y="22819"/>
                </a:cubicBezTo>
                <a:cubicBezTo>
                  <a:pt x="71768" y="25968"/>
                  <a:pt x="75694" y="28905"/>
                  <a:pt x="75169" y="32581"/>
                </a:cubicBezTo>
                <a:cubicBezTo>
                  <a:pt x="74773" y="35352"/>
                  <a:pt x="70684" y="36644"/>
                  <a:pt x="70288" y="39415"/>
                </a:cubicBezTo>
                <a:cubicBezTo>
                  <a:pt x="70051" y="41073"/>
                  <a:pt x="69437" y="44338"/>
                  <a:pt x="67848" y="43808"/>
                </a:cubicBezTo>
                <a:cubicBezTo>
                  <a:pt x="63433" y="42337"/>
                  <a:pt x="60254" y="32602"/>
                  <a:pt x="56621" y="35510"/>
                </a:cubicBezTo>
                <a:cubicBezTo>
                  <a:pt x="53885" y="37700"/>
                  <a:pt x="56116" y="44422"/>
                  <a:pt x="52716" y="45272"/>
                </a:cubicBezTo>
                <a:cubicBezTo>
                  <a:pt x="49466" y="46085"/>
                  <a:pt x="50622" y="38346"/>
                  <a:pt x="47835" y="36486"/>
                </a:cubicBezTo>
                <a:cubicBezTo>
                  <a:pt x="45128" y="34680"/>
                  <a:pt x="45232" y="44296"/>
                  <a:pt x="41978" y="44296"/>
                </a:cubicBezTo>
                <a:cubicBezTo>
                  <a:pt x="39099" y="44296"/>
                  <a:pt x="37668" y="40474"/>
                  <a:pt x="35632" y="38439"/>
                </a:cubicBezTo>
                <a:cubicBezTo>
                  <a:pt x="32790" y="35598"/>
                  <a:pt x="28725" y="34323"/>
                  <a:pt x="25382" y="32093"/>
                </a:cubicBezTo>
                <a:cubicBezTo>
                  <a:pt x="23018" y="30516"/>
                  <a:pt x="19538" y="35478"/>
                  <a:pt x="17084" y="34046"/>
                </a:cubicBezTo>
                <a:cubicBezTo>
                  <a:pt x="13501" y="31956"/>
                  <a:pt x="10641" y="28482"/>
                  <a:pt x="8786" y="24772"/>
                </a:cubicBezTo>
              </a:path>
            </a:pathLst>
          </a:custGeom>
          <a:noFill/>
          <a:ln w="9525" cap="flat" cmpd="sng">
            <a:solidFill>
              <a:srgbClr val="000000"/>
            </a:solidFill>
            <a:prstDash val="solid"/>
            <a:round/>
            <a:headEnd type="none" w="med" len="med"/>
            <a:tailEnd type="none" w="med" len="med"/>
          </a:ln>
        </p:spPr>
      </p:sp>
      <p:sp>
        <p:nvSpPr>
          <p:cNvPr id="35" name="Google Shape;35;p1"/>
          <p:cNvSpPr/>
          <p:nvPr/>
        </p:nvSpPr>
        <p:spPr>
          <a:xfrm>
            <a:off x="21461090" y="19424104"/>
            <a:ext cx="4079841" cy="3505391"/>
          </a:xfrm>
          <a:custGeom>
            <a:avLst/>
            <a:gdLst/>
            <a:ahLst/>
            <a:cxnLst/>
            <a:rect l="l" t="t" r="r" b="b"/>
            <a:pathLst>
              <a:path w="80721" h="102198" extrusionOk="0">
                <a:moveTo>
                  <a:pt x="9558" y="0"/>
                </a:moveTo>
                <a:cubicBezTo>
                  <a:pt x="-616" y="12208"/>
                  <a:pt x="-812" y="31046"/>
                  <a:pt x="772" y="46859"/>
                </a:cubicBezTo>
                <a:cubicBezTo>
                  <a:pt x="2365" y="62763"/>
                  <a:pt x="6046" y="81687"/>
                  <a:pt x="18832" y="91278"/>
                </a:cubicBezTo>
                <a:cubicBezTo>
                  <a:pt x="21871" y="93557"/>
                  <a:pt x="23245" y="97877"/>
                  <a:pt x="26642" y="99576"/>
                </a:cubicBezTo>
                <a:cubicBezTo>
                  <a:pt x="43099" y="107806"/>
                  <a:pt x="68141" y="94678"/>
                  <a:pt x="77894" y="79075"/>
                </a:cubicBezTo>
                <a:cubicBezTo>
                  <a:pt x="81884" y="72691"/>
                  <a:pt x="80334" y="64150"/>
                  <a:pt x="80334" y="56622"/>
                </a:cubicBezTo>
              </a:path>
            </a:pathLst>
          </a:custGeom>
          <a:noFill/>
          <a:ln w="9525" cap="flat" cmpd="sng">
            <a:solidFill>
              <a:srgbClr val="000000"/>
            </a:solidFill>
            <a:prstDash val="solid"/>
            <a:round/>
            <a:headEnd type="none" w="med" len="med"/>
            <a:tailEnd type="none" w="med" len="med"/>
          </a:ln>
        </p:spPr>
      </p:sp>
      <p:sp>
        <p:nvSpPr>
          <p:cNvPr id="36" name="Google Shape;36;p1"/>
          <p:cNvSpPr/>
          <p:nvPr/>
        </p:nvSpPr>
        <p:spPr>
          <a:xfrm>
            <a:off x="23572410" y="19299184"/>
            <a:ext cx="1504903" cy="744413"/>
          </a:xfrm>
          <a:custGeom>
            <a:avLst/>
            <a:gdLst/>
            <a:ahLst/>
            <a:cxnLst/>
            <a:rect l="l" t="t" r="r" b="b"/>
            <a:pathLst>
              <a:path w="29775" h="21703" extrusionOk="0">
                <a:moveTo>
                  <a:pt x="29775" y="21703"/>
                </a:moveTo>
                <a:cubicBezTo>
                  <a:pt x="27657" y="15346"/>
                  <a:pt x="24750" y="8870"/>
                  <a:pt x="20013" y="4130"/>
                </a:cubicBezTo>
                <a:cubicBezTo>
                  <a:pt x="15209" y="-678"/>
                  <a:pt x="6797" y="226"/>
                  <a:pt x="0" y="226"/>
                </a:cubicBezTo>
              </a:path>
            </a:pathLst>
          </a:custGeom>
          <a:noFill/>
          <a:ln w="9525" cap="flat" cmpd="sng">
            <a:solidFill>
              <a:srgbClr val="000000"/>
            </a:solidFill>
            <a:prstDash val="solid"/>
            <a:round/>
            <a:headEnd type="none" w="med" len="med"/>
            <a:tailEnd type="none" w="med" len="med"/>
          </a:ln>
        </p:spPr>
      </p:sp>
      <p:sp>
        <p:nvSpPr>
          <p:cNvPr id="37" name="Google Shape;37;p1"/>
          <p:cNvSpPr/>
          <p:nvPr/>
        </p:nvSpPr>
        <p:spPr>
          <a:xfrm>
            <a:off x="19622728" y="20545872"/>
            <a:ext cx="2198043" cy="1295202"/>
          </a:xfrm>
          <a:custGeom>
            <a:avLst/>
            <a:gdLst/>
            <a:ahLst/>
            <a:cxnLst/>
            <a:rect l="l" t="t" r="r" b="b"/>
            <a:pathLst>
              <a:path w="43489" h="37761" extrusionOk="0">
                <a:moveTo>
                  <a:pt x="38120" y="3417"/>
                </a:moveTo>
                <a:cubicBezTo>
                  <a:pt x="35326" y="1671"/>
                  <a:pt x="32140" y="0"/>
                  <a:pt x="28846" y="0"/>
                </a:cubicBezTo>
                <a:cubicBezTo>
                  <a:pt x="22301" y="0"/>
                  <a:pt x="17366" y="6599"/>
                  <a:pt x="12738" y="11227"/>
                </a:cubicBezTo>
                <a:cubicBezTo>
                  <a:pt x="6511" y="17455"/>
                  <a:pt x="-3776" y="28100"/>
                  <a:pt x="1511" y="35144"/>
                </a:cubicBezTo>
                <a:cubicBezTo>
                  <a:pt x="5381" y="40300"/>
                  <a:pt x="16265" y="36546"/>
                  <a:pt x="20548" y="31727"/>
                </a:cubicBezTo>
                <a:cubicBezTo>
                  <a:pt x="21924" y="30179"/>
                  <a:pt x="23369" y="28682"/>
                  <a:pt x="24941" y="27334"/>
                </a:cubicBezTo>
                <a:cubicBezTo>
                  <a:pt x="25732" y="26656"/>
                  <a:pt x="26893" y="23852"/>
                  <a:pt x="26893" y="24894"/>
                </a:cubicBezTo>
                <a:cubicBezTo>
                  <a:pt x="26893" y="26691"/>
                  <a:pt x="26405" y="28466"/>
                  <a:pt x="26405" y="30263"/>
                </a:cubicBezTo>
                <a:cubicBezTo>
                  <a:pt x="26405" y="31402"/>
                  <a:pt x="25600" y="34486"/>
                  <a:pt x="26405" y="33680"/>
                </a:cubicBezTo>
                <a:cubicBezTo>
                  <a:pt x="31706" y="28374"/>
                  <a:pt x="40137" y="25746"/>
                  <a:pt x="43489" y="19036"/>
                </a:cubicBezTo>
              </a:path>
            </a:pathLst>
          </a:custGeom>
          <a:noFill/>
          <a:ln w="9525" cap="flat" cmpd="sng">
            <a:solidFill>
              <a:srgbClr val="000000"/>
            </a:solidFill>
            <a:prstDash val="solid"/>
            <a:round/>
            <a:headEnd type="none" w="med" len="med"/>
            <a:tailEnd type="none" w="med" len="med"/>
          </a:ln>
        </p:spPr>
      </p:sp>
      <p:sp>
        <p:nvSpPr>
          <p:cNvPr id="38" name="Google Shape;38;p1"/>
          <p:cNvSpPr/>
          <p:nvPr/>
        </p:nvSpPr>
        <p:spPr>
          <a:xfrm>
            <a:off x="22042824" y="22873102"/>
            <a:ext cx="1085501" cy="1104974"/>
          </a:xfrm>
          <a:custGeom>
            <a:avLst/>
            <a:gdLst/>
            <a:ahLst/>
            <a:cxnLst/>
            <a:rect l="l" t="t" r="r" b="b"/>
            <a:pathLst>
              <a:path w="21477" h="32215" extrusionOk="0">
                <a:moveTo>
                  <a:pt x="21477" y="0"/>
                </a:moveTo>
                <a:cubicBezTo>
                  <a:pt x="17389" y="6135"/>
                  <a:pt x="15767" y="13598"/>
                  <a:pt x="13179" y="20501"/>
                </a:cubicBezTo>
                <a:cubicBezTo>
                  <a:pt x="12137" y="23281"/>
                  <a:pt x="14090" y="27505"/>
                  <a:pt x="11715" y="29287"/>
                </a:cubicBezTo>
                <a:cubicBezTo>
                  <a:pt x="8495" y="31702"/>
                  <a:pt x="4025" y="32215"/>
                  <a:pt x="0" y="32215"/>
                </a:cubicBezTo>
              </a:path>
            </a:pathLst>
          </a:custGeom>
          <a:noFill/>
          <a:ln w="9525" cap="flat" cmpd="sng">
            <a:solidFill>
              <a:srgbClr val="000000"/>
            </a:solidFill>
            <a:prstDash val="solid"/>
            <a:round/>
            <a:headEnd type="none" w="med" len="med"/>
            <a:tailEnd type="none" w="med" len="med"/>
          </a:ln>
        </p:spPr>
      </p:sp>
      <p:sp>
        <p:nvSpPr>
          <p:cNvPr id="39" name="Google Shape;39;p1"/>
          <p:cNvSpPr/>
          <p:nvPr/>
        </p:nvSpPr>
        <p:spPr>
          <a:xfrm>
            <a:off x="22634937" y="24011609"/>
            <a:ext cx="296027" cy="267849"/>
          </a:xfrm>
          <a:custGeom>
            <a:avLst/>
            <a:gdLst/>
            <a:ahLst/>
            <a:cxnLst/>
            <a:rect l="l" t="t" r="r" b="b"/>
            <a:pathLst>
              <a:path w="5857" h="7809" extrusionOk="0">
                <a:moveTo>
                  <a:pt x="0" y="0"/>
                </a:moveTo>
                <a:cubicBezTo>
                  <a:pt x="1455" y="2910"/>
                  <a:pt x="2947" y="6354"/>
                  <a:pt x="5857" y="7809"/>
                </a:cubicBezTo>
              </a:path>
            </a:pathLst>
          </a:custGeom>
          <a:noFill/>
          <a:ln w="9525" cap="flat" cmpd="sng">
            <a:solidFill>
              <a:srgbClr val="000000"/>
            </a:solidFill>
            <a:prstDash val="solid"/>
            <a:round/>
            <a:headEnd type="none" w="med" len="med"/>
            <a:tailEnd type="none" w="med" len="med"/>
          </a:ln>
        </p:spPr>
      </p:sp>
      <p:sp>
        <p:nvSpPr>
          <p:cNvPr id="40" name="Google Shape;40;p1"/>
          <p:cNvSpPr/>
          <p:nvPr/>
        </p:nvSpPr>
        <p:spPr>
          <a:xfrm>
            <a:off x="24534599" y="22521486"/>
            <a:ext cx="517606" cy="1523572"/>
          </a:xfrm>
          <a:custGeom>
            <a:avLst/>
            <a:gdLst/>
            <a:ahLst/>
            <a:cxnLst/>
            <a:rect l="l" t="t" r="r" b="b"/>
            <a:pathLst>
              <a:path w="10241" h="44419" extrusionOk="0">
                <a:moveTo>
                  <a:pt x="5857" y="0"/>
                </a:moveTo>
                <a:cubicBezTo>
                  <a:pt x="6683" y="12391"/>
                  <a:pt x="12286" y="25050"/>
                  <a:pt x="9274" y="37097"/>
                </a:cubicBezTo>
                <a:cubicBezTo>
                  <a:pt x="8319" y="40918"/>
                  <a:pt x="1245" y="40682"/>
                  <a:pt x="0" y="44419"/>
                </a:cubicBezTo>
              </a:path>
            </a:pathLst>
          </a:custGeom>
          <a:noFill/>
          <a:ln w="9525" cap="flat" cmpd="sng">
            <a:solidFill>
              <a:srgbClr val="000000"/>
            </a:solidFill>
            <a:prstDash val="solid"/>
            <a:round/>
            <a:headEnd type="none" w="med" len="med"/>
            <a:tailEnd type="none" w="med" len="med"/>
          </a:ln>
        </p:spPr>
      </p:sp>
      <p:sp>
        <p:nvSpPr>
          <p:cNvPr id="41" name="Google Shape;41;p1"/>
          <p:cNvSpPr/>
          <p:nvPr/>
        </p:nvSpPr>
        <p:spPr>
          <a:xfrm>
            <a:off x="25003336" y="23911142"/>
            <a:ext cx="592055" cy="184157"/>
          </a:xfrm>
          <a:custGeom>
            <a:avLst/>
            <a:gdLst/>
            <a:ahLst/>
            <a:cxnLst/>
            <a:rect l="l" t="t" r="r" b="b"/>
            <a:pathLst>
              <a:path w="11714" h="5369" extrusionOk="0">
                <a:moveTo>
                  <a:pt x="0" y="0"/>
                </a:moveTo>
                <a:cubicBezTo>
                  <a:pt x="4212" y="842"/>
                  <a:pt x="8278" y="2792"/>
                  <a:pt x="11714" y="5369"/>
                </a:cubicBezTo>
              </a:path>
            </a:pathLst>
          </a:custGeom>
          <a:noFill/>
          <a:ln w="9525" cap="flat" cmpd="sng">
            <a:solidFill>
              <a:srgbClr val="000000"/>
            </a:solidFill>
            <a:prstDash val="solid"/>
            <a:round/>
            <a:headEnd type="none" w="med" len="med"/>
            <a:tailEnd type="none" w="med" len="med"/>
          </a:ln>
        </p:spPr>
      </p:sp>
      <p:sp>
        <p:nvSpPr>
          <p:cNvPr id="42" name="Google Shape;42;p1"/>
          <p:cNvSpPr/>
          <p:nvPr/>
        </p:nvSpPr>
        <p:spPr>
          <a:xfrm>
            <a:off x="18391541" y="17766594"/>
            <a:ext cx="1702271" cy="125298"/>
          </a:xfrm>
          <a:custGeom>
            <a:avLst/>
            <a:gdLst/>
            <a:ahLst/>
            <a:cxnLst/>
            <a:rect l="l" t="t" r="r" b="b"/>
            <a:pathLst>
              <a:path w="33680" h="3653" extrusionOk="0">
                <a:moveTo>
                  <a:pt x="0" y="0"/>
                </a:moveTo>
                <a:cubicBezTo>
                  <a:pt x="7468" y="1244"/>
                  <a:pt x="15108" y="1582"/>
                  <a:pt x="22453" y="3417"/>
                </a:cubicBezTo>
                <a:cubicBezTo>
                  <a:pt x="26084" y="4324"/>
                  <a:pt x="30333" y="1743"/>
                  <a:pt x="33680" y="3417"/>
                </a:cubicBezTo>
              </a:path>
            </a:pathLst>
          </a:custGeom>
          <a:noFill/>
          <a:ln w="9525" cap="flat" cmpd="sng">
            <a:solidFill>
              <a:srgbClr val="000000"/>
            </a:solidFill>
            <a:prstDash val="solid"/>
            <a:round/>
            <a:headEnd type="none" w="med" len="med"/>
            <a:tailEnd type="none" w="med" len="med"/>
          </a:ln>
        </p:spPr>
      </p:sp>
      <p:sp>
        <p:nvSpPr>
          <p:cNvPr id="43" name="Google Shape;43;p1"/>
          <p:cNvSpPr/>
          <p:nvPr/>
        </p:nvSpPr>
        <p:spPr>
          <a:xfrm>
            <a:off x="22388236" y="16544393"/>
            <a:ext cx="863468" cy="267883"/>
          </a:xfrm>
          <a:custGeom>
            <a:avLst/>
            <a:gdLst/>
            <a:ahLst/>
            <a:cxnLst/>
            <a:rect l="l" t="t" r="r" b="b"/>
            <a:pathLst>
              <a:path w="17084" h="7810" extrusionOk="0">
                <a:moveTo>
                  <a:pt x="17084" y="0"/>
                </a:moveTo>
                <a:cubicBezTo>
                  <a:pt x="11043" y="1647"/>
                  <a:pt x="2798" y="2208"/>
                  <a:pt x="0" y="7810"/>
                </a:cubicBezTo>
              </a:path>
            </a:pathLst>
          </a:custGeom>
          <a:noFill/>
          <a:ln w="9525" cap="flat" cmpd="sng">
            <a:solidFill>
              <a:srgbClr val="000000"/>
            </a:solidFill>
            <a:prstDash val="solid"/>
            <a:round/>
            <a:headEnd type="none" w="med" len="med"/>
            <a:tailEnd type="none" w="med" len="me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descr="Title field">
            <a:extLst>
              <a:ext uri="{FF2B5EF4-FFF2-40B4-BE49-F238E27FC236}">
                <a16:creationId xmlns:a16="http://schemas.microsoft.com/office/drawing/2014/main" id="{7CA6E0B4-6243-524D-A5AE-75EF264ABEA0}"/>
              </a:ext>
            </a:extLst>
          </p:cNvPr>
          <p:cNvSpPr txBox="1">
            <a:spLocks noChangeArrowheads="1"/>
          </p:cNvSpPr>
          <p:nvPr/>
        </p:nvSpPr>
        <p:spPr bwMode="auto">
          <a:xfrm>
            <a:off x="1182688" y="1128713"/>
            <a:ext cx="3420109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err="1">
                <a:solidFill>
                  <a:schemeClr val="bg1"/>
                </a:solidFill>
                <a:latin typeface="Arial" panose="020B0604020202020204" pitchFamily="34" charset="0"/>
                <a:cs typeface="Arial" panose="020B0604020202020204" pitchFamily="34" charset="0"/>
              </a:rPr>
              <a:t>Pasientrapporterte</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utfallsmål</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ved</a:t>
            </a:r>
            <a:r>
              <a:rPr lang="en-US" altLang="nb-NO" sz="11300" b="1" dirty="0">
                <a:solidFill>
                  <a:schemeClr val="bg1"/>
                </a:solidFill>
                <a:latin typeface="Arial" panose="020B0604020202020204" pitchFamily="34" charset="0"/>
                <a:cs typeface="Arial" panose="020B0604020202020204" pitchFamily="34" charset="0"/>
              </a:rPr>
              <a:t> PSC </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7" name="Subtitle" descr="Subtitle field">
            <a:extLst>
              <a:ext uri="{FF2B5EF4-FFF2-40B4-BE49-F238E27FC236}">
                <a16:creationId xmlns:a16="http://schemas.microsoft.com/office/drawing/2014/main" id="{02FC3B31-FFDB-6B40-A5C0-0D62DF59A762}"/>
              </a:ext>
            </a:extLst>
          </p:cNvPr>
          <p:cNvSpPr txBox="1">
            <a:spLocks noChangeArrowheads="1"/>
          </p:cNvSpPr>
          <p:nvPr/>
        </p:nvSpPr>
        <p:spPr bwMode="auto">
          <a:xfrm>
            <a:off x="1182688" y="3076575"/>
            <a:ext cx="3426142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j-lt"/>
              </a:rPr>
              <a:t>Utvikling og evaluering av en norsk oversettelse av et preliminært sykdomsspesifikt instrument for pasient-rapporterte utfallsmål hos personer med  primær </a:t>
            </a:r>
            <a:r>
              <a:rPr lang="nb-NO" altLang="nb-NO" sz="4800" b="1" dirty="0" err="1">
                <a:solidFill>
                  <a:schemeClr val="bg1"/>
                </a:solidFill>
                <a:latin typeface="+mj-lt"/>
              </a:rPr>
              <a:t>skleroserende</a:t>
            </a:r>
            <a:r>
              <a:rPr lang="nb-NO" altLang="nb-NO" sz="4800" b="1" dirty="0">
                <a:solidFill>
                  <a:schemeClr val="bg1"/>
                </a:solidFill>
                <a:latin typeface="+mj-lt"/>
              </a:rPr>
              <a:t> </a:t>
            </a:r>
            <a:r>
              <a:rPr lang="nb-NO" altLang="nb-NO" sz="4800" b="1" dirty="0" err="1">
                <a:solidFill>
                  <a:schemeClr val="bg1"/>
                </a:solidFill>
                <a:latin typeface="+mj-lt"/>
              </a:rPr>
              <a:t>kolangitt</a:t>
            </a:r>
            <a:r>
              <a:rPr lang="nb-NO" altLang="nb-NO" sz="4800" b="1" dirty="0">
                <a:solidFill>
                  <a:schemeClr val="bg1"/>
                </a:solidFill>
                <a:latin typeface="+mj-lt"/>
              </a:rPr>
              <a:t> (PSC)</a:t>
            </a:r>
          </a:p>
          <a:p>
            <a:pPr eaLnBrk="1" hangingPunct="1">
              <a:spcBef>
                <a:spcPts val="1200"/>
              </a:spcBef>
            </a:pPr>
            <a:r>
              <a:rPr lang="nb-NO" altLang="nb-NO" sz="2400" b="1" dirty="0">
                <a:solidFill>
                  <a:schemeClr val="bg1"/>
                </a:solidFill>
                <a:latin typeface="+mj-lt"/>
              </a:rPr>
              <a:t>Helena Straume 1, </a:t>
            </a:r>
            <a:r>
              <a:rPr lang="nb-NO" altLang="nb-NO" sz="2400" b="1" dirty="0" err="1">
                <a:solidFill>
                  <a:schemeClr val="bg1"/>
                </a:solidFill>
                <a:latin typeface="+mj-lt"/>
              </a:rPr>
              <a:t>Holmfridur</a:t>
            </a:r>
            <a:r>
              <a:rPr lang="nb-NO" altLang="nb-NO" sz="2400" b="1" dirty="0">
                <a:solidFill>
                  <a:schemeClr val="bg1"/>
                </a:solidFill>
                <a:latin typeface="+mj-lt"/>
              </a:rPr>
              <a:t> Helgadottir 2,3, Mette </a:t>
            </a:r>
            <a:r>
              <a:rPr lang="nb-NO" altLang="nb-NO" sz="2400" b="1" dirty="0" err="1">
                <a:solidFill>
                  <a:schemeClr val="bg1"/>
                </a:solidFill>
                <a:latin typeface="+mj-lt"/>
              </a:rPr>
              <a:t>Vesterhus</a:t>
            </a:r>
            <a:r>
              <a:rPr lang="nb-NO" altLang="nb-NO" sz="2400" b="1" dirty="0">
                <a:solidFill>
                  <a:schemeClr val="bg1"/>
                </a:solidFill>
                <a:latin typeface="+mj-lt"/>
              </a:rPr>
              <a:t> 1,2,3,4. Affiliasjoner: 1 Universitetet i Bergen, 2 Klinisk institutt, 3 Medisinsk avd., </a:t>
            </a:r>
            <a:r>
              <a:rPr lang="nb-NO" altLang="nb-NO" sz="2400" b="1" dirty="0" err="1">
                <a:solidFill>
                  <a:schemeClr val="bg1"/>
                </a:solidFill>
                <a:latin typeface="+mj-lt"/>
              </a:rPr>
              <a:t>Haraldsplass</a:t>
            </a:r>
            <a:r>
              <a:rPr lang="nb-NO" altLang="nb-NO" sz="2400" b="1" dirty="0">
                <a:solidFill>
                  <a:schemeClr val="bg1"/>
                </a:solidFill>
                <a:latin typeface="+mj-lt"/>
              </a:rPr>
              <a:t> diakonale sykehus, 4 Norsk senter for PSC</a:t>
            </a:r>
          </a:p>
        </p:txBody>
      </p:sp>
      <p:sp>
        <p:nvSpPr>
          <p:cNvPr id="8" name="Name and info" descr="Field for name and email">
            <a:extLst>
              <a:ext uri="{FF2B5EF4-FFF2-40B4-BE49-F238E27FC236}">
                <a16:creationId xmlns:a16="http://schemas.microsoft.com/office/drawing/2014/main" id="{3A6CE785-C767-DB4C-9A09-E27476628F67}"/>
              </a:ext>
            </a:extLst>
          </p:cNvPr>
          <p:cNvSpPr txBox="1">
            <a:spLocks noChangeArrowheads="1"/>
          </p:cNvSpPr>
          <p:nvPr/>
        </p:nvSpPr>
        <p:spPr bwMode="auto">
          <a:xfrm>
            <a:off x="34308047" y="2843212"/>
            <a:ext cx="768736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Helena Straume</a:t>
            </a:r>
            <a:br>
              <a:rPr lang="nb-NO" altLang="nb-NO" sz="4000">
                <a:solidFill>
                  <a:schemeClr val="bg1"/>
                </a:solidFill>
                <a:latin typeface="+mn-lt"/>
              </a:rPr>
            </a:br>
            <a:r>
              <a:rPr lang="nb-NO" altLang="nb-NO" sz="4000">
                <a:solidFill>
                  <a:schemeClr val="bg1"/>
                </a:solidFill>
                <a:latin typeface="+mn-lt"/>
              </a:rPr>
              <a:t>Universitetet i </a:t>
            </a:r>
            <a:r>
              <a:rPr lang="nb-NO" altLang="nb-NO" sz="4000" dirty="0">
                <a:solidFill>
                  <a:schemeClr val="bg1"/>
                </a:solidFill>
                <a:latin typeface="+mn-lt"/>
              </a:rPr>
              <a:t>Bergen</a:t>
            </a:r>
          </a:p>
          <a:p>
            <a:pPr algn="r" eaLnBrk="1" hangingPunct="1"/>
            <a:r>
              <a:rPr lang="nb-NO" altLang="nb-NO" sz="4000" dirty="0" err="1">
                <a:solidFill>
                  <a:schemeClr val="bg1"/>
                </a:solidFill>
                <a:latin typeface="+mn-lt"/>
              </a:rPr>
              <a:t>Helena.Straume@student.uib.no</a:t>
            </a:r>
            <a:r>
              <a:rPr lang="nb-NO" altLang="nb-NO" sz="4000" dirty="0">
                <a:solidFill>
                  <a:schemeClr val="bg1"/>
                </a:solidFill>
                <a:latin typeface="+mn-lt"/>
              </a:rPr>
              <a:t> </a:t>
            </a:r>
          </a:p>
        </p:txBody>
      </p:sp>
      <p:sp>
        <p:nvSpPr>
          <p:cNvPr id="9" name="TekstSylinder 3">
            <a:extLst>
              <a:ext uri="{FF2B5EF4-FFF2-40B4-BE49-F238E27FC236}">
                <a16:creationId xmlns:a16="http://schemas.microsoft.com/office/drawing/2014/main" id="{143E4D88-347A-8C44-A1B6-32A1188154FD}"/>
              </a:ext>
            </a:extLst>
          </p:cNvPr>
          <p:cNvSpPr txBox="1"/>
          <p:nvPr/>
        </p:nvSpPr>
        <p:spPr>
          <a:xfrm>
            <a:off x="526720" y="6437690"/>
            <a:ext cx="12085425" cy="22867799"/>
          </a:xfrm>
          <a:prstGeom prst="rect">
            <a:avLst/>
          </a:prstGeom>
          <a:noFill/>
        </p:spPr>
        <p:txBody>
          <a:bodyPr wrap="square" rtlCol="0">
            <a:spAutoFit/>
          </a:bodyPr>
          <a:lstStyle/>
          <a:p>
            <a:r>
              <a:rPr lang="nb-NO" sz="4000" b="1" dirty="0"/>
              <a:t>Bakgrunn</a:t>
            </a:r>
          </a:p>
          <a:p>
            <a:r>
              <a:rPr lang="nb-NO" sz="4000" dirty="0">
                <a:ea typeface="Calibri" panose="020F0502020204030204" pitchFamily="34" charset="0"/>
              </a:rPr>
              <a:t>PSC er en alvorlig leversykdom, som ofte ender med leversvikt og medfører høy risiko for kreft</a:t>
            </a:r>
            <a:r>
              <a:rPr lang="nb-NO" dirty="0">
                <a:ea typeface="Calibri" panose="020F0502020204030204" pitchFamily="34" charset="0"/>
              </a:rPr>
              <a:t>1</a:t>
            </a:r>
            <a:r>
              <a:rPr lang="nb-NO" sz="4000" dirty="0">
                <a:ea typeface="Calibri" panose="020F0502020204030204" pitchFamily="34" charset="0"/>
              </a:rPr>
              <a:t>. Det finnes ingen effektiv medisinsk behandling og PSC er den hyppigste årsaken til levertransplantasjon i Norge. </a:t>
            </a:r>
          </a:p>
          <a:p>
            <a:endParaRPr lang="nb-NO" sz="4000" dirty="0">
              <a:ea typeface="Calibri" panose="020F0502020204030204" pitchFamily="34" charset="0"/>
            </a:endParaRPr>
          </a:p>
          <a:p>
            <a:r>
              <a:rPr lang="nb-NO" sz="4000" dirty="0">
                <a:ea typeface="Calibri" panose="020F0502020204030204" pitchFamily="34" charset="0"/>
              </a:rPr>
              <a:t>Personer med PSC kan leve mange år med usikkerhet og plager som </a:t>
            </a:r>
            <a:r>
              <a:rPr lang="nb-NO" sz="4000" dirty="0" err="1">
                <a:ea typeface="Calibri" panose="020F0502020204030204" pitchFamily="34" charset="0"/>
              </a:rPr>
              <a:t>fatigue</a:t>
            </a:r>
            <a:r>
              <a:rPr lang="nb-NO" sz="4000" dirty="0">
                <a:ea typeface="Calibri" panose="020F0502020204030204" pitchFamily="34" charset="0"/>
              </a:rPr>
              <a:t>, kløe og smerter som påvirker dagliglivet, men rapporterer at dette i liten grad fanges opp i oppfølging eller studier.</a:t>
            </a:r>
          </a:p>
          <a:p>
            <a:endParaRPr lang="nb-NO" sz="4000" dirty="0">
              <a:ea typeface="Calibri" panose="020F0502020204030204" pitchFamily="34" charset="0"/>
            </a:endParaRPr>
          </a:p>
          <a:p>
            <a:r>
              <a:rPr lang="nb-NO" sz="4000" dirty="0">
                <a:ea typeface="Calibri" panose="020F0502020204030204" pitchFamily="34" charset="0"/>
              </a:rPr>
              <a:t>Det er stort behov for å utvikle et PSC-spesifikt verktøy for å måle pasient-rapporterte utfallsmål (PROM) og livskvalitet både for klinisk oppfølging og for legemiddelutprøvingsstudier</a:t>
            </a:r>
            <a:r>
              <a:rPr lang="nb-NO" dirty="0">
                <a:ea typeface="Calibri" panose="020F0502020204030204" pitchFamily="34" charset="0"/>
              </a:rPr>
              <a:t>2</a:t>
            </a:r>
            <a:r>
              <a:rPr lang="nb-NO" sz="4000" dirty="0">
                <a:ea typeface="Calibri" panose="020F0502020204030204" pitchFamily="34" charset="0"/>
              </a:rPr>
              <a:t>. </a:t>
            </a:r>
            <a:endParaRPr lang="nb-NO" sz="4000" dirty="0"/>
          </a:p>
          <a:p>
            <a:endParaRPr lang="nb-NO" sz="4000" dirty="0"/>
          </a:p>
          <a:p>
            <a:r>
              <a:rPr lang="nb-NO" sz="4000" b="1" dirty="0"/>
              <a:t>Mål: </a:t>
            </a:r>
            <a:r>
              <a:rPr lang="nb-NO" sz="4000" dirty="0"/>
              <a:t>Oversette et preliminært PSC-spesifikt PROM utviklet av en forskningsgruppe i Storbritannia fra engelsk til norsk; evaluere den i et norsk PSC-panel.</a:t>
            </a:r>
            <a:endParaRPr lang="nb-NO" sz="4000" b="1" dirty="0"/>
          </a:p>
          <a:p>
            <a:endParaRPr lang="nb-NO" sz="4000" b="1" dirty="0"/>
          </a:p>
          <a:p>
            <a:r>
              <a:rPr lang="nb-NO" sz="4000" b="1" dirty="0"/>
              <a:t>Metoder</a:t>
            </a:r>
          </a:p>
          <a:p>
            <a:r>
              <a:rPr lang="nb-NO" sz="4000" dirty="0"/>
              <a:t>To personer oversatte PSC-PROM fra engelsk til norsk og samstemte oversettelsene; autorisert translatør </a:t>
            </a:r>
            <a:r>
              <a:rPr lang="nb-NO" sz="4000" dirty="0" err="1"/>
              <a:t>tilbakeoversatte</a:t>
            </a:r>
            <a:r>
              <a:rPr lang="nb-NO" sz="4000" dirty="0"/>
              <a:t> til engelsk; autorisert translatør og klinikere med ekspertise på PSC justerte så oversettelsen.</a:t>
            </a:r>
          </a:p>
          <a:p>
            <a:endParaRPr lang="nb-NO" sz="4000" dirty="0"/>
          </a:p>
          <a:p>
            <a:r>
              <a:rPr lang="nb-NO" sz="4000" dirty="0"/>
              <a:t>89 personer med PSC fulgt ved </a:t>
            </a:r>
            <a:r>
              <a:rPr lang="nb-NO" sz="4000" dirty="0" err="1"/>
              <a:t>Haraldsplass</a:t>
            </a:r>
            <a:r>
              <a:rPr lang="nb-NO" sz="4000" dirty="0"/>
              <a:t> Diakonale Sykehus i studien </a:t>
            </a:r>
            <a:r>
              <a:rPr lang="nb-NO" sz="4000" dirty="0" err="1"/>
              <a:t>ScandPSC</a:t>
            </a:r>
            <a:r>
              <a:rPr lang="nb-NO" sz="4000" dirty="0"/>
              <a:t> ble invitert via brev til å besvare PSC-PROM og evaluere hvert av de 75 spørsmålene som relevante, tydelige, overflødige og støtende. Data ble plottet i Excel og statiske analyser utført i SPSS.</a:t>
            </a:r>
          </a:p>
          <a:p>
            <a:endParaRPr lang="nb-NO" sz="4000" b="1" dirty="0"/>
          </a:p>
          <a:p>
            <a:endParaRPr lang="nb-NO" sz="4000" b="1" dirty="0"/>
          </a:p>
          <a:p>
            <a:endParaRPr lang="nb-NO" sz="4000" b="1" dirty="0"/>
          </a:p>
        </p:txBody>
      </p:sp>
      <p:sp>
        <p:nvSpPr>
          <p:cNvPr id="13" name="TekstSylinder 4">
            <a:extLst>
              <a:ext uri="{FF2B5EF4-FFF2-40B4-BE49-F238E27FC236}">
                <a16:creationId xmlns:a16="http://schemas.microsoft.com/office/drawing/2014/main" id="{0B5E2454-760A-AA4B-8017-06F75E221830}"/>
              </a:ext>
            </a:extLst>
          </p:cNvPr>
          <p:cNvSpPr txBox="1"/>
          <p:nvPr/>
        </p:nvSpPr>
        <p:spPr>
          <a:xfrm>
            <a:off x="12795025" y="6530717"/>
            <a:ext cx="13924803" cy="6309420"/>
          </a:xfrm>
          <a:prstGeom prst="rect">
            <a:avLst/>
          </a:prstGeom>
          <a:noFill/>
        </p:spPr>
        <p:txBody>
          <a:bodyPr wrap="square" rtlCol="0">
            <a:spAutoFit/>
          </a:bodyPr>
          <a:lstStyle/>
          <a:p>
            <a:r>
              <a:rPr lang="nb-NO" sz="4000" b="1" dirty="0"/>
              <a:t>Resultater</a:t>
            </a:r>
          </a:p>
          <a:p>
            <a:r>
              <a:rPr lang="nb-NO" sz="3600" dirty="0"/>
              <a:t>48 personer (56,5%) besvarte PSC-PROM. </a:t>
            </a:r>
            <a:r>
              <a:rPr lang="en-US" sz="3600" dirty="0" err="1"/>
              <a:t>Respondere</a:t>
            </a:r>
            <a:r>
              <a:rPr lang="en-US" sz="3600" dirty="0"/>
              <a:t> var </a:t>
            </a:r>
            <a:r>
              <a:rPr lang="en-US" sz="3600" dirty="0" err="1"/>
              <a:t>eldre</a:t>
            </a:r>
            <a:r>
              <a:rPr lang="en-US" sz="3600" dirty="0"/>
              <a:t> </a:t>
            </a:r>
            <a:r>
              <a:rPr lang="en-US" sz="3600" dirty="0" err="1"/>
              <a:t>enn</a:t>
            </a:r>
            <a:r>
              <a:rPr lang="en-US" sz="3600" dirty="0"/>
              <a:t> non-</a:t>
            </a:r>
            <a:r>
              <a:rPr lang="en-US" sz="3600" dirty="0" err="1"/>
              <a:t>respondere</a:t>
            </a:r>
            <a:r>
              <a:rPr lang="en-US" sz="3600" dirty="0"/>
              <a:t> (p=0.001), men </a:t>
            </a:r>
            <a:r>
              <a:rPr lang="en-US" sz="3600" dirty="0" err="1"/>
              <a:t>ellers</a:t>
            </a:r>
            <a:r>
              <a:rPr lang="en-US" sz="3600" dirty="0"/>
              <a:t> like. </a:t>
            </a:r>
            <a:r>
              <a:rPr lang="nb-NO" sz="3600" dirty="0"/>
              <a:t>Alle spørsmålene ble markert som relevante av minst 60%, men 26 (56,5%) av deltakerne syntes at spørreskjemaet var for langt. Fire spørsmål ble i stor grad bedømt som både overflødige og irrelevante. </a:t>
            </a:r>
          </a:p>
          <a:p>
            <a:endParaRPr lang="nb-NO" sz="3600" dirty="0"/>
          </a:p>
          <a:p>
            <a:r>
              <a:rPr lang="nb-NO" sz="3600" dirty="0"/>
              <a:t>Deltakerne oppga god generell livskvalitet og helse. Kvinner oppga noe lavere livskvalitet enn menn (p=0,013), men det var ingen kjønnsforskjell for generell helse (p=0.066). Fysisk ubehag (79%) og </a:t>
            </a:r>
            <a:r>
              <a:rPr lang="nb-NO" sz="3600" dirty="0" err="1"/>
              <a:t>fatigue</a:t>
            </a:r>
            <a:r>
              <a:rPr lang="nb-NO" sz="3600" dirty="0"/>
              <a:t> (77%) var de hyppigste plagene</a:t>
            </a:r>
            <a:r>
              <a:rPr lang="nb-NO" sz="4000" dirty="0"/>
              <a:t>.</a:t>
            </a:r>
          </a:p>
        </p:txBody>
      </p:sp>
      <p:sp>
        <p:nvSpPr>
          <p:cNvPr id="14" name="TekstSylinder 5">
            <a:extLst>
              <a:ext uri="{FF2B5EF4-FFF2-40B4-BE49-F238E27FC236}">
                <a16:creationId xmlns:a16="http://schemas.microsoft.com/office/drawing/2014/main" id="{49D5F3A2-FB78-284E-B1D9-5832E94FFB78}"/>
              </a:ext>
            </a:extLst>
          </p:cNvPr>
          <p:cNvSpPr txBox="1"/>
          <p:nvPr/>
        </p:nvSpPr>
        <p:spPr>
          <a:xfrm>
            <a:off x="27044320" y="21384875"/>
            <a:ext cx="15468601" cy="6740307"/>
          </a:xfrm>
          <a:prstGeom prst="rect">
            <a:avLst/>
          </a:prstGeom>
          <a:noFill/>
        </p:spPr>
        <p:txBody>
          <a:bodyPr wrap="square" rtlCol="0">
            <a:spAutoFit/>
          </a:bodyPr>
          <a:lstStyle/>
          <a:p>
            <a:r>
              <a:rPr lang="nb-NO" sz="4000" b="1" dirty="0"/>
              <a:t>Konklusjon</a:t>
            </a:r>
          </a:p>
          <a:p>
            <a:r>
              <a:rPr lang="nb-NO" sz="4000" dirty="0"/>
              <a:t>Norsk oversettelse av PSC-PROM ble vurdert som dekkende og relevant, men for lang. Vi foreslår å fjerne syv spørsmål </a:t>
            </a:r>
            <a:r>
              <a:rPr lang="nb-NO" sz="4000" dirty="0">
                <a:ea typeface="Calibri" panose="020F0502020204030204" pitchFamily="34" charset="0"/>
                <a:cs typeface="Times New Roman" panose="02020603050405020304" pitchFamily="18" charset="0"/>
              </a:rPr>
              <a:t>basert på evalueringen. Dette stemmer i stor grad overens med endringer gjort av gruppen i Storbritannia. </a:t>
            </a:r>
          </a:p>
          <a:p>
            <a:endParaRPr lang="nb-NO" sz="4000" dirty="0">
              <a:ea typeface="Calibri" panose="020F0502020204030204" pitchFamily="34" charset="0"/>
              <a:cs typeface="Times New Roman" panose="02020603050405020304" pitchFamily="18" charset="0"/>
            </a:endParaRPr>
          </a:p>
          <a:p>
            <a:r>
              <a:rPr lang="nb-NO" sz="4000" dirty="0">
                <a:ea typeface="Calibri" panose="020F0502020204030204" pitchFamily="34" charset="0"/>
                <a:cs typeface="Times New Roman" panose="02020603050405020304" pitchFamily="18" charset="0"/>
              </a:rPr>
              <a:t>Revidert PSC-PROM bør videre undersøkes i en feltundersøkelse i et stort pasientpanel med mål om å redusere antall spørsmål ved hjelp av faktoranalyse.</a:t>
            </a:r>
          </a:p>
          <a:p>
            <a:endParaRPr lang="nb-NO" sz="3600" dirty="0">
              <a:latin typeface="+mj-lt"/>
            </a:endParaRPr>
          </a:p>
          <a:p>
            <a:endParaRPr lang="nb-NO" sz="3600" dirty="0"/>
          </a:p>
        </p:txBody>
      </p:sp>
      <p:graphicFrame>
        <p:nvGraphicFramePr>
          <p:cNvPr id="15" name="Table 14">
            <a:extLst>
              <a:ext uri="{FF2B5EF4-FFF2-40B4-BE49-F238E27FC236}">
                <a16:creationId xmlns:a16="http://schemas.microsoft.com/office/drawing/2014/main" id="{1F914C5C-78DD-9F40-A928-4FF547D19E04}"/>
              </a:ext>
            </a:extLst>
          </p:cNvPr>
          <p:cNvGraphicFramePr>
            <a:graphicFrameLocks noGrp="1"/>
          </p:cNvGraphicFramePr>
          <p:nvPr/>
        </p:nvGraphicFramePr>
        <p:xfrm>
          <a:off x="26815366" y="6530717"/>
          <a:ext cx="15697552" cy="3926945"/>
        </p:xfrm>
        <a:graphic>
          <a:graphicData uri="http://schemas.openxmlformats.org/drawingml/2006/table">
            <a:tbl>
              <a:tblPr firstRow="1" bandRow="1">
                <a:tableStyleId>{5C22544A-7EE6-4342-B048-85BDC9FD1C3A}</a:tableStyleId>
              </a:tblPr>
              <a:tblGrid>
                <a:gridCol w="6834554">
                  <a:extLst>
                    <a:ext uri="{9D8B030D-6E8A-4147-A177-3AD203B41FA5}">
                      <a16:colId xmlns:a16="http://schemas.microsoft.com/office/drawing/2014/main" val="1971221545"/>
                    </a:ext>
                  </a:extLst>
                </a:gridCol>
                <a:gridCol w="3962400">
                  <a:extLst>
                    <a:ext uri="{9D8B030D-6E8A-4147-A177-3AD203B41FA5}">
                      <a16:colId xmlns:a16="http://schemas.microsoft.com/office/drawing/2014/main" val="2291340266"/>
                    </a:ext>
                  </a:extLst>
                </a:gridCol>
                <a:gridCol w="4900598">
                  <a:extLst>
                    <a:ext uri="{9D8B030D-6E8A-4147-A177-3AD203B41FA5}">
                      <a16:colId xmlns:a16="http://schemas.microsoft.com/office/drawing/2014/main" val="3507439136"/>
                    </a:ext>
                  </a:extLst>
                </a:gridCol>
              </a:tblGrid>
              <a:tr h="655212">
                <a:tc>
                  <a:txBody>
                    <a:bodyPr/>
                    <a:lstStyle/>
                    <a:p>
                      <a:pPr>
                        <a:lnSpc>
                          <a:spcPct val="150000"/>
                        </a:lnSpc>
                        <a:spcAft>
                          <a:spcPts val="0"/>
                        </a:spcAft>
                      </a:pPr>
                      <a:r>
                        <a:rPr lang="nb-NO" sz="3200" b="1">
                          <a:solidFill>
                            <a:schemeClr val="bg1"/>
                          </a:solidFill>
                          <a:effectLst/>
                          <a:latin typeface="+mj-lt"/>
                          <a:ea typeface="Times New Roman" panose="02020603050405020304" pitchFamily="18" charset="0"/>
                          <a:cs typeface="Times New Roman" panose="02020603050405020304" pitchFamily="18" charset="0"/>
                        </a:rPr>
                        <a:t> Baseline karakteristika</a:t>
                      </a:r>
                      <a:endParaRPr lang="en-US" sz="3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50000"/>
                        </a:lnSpc>
                        <a:spcAft>
                          <a:spcPts val="0"/>
                        </a:spcAft>
                      </a:pPr>
                      <a:r>
                        <a:rPr lang="nb-NO" sz="3200" b="1" dirty="0">
                          <a:solidFill>
                            <a:schemeClr val="bg1"/>
                          </a:solidFill>
                          <a:effectLst/>
                          <a:latin typeface="+mj-lt"/>
                          <a:ea typeface="Times New Roman" panose="02020603050405020304" pitchFamily="18" charset="0"/>
                          <a:cs typeface="Times New Roman" panose="02020603050405020304" pitchFamily="18" charset="0"/>
                        </a:rPr>
                        <a:t>Responder (n=48)</a:t>
                      </a:r>
                      <a:endParaRPr lang="en-US" sz="3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50000"/>
                        </a:lnSpc>
                        <a:spcAft>
                          <a:spcPts val="0"/>
                        </a:spcAft>
                      </a:pPr>
                      <a:r>
                        <a:rPr lang="nb-NO" sz="3200" b="1" dirty="0">
                          <a:solidFill>
                            <a:schemeClr val="bg1"/>
                          </a:solidFill>
                          <a:effectLst/>
                          <a:latin typeface="+mj-lt"/>
                          <a:ea typeface="Times New Roman" panose="02020603050405020304" pitchFamily="18" charset="0"/>
                          <a:cs typeface="Times New Roman" panose="02020603050405020304" pitchFamily="18" charset="0"/>
                        </a:rPr>
                        <a:t>Non-responder (N=37)</a:t>
                      </a:r>
                      <a:endParaRPr lang="en-US" sz="3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194471111"/>
                  </a:ext>
                </a:extLst>
              </a:tr>
              <a:tr h="655212">
                <a:tc>
                  <a:txBody>
                    <a:bodyPr/>
                    <a:lstStyle/>
                    <a:p>
                      <a:pPr>
                        <a:lnSpc>
                          <a:spcPct val="150000"/>
                        </a:lnSpc>
                        <a:spcAft>
                          <a:spcPts val="0"/>
                        </a:spcAft>
                      </a:pPr>
                      <a:r>
                        <a:rPr lang="nb-NO" sz="3200" b="1" dirty="0">
                          <a:solidFill>
                            <a:srgbClr val="201F1E"/>
                          </a:solidFill>
                          <a:effectLst/>
                          <a:latin typeface="+mj-lt"/>
                          <a:ea typeface="Times New Roman" panose="02020603050405020304" pitchFamily="18" charset="0"/>
                          <a:cs typeface="Times New Roman" panose="02020603050405020304" pitchFamily="18" charset="0"/>
                        </a:rPr>
                        <a:t>Mann, n (%)</a:t>
                      </a:r>
                      <a:endParaRPr lang="en-US" sz="32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29 (60,4%)</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28 (75,6%)</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3677689"/>
                  </a:ext>
                </a:extLst>
              </a:tr>
              <a:tr h="655212">
                <a:tc>
                  <a:txBody>
                    <a:bodyPr/>
                    <a:lstStyle/>
                    <a:p>
                      <a:pPr>
                        <a:lnSpc>
                          <a:spcPct val="150000"/>
                        </a:lnSpc>
                        <a:spcAft>
                          <a:spcPts val="0"/>
                        </a:spcAft>
                      </a:pPr>
                      <a:r>
                        <a:rPr lang="nb-NO" sz="3200" b="1" dirty="0">
                          <a:solidFill>
                            <a:srgbClr val="201F1E"/>
                          </a:solidFill>
                          <a:effectLst/>
                          <a:latin typeface="+mj-lt"/>
                          <a:ea typeface="Times New Roman" panose="02020603050405020304" pitchFamily="18" charset="0"/>
                          <a:cs typeface="Times New Roman" panose="02020603050405020304" pitchFamily="18" charset="0"/>
                        </a:rPr>
                        <a:t>Alder i år, median (range)</a:t>
                      </a:r>
                      <a:endParaRPr lang="en-US" sz="32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56,0 (25-85)</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38,0 (20-82)</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4574805"/>
                  </a:ext>
                </a:extLst>
              </a:tr>
              <a:tr h="655212">
                <a:tc>
                  <a:txBody>
                    <a:bodyPr/>
                    <a:lstStyle/>
                    <a:p>
                      <a:pPr>
                        <a:lnSpc>
                          <a:spcPct val="150000"/>
                        </a:lnSpc>
                        <a:spcAft>
                          <a:spcPts val="0"/>
                        </a:spcAft>
                      </a:pPr>
                      <a:r>
                        <a:rPr lang="nb-NO" sz="3200" b="1" dirty="0">
                          <a:solidFill>
                            <a:srgbClr val="201F1E"/>
                          </a:solidFill>
                          <a:effectLst/>
                          <a:latin typeface="+mj-lt"/>
                          <a:ea typeface="Times New Roman" panose="02020603050405020304" pitchFamily="18" charset="0"/>
                          <a:cs typeface="Times New Roman" panose="02020603050405020304" pitchFamily="18" charset="0"/>
                        </a:rPr>
                        <a:t>PSC varighet i år, median (range)</a:t>
                      </a:r>
                      <a:endParaRPr lang="en-US" sz="32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10,0 (0,8-41,9)</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7,1 (1.3-40,9)</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6682603"/>
                  </a:ext>
                </a:extLst>
              </a:tr>
              <a:tr h="655212">
                <a:tc>
                  <a:txBody>
                    <a:bodyPr/>
                    <a:lstStyle/>
                    <a:p>
                      <a:pPr>
                        <a:lnSpc>
                          <a:spcPct val="150000"/>
                        </a:lnSpc>
                        <a:spcAft>
                          <a:spcPts val="0"/>
                        </a:spcAft>
                      </a:pPr>
                      <a:r>
                        <a:rPr lang="nb-NO" sz="3200" b="1" dirty="0">
                          <a:solidFill>
                            <a:srgbClr val="201F1E"/>
                          </a:solidFill>
                          <a:effectLst/>
                          <a:latin typeface="+mj-lt"/>
                          <a:ea typeface="Times New Roman" panose="02020603050405020304" pitchFamily="18" charset="0"/>
                          <a:cs typeface="Times New Roman" panose="02020603050405020304" pitchFamily="18" charset="0"/>
                        </a:rPr>
                        <a:t>IBD, n (%)</a:t>
                      </a:r>
                      <a:endParaRPr lang="en-US" sz="32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36 (75%)</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nb-NO" sz="3200" dirty="0">
                          <a:solidFill>
                            <a:srgbClr val="201F1E"/>
                          </a:solidFill>
                          <a:effectLst/>
                          <a:latin typeface="+mj-lt"/>
                          <a:ea typeface="Times New Roman" panose="02020603050405020304" pitchFamily="18" charset="0"/>
                          <a:cs typeface="Times New Roman" panose="02020603050405020304" pitchFamily="18" charset="0"/>
                        </a:rPr>
                        <a:t>30 (81%)</a:t>
                      </a:r>
                      <a:endParaRPr lang="en-US" sz="3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0636745"/>
                  </a:ext>
                </a:extLst>
              </a:tr>
              <a:tr h="650885">
                <a:tc>
                  <a:txBody>
                    <a:bodyPr/>
                    <a:lstStyle/>
                    <a:p>
                      <a:r>
                        <a:rPr lang="en-US" sz="3200" b="1" dirty="0" err="1"/>
                        <a:t>Levercirrhose</a:t>
                      </a:r>
                      <a:endParaRPr lang="en-US" sz="3200" b="1" dirty="0">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3200" kern="1200" dirty="0">
                          <a:solidFill>
                            <a:schemeClr val="dk1"/>
                          </a:solidFill>
                          <a:effectLst/>
                          <a:latin typeface="+mj-lt"/>
                          <a:ea typeface="+mn-ea"/>
                          <a:cs typeface="+mn-cs"/>
                        </a:rPr>
                        <a:t>7 (14,5%)</a:t>
                      </a:r>
                      <a:endParaRPr lang="en-US" sz="3200" kern="1200" dirty="0">
                        <a:solidFill>
                          <a:schemeClr val="dk1"/>
                        </a:solidFill>
                        <a:effectLst/>
                        <a:latin typeface="+mj-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mj-lt"/>
                          <a:ea typeface="+mn-ea"/>
                          <a:cs typeface="+mn-cs"/>
                        </a:rPr>
                        <a:t>4 (10.81%)</a:t>
                      </a:r>
                    </a:p>
                  </a:txBody>
                  <a:tcPr/>
                </a:tc>
                <a:extLst>
                  <a:ext uri="{0D108BD9-81ED-4DB2-BD59-A6C34878D82A}">
                    <a16:rowId xmlns:a16="http://schemas.microsoft.com/office/drawing/2014/main" val="3501567731"/>
                  </a:ext>
                </a:extLst>
              </a:tr>
            </a:tbl>
          </a:graphicData>
        </a:graphic>
      </p:graphicFrame>
      <p:sp>
        <p:nvSpPr>
          <p:cNvPr id="18" name="References" descr="Field for references">
            <a:extLst>
              <a:ext uri="{FF2B5EF4-FFF2-40B4-BE49-F238E27FC236}">
                <a16:creationId xmlns:a16="http://schemas.microsoft.com/office/drawing/2014/main" id="{D3E279A3-D081-054C-A74B-B24EA95D26BB}"/>
              </a:ext>
            </a:extLst>
          </p:cNvPr>
          <p:cNvSpPr txBox="1">
            <a:spLocks noChangeArrowheads="1"/>
          </p:cNvSpPr>
          <p:nvPr/>
        </p:nvSpPr>
        <p:spPr bwMode="auto">
          <a:xfrm>
            <a:off x="13580983" y="27535656"/>
            <a:ext cx="13916332"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spcAft>
                <a:spcPts val="1200"/>
              </a:spcAft>
            </a:pPr>
            <a:r>
              <a:rPr lang="nb-NO" altLang="nb-NO" sz="2800" b="1" dirty="0">
                <a:solidFill>
                  <a:schemeClr val="tx1">
                    <a:lumMod val="85000"/>
                    <a:lumOff val="15000"/>
                  </a:schemeClr>
                </a:solidFill>
                <a:latin typeface="+mn-lt"/>
              </a:rPr>
              <a:t>REFERANSER</a:t>
            </a:r>
          </a:p>
          <a:p>
            <a:pPr eaLnBrk="1" hangingPunct="1"/>
            <a:r>
              <a:rPr lang="nb-NO" altLang="nb-NO" sz="2800">
                <a:solidFill>
                  <a:schemeClr val="tx1">
                    <a:lumMod val="85000"/>
                    <a:lumOff val="15000"/>
                  </a:schemeClr>
                </a:solidFill>
                <a:latin typeface="+mn-lt"/>
              </a:rPr>
              <a:t>1. </a:t>
            </a:r>
            <a:r>
              <a:rPr lang="en-US" altLang="nb-NO" sz="2800">
                <a:solidFill>
                  <a:schemeClr val="tx1">
                    <a:lumMod val="85000"/>
                    <a:lumOff val="15000"/>
                  </a:schemeClr>
                </a:solidFill>
                <a:latin typeface="+mn-lt"/>
              </a:rPr>
              <a:t>Karlsen TH, Folseraas T, Thorburn D, Vesterhus M. Primary sclerosing cholangitis - a comprehensive review. J Hepatol. 2017;67(6):1298-323.</a:t>
            </a:r>
            <a:endParaRPr lang="nb-NO" altLang="nb-NO" sz="2800" dirty="0">
              <a:solidFill>
                <a:schemeClr val="tx1">
                  <a:lumMod val="85000"/>
                  <a:lumOff val="15000"/>
                </a:schemeClr>
              </a:solidFill>
              <a:latin typeface="+mn-lt"/>
            </a:endParaRPr>
          </a:p>
          <a:p>
            <a:pPr eaLnBrk="1" hangingPunct="1"/>
            <a:r>
              <a:rPr lang="nb-NO" altLang="nb-NO" sz="2800">
                <a:solidFill>
                  <a:schemeClr val="tx1">
                    <a:lumMod val="85000"/>
                    <a:lumOff val="15000"/>
                  </a:schemeClr>
                </a:solidFill>
                <a:latin typeface="+mn-lt"/>
              </a:rPr>
              <a:t>2. </a:t>
            </a:r>
            <a:r>
              <a:rPr lang="en-US" altLang="nb-NO" sz="2800">
                <a:solidFill>
                  <a:schemeClr val="tx1">
                    <a:lumMod val="85000"/>
                    <a:lumOff val="15000"/>
                  </a:schemeClr>
                </a:solidFill>
                <a:latin typeface="+mn-lt"/>
              </a:rPr>
              <a:t>Marcus E SP, Krooupa AM, Thorburn D, Vivat B. Quality of life in primary sclerosing cholangitis: a systematic review. Health Qual Life Outcomes. 2021;19(1):100.</a:t>
            </a:r>
            <a:endParaRPr lang="nb-NO" altLang="nb-NO" sz="2800" dirty="0">
              <a:solidFill>
                <a:schemeClr val="tx1">
                  <a:lumMod val="85000"/>
                  <a:lumOff val="15000"/>
                </a:schemeClr>
              </a:solidFill>
              <a:latin typeface="+mn-lt"/>
            </a:endParaRPr>
          </a:p>
        </p:txBody>
      </p:sp>
      <p:sp>
        <p:nvSpPr>
          <p:cNvPr id="19" name="Acknowledgements" descr="Field for acknowledgements">
            <a:extLst>
              <a:ext uri="{FF2B5EF4-FFF2-40B4-BE49-F238E27FC236}">
                <a16:creationId xmlns:a16="http://schemas.microsoft.com/office/drawing/2014/main" id="{CDFD967E-D4BE-B342-AEDA-AE5D8A755D1C}"/>
              </a:ext>
            </a:extLst>
          </p:cNvPr>
          <p:cNvSpPr txBox="1">
            <a:spLocks noChangeArrowheads="1"/>
          </p:cNvSpPr>
          <p:nvPr/>
        </p:nvSpPr>
        <p:spPr bwMode="auto">
          <a:xfrm>
            <a:off x="28466153" y="27535656"/>
            <a:ext cx="928125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spcAft>
                <a:spcPts val="1200"/>
              </a:spcAft>
            </a:pPr>
            <a:r>
              <a:rPr lang="nb-NO" altLang="nb-NO" sz="2800" b="1">
                <a:solidFill>
                  <a:schemeClr val="tx1">
                    <a:lumMod val="85000"/>
                    <a:lumOff val="15000"/>
                  </a:schemeClr>
                </a:solidFill>
                <a:latin typeface="+mn-lt"/>
              </a:rPr>
              <a:t>TAKK TIL</a:t>
            </a:r>
            <a:endParaRPr lang="nb-NO" altLang="nb-NO" sz="2800" b="1" dirty="0">
              <a:solidFill>
                <a:schemeClr val="tx1">
                  <a:lumMod val="85000"/>
                  <a:lumOff val="15000"/>
                </a:schemeClr>
              </a:solidFill>
              <a:latin typeface="+mn-lt"/>
            </a:endParaRPr>
          </a:p>
          <a:p>
            <a:pPr eaLnBrk="1" hangingPunct="1"/>
            <a:r>
              <a:rPr lang="en-GB" altLang="nb-NO" sz="2800">
                <a:solidFill>
                  <a:schemeClr val="tx1">
                    <a:lumMod val="85000"/>
                    <a:lumOff val="15000"/>
                  </a:schemeClr>
                </a:solidFill>
                <a:latin typeface="+mn-lt"/>
              </a:rPr>
              <a:t>Karen Rønneberg, studiesykepleier, for registrering og monitorering av kliniske data i ScandPSC-registeret.</a:t>
            </a:r>
            <a:endParaRPr lang="en-GB" altLang="nb-NO" sz="2800" dirty="0">
              <a:solidFill>
                <a:schemeClr val="tx1">
                  <a:lumMod val="85000"/>
                  <a:lumOff val="15000"/>
                </a:schemeClr>
              </a:solidFill>
              <a:latin typeface="+mn-lt"/>
            </a:endParaRPr>
          </a:p>
        </p:txBody>
      </p:sp>
      <p:pic>
        <p:nvPicPr>
          <p:cNvPr id="10" name="Picture 9">
            <a:extLst>
              <a:ext uri="{FF2B5EF4-FFF2-40B4-BE49-F238E27FC236}">
                <a16:creationId xmlns:a16="http://schemas.microsoft.com/office/drawing/2014/main" id="{CD4CFCCD-8401-4543-A2A2-4BEF8B11FC7C}"/>
              </a:ext>
            </a:extLst>
          </p:cNvPr>
          <p:cNvPicPr>
            <a:picLocks noChangeAspect="1"/>
          </p:cNvPicPr>
          <p:nvPr/>
        </p:nvPicPr>
        <p:blipFill rotWithShape="1">
          <a:blip r:embed="rId3">
            <a:extLst>
              <a:ext uri="{28A0092B-C50C-407E-A947-70E740481C1C}">
                <a14:useLocalDpi xmlns:a14="http://schemas.microsoft.com/office/drawing/2010/main" val="0"/>
              </a:ext>
            </a:extLst>
          </a:blip>
          <a:srcRect l="505" t="7375"/>
          <a:stretch/>
        </p:blipFill>
        <p:spPr>
          <a:xfrm>
            <a:off x="26815367" y="11543547"/>
            <a:ext cx="15619507" cy="9634308"/>
          </a:xfrm>
          <a:prstGeom prst="rect">
            <a:avLst/>
          </a:prstGeom>
        </p:spPr>
      </p:pic>
      <p:pic>
        <p:nvPicPr>
          <p:cNvPr id="20" name="Picture 19">
            <a:extLst>
              <a:ext uri="{FF2B5EF4-FFF2-40B4-BE49-F238E27FC236}">
                <a16:creationId xmlns:a16="http://schemas.microsoft.com/office/drawing/2014/main" id="{A6CC9F78-E572-1046-BABB-5ED59DD1AE5D}"/>
              </a:ext>
            </a:extLst>
          </p:cNvPr>
          <p:cNvPicPr>
            <a:picLocks noChangeAspect="1"/>
          </p:cNvPicPr>
          <p:nvPr/>
        </p:nvPicPr>
        <p:blipFill rotWithShape="1">
          <a:blip r:embed="rId4">
            <a:extLst>
              <a:ext uri="{28A0092B-C50C-407E-A947-70E740481C1C}">
                <a14:useLocalDpi xmlns:a14="http://schemas.microsoft.com/office/drawing/2010/main" val="0"/>
              </a:ext>
            </a:extLst>
          </a:blip>
          <a:srcRect t="7471" r="23400" b="27262"/>
          <a:stretch/>
        </p:blipFill>
        <p:spPr>
          <a:xfrm>
            <a:off x="13580983" y="13491588"/>
            <a:ext cx="11960124" cy="6369074"/>
          </a:xfrm>
          <a:prstGeom prst="rect">
            <a:avLst/>
          </a:prstGeom>
        </p:spPr>
      </p:pic>
      <p:pic>
        <p:nvPicPr>
          <p:cNvPr id="22" name="Picture 21">
            <a:extLst>
              <a:ext uri="{FF2B5EF4-FFF2-40B4-BE49-F238E27FC236}">
                <a16:creationId xmlns:a16="http://schemas.microsoft.com/office/drawing/2014/main" id="{038B04EC-0E7C-324F-B0D7-AED2DDEFE86A}"/>
              </a:ext>
            </a:extLst>
          </p:cNvPr>
          <p:cNvPicPr>
            <a:picLocks noChangeAspect="1"/>
          </p:cNvPicPr>
          <p:nvPr/>
        </p:nvPicPr>
        <p:blipFill rotWithShape="1">
          <a:blip r:embed="rId5">
            <a:extLst>
              <a:ext uri="{28A0092B-C50C-407E-A947-70E740481C1C}">
                <a14:useLocalDpi xmlns:a14="http://schemas.microsoft.com/office/drawing/2010/main" val="0"/>
              </a:ext>
            </a:extLst>
          </a:blip>
          <a:srcRect t="7259" r="22844" b="27208"/>
          <a:stretch/>
        </p:blipFill>
        <p:spPr>
          <a:xfrm>
            <a:off x="13580983" y="20567716"/>
            <a:ext cx="11997235" cy="6368685"/>
          </a:xfrm>
          <a:prstGeom prst="rect">
            <a:avLst/>
          </a:prstGeom>
        </p:spPr>
      </p:pic>
      <p:sp>
        <p:nvSpPr>
          <p:cNvPr id="3" name="Rectangle 2">
            <a:extLst>
              <a:ext uri="{FF2B5EF4-FFF2-40B4-BE49-F238E27FC236}">
                <a16:creationId xmlns:a16="http://schemas.microsoft.com/office/drawing/2014/main" id="{092344DC-E5F8-D24A-A39D-A583BEB03013}"/>
              </a:ext>
            </a:extLst>
          </p:cNvPr>
          <p:cNvSpPr/>
          <p:nvPr/>
        </p:nvSpPr>
        <p:spPr>
          <a:xfrm>
            <a:off x="13580983" y="13234441"/>
            <a:ext cx="11960124" cy="584775"/>
          </a:xfrm>
          <a:prstGeom prst="rect">
            <a:avLst/>
          </a:prstGeom>
          <a:solidFill>
            <a:schemeClr val="accent1"/>
          </a:solidFill>
        </p:spPr>
        <p:txBody>
          <a:bodyPr wrap="square">
            <a:spAutoFit/>
          </a:bodyPr>
          <a:lstStyle/>
          <a:p>
            <a:r>
              <a:rPr lang="nb-NO" b="1" dirty="0">
                <a:solidFill>
                  <a:schemeClr val="bg1"/>
                </a:solidFill>
              </a:rPr>
              <a:t>Figur 1</a:t>
            </a:r>
            <a:r>
              <a:rPr lang="nb-NO" b="1">
                <a:solidFill>
                  <a:schemeClr val="bg1"/>
                </a:solidFill>
              </a:rPr>
              <a:t>. Generell livskvalitet hos menn og kvinner med PSC</a:t>
            </a:r>
            <a:endParaRPr lang="nb-NO" b="1" dirty="0">
              <a:solidFill>
                <a:schemeClr val="bg1"/>
              </a:solidFill>
            </a:endParaRPr>
          </a:p>
        </p:txBody>
      </p:sp>
      <p:sp>
        <p:nvSpPr>
          <p:cNvPr id="21" name="Rectangle 20">
            <a:extLst>
              <a:ext uri="{FF2B5EF4-FFF2-40B4-BE49-F238E27FC236}">
                <a16:creationId xmlns:a16="http://schemas.microsoft.com/office/drawing/2014/main" id="{FE5AB031-EC5D-D34B-9FA4-A2804C75E562}"/>
              </a:ext>
            </a:extLst>
          </p:cNvPr>
          <p:cNvSpPr/>
          <p:nvPr/>
        </p:nvSpPr>
        <p:spPr>
          <a:xfrm>
            <a:off x="13580983" y="20237568"/>
            <a:ext cx="11999787" cy="584775"/>
          </a:xfrm>
          <a:prstGeom prst="rect">
            <a:avLst/>
          </a:prstGeom>
          <a:solidFill>
            <a:schemeClr val="accent1"/>
          </a:solidFill>
        </p:spPr>
        <p:txBody>
          <a:bodyPr wrap="square">
            <a:spAutoFit/>
          </a:bodyPr>
          <a:lstStyle/>
          <a:p>
            <a:r>
              <a:rPr lang="nb-NO" b="1" dirty="0">
                <a:solidFill>
                  <a:schemeClr val="bg1"/>
                </a:solidFill>
              </a:rPr>
              <a:t>Figur 2</a:t>
            </a:r>
            <a:r>
              <a:rPr lang="nb-NO" b="1">
                <a:solidFill>
                  <a:schemeClr val="bg1"/>
                </a:solidFill>
              </a:rPr>
              <a:t>. Generell helse hos menn og kvinner med PSC</a:t>
            </a:r>
            <a:endParaRPr lang="nb-NO" b="1" dirty="0">
              <a:solidFill>
                <a:schemeClr val="bg1"/>
              </a:solidFill>
            </a:endParaRPr>
          </a:p>
        </p:txBody>
      </p:sp>
      <p:sp>
        <p:nvSpPr>
          <p:cNvPr id="23" name="Rectangle 22">
            <a:extLst>
              <a:ext uri="{FF2B5EF4-FFF2-40B4-BE49-F238E27FC236}">
                <a16:creationId xmlns:a16="http://schemas.microsoft.com/office/drawing/2014/main" id="{CE6D7D30-CC88-4E44-92C0-D99B38D2E88F}"/>
              </a:ext>
            </a:extLst>
          </p:cNvPr>
          <p:cNvSpPr/>
          <p:nvPr/>
        </p:nvSpPr>
        <p:spPr>
          <a:xfrm>
            <a:off x="26815366" y="10895647"/>
            <a:ext cx="15619507" cy="584775"/>
          </a:xfrm>
          <a:prstGeom prst="rect">
            <a:avLst/>
          </a:prstGeom>
          <a:solidFill>
            <a:schemeClr val="accent1"/>
          </a:solidFill>
        </p:spPr>
        <p:txBody>
          <a:bodyPr wrap="square">
            <a:spAutoFit/>
          </a:bodyPr>
          <a:lstStyle/>
          <a:p>
            <a:r>
              <a:rPr lang="nb-NO" b="1" dirty="0">
                <a:solidFill>
                  <a:schemeClr val="bg1"/>
                </a:solidFill>
              </a:rPr>
              <a:t>Figur 3. Symptomer rapportert av personer med PSC </a:t>
            </a:r>
            <a:r>
              <a:rPr lang="nb-NO" b="1">
                <a:solidFill>
                  <a:schemeClr val="bg1"/>
                </a:solidFill>
              </a:rPr>
              <a:t>via PSC-PROM </a:t>
            </a:r>
            <a:endParaRPr lang="nb-NO" b="1" dirty="0">
              <a:solidFill>
                <a:schemeClr val="bg1"/>
              </a:solidFill>
            </a:endParaRPr>
          </a:p>
        </p:txBody>
      </p:sp>
      <p:pic>
        <p:nvPicPr>
          <p:cNvPr id="2" name="Picture 1">
            <a:extLst>
              <a:ext uri="{FF2B5EF4-FFF2-40B4-BE49-F238E27FC236}">
                <a16:creationId xmlns:a16="http://schemas.microsoft.com/office/drawing/2014/main" id="{37EA47F4-AC23-2B81-A4C0-8039EC5899F6}"/>
              </a:ext>
            </a:extLst>
          </p:cNvPr>
          <p:cNvPicPr>
            <a:picLocks noChangeAspect="1"/>
          </p:cNvPicPr>
          <p:nvPr/>
        </p:nvPicPr>
        <p:blipFill>
          <a:blip r:embed="rId6"/>
          <a:stretch>
            <a:fillRect/>
          </a:stretch>
        </p:blipFill>
        <p:spPr>
          <a:xfrm>
            <a:off x="37747403" y="27954342"/>
            <a:ext cx="4438610" cy="1291038"/>
          </a:xfrm>
          <a:prstGeom prst="rect">
            <a:avLst/>
          </a:prstGeom>
        </p:spPr>
      </p:pic>
    </p:spTree>
    <p:extLst>
      <p:ext uri="{BB962C8B-B14F-4D97-AF65-F5344CB8AC3E}">
        <p14:creationId xmlns:p14="http://schemas.microsoft.com/office/powerpoint/2010/main" val="3427216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Title field">
            <a:extLst>
              <a:ext uri="{FF2B5EF4-FFF2-40B4-BE49-F238E27FC236}">
                <a16:creationId xmlns:a16="http://schemas.microsoft.com/office/drawing/2014/main" id="{A01C39AB-C44F-5A9C-23DE-9BAC392DC799}"/>
              </a:ext>
            </a:extLst>
          </p:cNvPr>
          <p:cNvSpPr txBox="1">
            <a:spLocks noChangeArrowheads="1"/>
          </p:cNvSpPr>
          <p:nvPr/>
        </p:nvSpPr>
        <p:spPr bwMode="auto">
          <a:xfrm>
            <a:off x="1182688" y="1128713"/>
            <a:ext cx="342010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9600" b="1" dirty="0">
                <a:solidFill>
                  <a:schemeClr val="bg1"/>
                </a:solidFill>
                <a:latin typeface="+mn-lt"/>
                <a:cs typeface="Times New Roman" panose="02020603050405020304" pitchFamily="18" charset="0"/>
              </a:rPr>
              <a:t>Diagnostisering og behandling av spontanabort ved SUS</a:t>
            </a:r>
          </a:p>
        </p:txBody>
      </p:sp>
      <p:sp>
        <p:nvSpPr>
          <p:cNvPr id="3" name="Subtitle" descr="Subtitle field">
            <a:extLst>
              <a:ext uri="{FF2B5EF4-FFF2-40B4-BE49-F238E27FC236}">
                <a16:creationId xmlns:a16="http://schemas.microsoft.com/office/drawing/2014/main" id="{20A1D331-D586-DEC1-3CAB-F4B167EAFD6F}"/>
              </a:ext>
            </a:extLst>
          </p:cNvPr>
          <p:cNvSpPr txBox="1">
            <a:spLocks noChangeArrowheads="1"/>
          </p:cNvSpPr>
          <p:nvPr/>
        </p:nvSpPr>
        <p:spPr bwMode="auto">
          <a:xfrm>
            <a:off x="1182688" y="3076575"/>
            <a:ext cx="342614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800" b="1" dirty="0">
                <a:solidFill>
                  <a:schemeClr val="bg1"/>
                </a:solidFill>
                <a:latin typeface="+mn-lt"/>
                <a:cs typeface="Times New Roman" panose="02020603050405020304" pitchFamily="18" charset="0"/>
              </a:rPr>
              <a:t>En retrospektiv kohortstudie som har avdekket feilkoding av diagnoser og prosedyrer, betydelige forskjeller i retningslinjer, og mulige årsaker til geografiske misforhold i behandling.  </a:t>
            </a:r>
            <a:endParaRPr lang="nb-NO" altLang="nb-NO" sz="9600" b="1" dirty="0">
              <a:solidFill>
                <a:schemeClr val="bg1"/>
              </a:solidFill>
              <a:latin typeface="+mn-lt"/>
              <a:cs typeface="Times New Roman" panose="02020603050405020304" pitchFamily="18" charset="0"/>
            </a:endParaRPr>
          </a:p>
        </p:txBody>
      </p:sp>
      <p:sp>
        <p:nvSpPr>
          <p:cNvPr id="4" name="Name and info" descr="Field for name and email">
            <a:extLst>
              <a:ext uri="{FF2B5EF4-FFF2-40B4-BE49-F238E27FC236}">
                <a16:creationId xmlns:a16="http://schemas.microsoft.com/office/drawing/2014/main" id="{57FA2BD0-9EE4-0E5E-5D96-F0AB38CC2043}"/>
              </a:ext>
            </a:extLst>
          </p:cNvPr>
          <p:cNvSpPr txBox="1">
            <a:spLocks noChangeArrowheads="1"/>
          </p:cNvSpPr>
          <p:nvPr/>
        </p:nvSpPr>
        <p:spPr bwMode="auto">
          <a:xfrm>
            <a:off x="34122043" y="1882306"/>
            <a:ext cx="8357031"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400" b="1" dirty="0">
                <a:solidFill>
                  <a:schemeClr val="bg1"/>
                </a:solidFill>
                <a:latin typeface="+mn-lt"/>
                <a:cs typeface="Times New Roman" panose="02020603050405020304" pitchFamily="18" charset="0"/>
              </a:rPr>
              <a:t>Ine Strand Hagenes</a:t>
            </a:r>
          </a:p>
          <a:p>
            <a:pPr algn="r" eaLnBrk="1" hangingPunct="1"/>
            <a:r>
              <a:rPr lang="nb-NO" altLang="nb-NO" sz="4400" b="1" dirty="0">
                <a:solidFill>
                  <a:schemeClr val="bg1"/>
                </a:solidFill>
                <a:latin typeface="+mn-lt"/>
                <a:cs typeface="Times New Roman" panose="02020603050405020304" pitchFamily="18" charset="0"/>
              </a:rPr>
              <a:t>Hanna Engelhardt Andersen</a:t>
            </a:r>
            <a:br>
              <a:rPr lang="nb-NO" altLang="nb-NO" sz="4400" dirty="0">
                <a:solidFill>
                  <a:schemeClr val="bg1"/>
                </a:solidFill>
                <a:latin typeface="+mn-lt"/>
                <a:cs typeface="Times New Roman" panose="02020603050405020304" pitchFamily="18" charset="0"/>
              </a:rPr>
            </a:br>
            <a:r>
              <a:rPr lang="nb-NO" altLang="nb-NO" sz="4400" dirty="0">
                <a:solidFill>
                  <a:schemeClr val="bg1"/>
                </a:solidFill>
                <a:latin typeface="+mn-lt"/>
                <a:cs typeface="Times New Roman" panose="02020603050405020304" pitchFamily="18" charset="0"/>
              </a:rPr>
              <a:t>Universitetet i Bergen</a:t>
            </a:r>
          </a:p>
          <a:p>
            <a:pPr algn="r" eaLnBrk="1" hangingPunct="1"/>
            <a:r>
              <a:rPr lang="nb-NO" altLang="nb-NO" sz="4400" dirty="0">
                <a:solidFill>
                  <a:schemeClr val="bg1"/>
                </a:solidFill>
                <a:latin typeface="+mn-lt"/>
                <a:cs typeface="Times New Roman" panose="02020603050405020304" pitchFamily="18" charset="0"/>
                <a:hlinkClick r:id="rId3"/>
              </a:rPr>
              <a:t>mub007@uib.no</a:t>
            </a:r>
            <a:endParaRPr lang="nb-NO" altLang="nb-NO" sz="4400" dirty="0">
              <a:solidFill>
                <a:schemeClr val="bg1"/>
              </a:solidFill>
              <a:latin typeface="+mn-lt"/>
              <a:cs typeface="Times New Roman" panose="02020603050405020304" pitchFamily="18" charset="0"/>
            </a:endParaRPr>
          </a:p>
          <a:p>
            <a:pPr algn="r" eaLnBrk="1" hangingPunct="1"/>
            <a:r>
              <a:rPr lang="nb-NO" altLang="nb-NO" sz="4400" dirty="0">
                <a:solidFill>
                  <a:schemeClr val="bg1"/>
                </a:solidFill>
                <a:latin typeface="+mn-lt"/>
                <a:cs typeface="Times New Roman" panose="02020603050405020304" pitchFamily="18" charset="0"/>
                <a:hlinkClick r:id="rId4"/>
              </a:rPr>
              <a:t>han038@uib.no</a:t>
            </a:r>
            <a:endParaRPr lang="nb-NO" altLang="nb-NO" sz="4400" dirty="0">
              <a:solidFill>
                <a:schemeClr val="bg1"/>
              </a:solidFill>
              <a:latin typeface="+mn-lt"/>
              <a:cs typeface="Times New Roman" panose="02020603050405020304" pitchFamily="18" charset="0"/>
            </a:endParaRPr>
          </a:p>
          <a:p>
            <a:pPr algn="r" eaLnBrk="1" hangingPunct="1"/>
            <a:r>
              <a:rPr lang="nb-NO" altLang="nb-NO" sz="4000" dirty="0">
                <a:solidFill>
                  <a:schemeClr val="bg1"/>
                </a:solidFill>
                <a:latin typeface="+mn-lt"/>
              </a:rPr>
              <a:t>o</a:t>
            </a:r>
          </a:p>
        </p:txBody>
      </p:sp>
      <p:sp>
        <p:nvSpPr>
          <p:cNvPr id="5" name="Text box 1" descr="Text field ">
            <a:extLst>
              <a:ext uri="{FF2B5EF4-FFF2-40B4-BE49-F238E27FC236}">
                <a16:creationId xmlns:a16="http://schemas.microsoft.com/office/drawing/2014/main" id="{AFE60F12-CCB9-2971-8DD0-5CA6AF59C616}"/>
              </a:ext>
            </a:extLst>
          </p:cNvPr>
          <p:cNvSpPr txBox="1">
            <a:spLocks noChangeArrowheads="1"/>
          </p:cNvSpPr>
          <p:nvPr/>
        </p:nvSpPr>
        <p:spPr bwMode="auto">
          <a:xfrm>
            <a:off x="183433" y="5975734"/>
            <a:ext cx="9969500" cy="1157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sz="4000" b="1" i="0" u="none" strike="noStrike" dirty="0">
                <a:solidFill>
                  <a:srgbClr val="000000"/>
                </a:solidFill>
                <a:effectLst/>
                <a:latin typeface="+mn-lt"/>
              </a:rPr>
              <a:t>BAKGRUNN</a:t>
            </a:r>
            <a:endParaRPr lang="nb-NO" sz="4400" b="1" i="0" u="none" strike="noStrike" dirty="0">
              <a:solidFill>
                <a:srgbClr val="000000"/>
              </a:solidFill>
              <a:effectLst/>
              <a:latin typeface="+mn-lt"/>
            </a:endParaRPr>
          </a:p>
          <a:p>
            <a:pPr eaLnBrk="1" hangingPunct="1">
              <a:spcAft>
                <a:spcPct val="20000"/>
              </a:spcAft>
            </a:pPr>
            <a:r>
              <a:rPr lang="nb-NO" sz="3600" b="0" i="0" u="none" strike="noStrike" dirty="0">
                <a:solidFill>
                  <a:srgbClr val="000000"/>
                </a:solidFill>
                <a:effectLst/>
                <a:latin typeface="+mn-lt"/>
              </a:rPr>
              <a:t>Spontanabort forekommer i 10-15% av erkjente svangerskap, etiologien er delvis kjent, og antas å være multifaktoriell (1). Behandling kan være ekspektans, medikamentell og kirurgisk (2). </a:t>
            </a:r>
          </a:p>
          <a:p>
            <a:pPr eaLnBrk="1" hangingPunct="1">
              <a:spcAft>
                <a:spcPct val="20000"/>
              </a:spcAft>
            </a:pPr>
            <a:endParaRPr lang="nb-NO" sz="3600" dirty="0">
              <a:solidFill>
                <a:srgbClr val="000000"/>
              </a:solidFill>
              <a:latin typeface="+mn-lt"/>
            </a:endParaRPr>
          </a:p>
          <a:p>
            <a:pPr eaLnBrk="1" hangingPunct="1">
              <a:spcAft>
                <a:spcPct val="20000"/>
              </a:spcAft>
            </a:pPr>
            <a:r>
              <a:rPr lang="nb-NO" sz="3600" b="1" i="0" u="none" strike="noStrike" dirty="0">
                <a:solidFill>
                  <a:srgbClr val="000000"/>
                </a:solidFill>
                <a:effectLst/>
                <a:latin typeface="+mn-lt"/>
                <a:cs typeface="Times New Roman" panose="02020603050405020304" pitchFamily="18" charset="0"/>
              </a:rPr>
              <a:t>Helseatlas</a:t>
            </a:r>
          </a:p>
          <a:p>
            <a:pPr eaLnBrk="1" hangingPunct="1">
              <a:spcAft>
                <a:spcPct val="20000"/>
              </a:spcAft>
            </a:pPr>
            <a:r>
              <a:rPr lang="nb-NO" sz="3600" b="0" i="0" u="none" strike="noStrike" dirty="0">
                <a:solidFill>
                  <a:srgbClr val="000000"/>
                </a:solidFill>
                <a:effectLst/>
                <a:latin typeface="+mn-lt"/>
                <a:cs typeface="Times New Roman" panose="02020603050405020304" pitchFamily="18" charset="0"/>
              </a:rPr>
              <a:t>I følge Helseatlas for gynekologi foreligger stor geografisk variasjon i antall som tilbys kirurgisk behandling av spontanabort, og Stavanger Universitetssjukehus (SUS) hadde landets laveste andel (3).</a:t>
            </a:r>
          </a:p>
          <a:p>
            <a:pPr eaLnBrk="1" hangingPunct="1">
              <a:spcAft>
                <a:spcPct val="20000"/>
              </a:spcAft>
            </a:pPr>
            <a:endParaRPr lang="nb-NO" sz="3600" dirty="0">
              <a:solidFill>
                <a:srgbClr val="000000"/>
              </a:solidFill>
              <a:latin typeface="+mn-lt"/>
              <a:cs typeface="Times New Roman" panose="02020603050405020304" pitchFamily="18" charset="0"/>
            </a:endParaRPr>
          </a:p>
          <a:p>
            <a:pPr eaLnBrk="1" hangingPunct="1">
              <a:spcAft>
                <a:spcPct val="20000"/>
              </a:spcAft>
            </a:pPr>
            <a:r>
              <a:rPr lang="nb-NO" altLang="nb-NO" sz="3600" b="1" dirty="0">
                <a:solidFill>
                  <a:schemeClr val="tx1">
                    <a:lumMod val="85000"/>
                    <a:lumOff val="15000"/>
                  </a:schemeClr>
                </a:solidFill>
                <a:latin typeface="+mn-lt"/>
                <a:cs typeface="Times New Roman" panose="02020603050405020304" pitchFamily="18" charset="0"/>
              </a:rPr>
              <a:t>Ulike retningslinjer</a:t>
            </a:r>
          </a:p>
          <a:p>
            <a:pPr eaLnBrk="1" hangingPunct="1">
              <a:spcAft>
                <a:spcPct val="20000"/>
              </a:spcAft>
            </a:pPr>
            <a:r>
              <a:rPr lang="nb-NO" altLang="nb-NO" sz="3600" dirty="0">
                <a:solidFill>
                  <a:schemeClr val="tx1">
                    <a:lumMod val="85000"/>
                    <a:lumOff val="15000"/>
                  </a:schemeClr>
                </a:solidFill>
                <a:latin typeface="+mn-lt"/>
                <a:cs typeface="Times New Roman" panose="02020603050405020304" pitchFamily="18" charset="0"/>
              </a:rPr>
              <a:t>Studien sammenligner Norsk Gynekologisk Forenings Veileder i gynekologi 2015 med lokal prosedyrehåndbok til SUS (4, 5). Retningslinjene samsvarer ikke. </a:t>
            </a:r>
          </a:p>
          <a:p>
            <a:pPr eaLnBrk="1" hangingPunct="1">
              <a:spcAft>
                <a:spcPct val="20000"/>
              </a:spcAft>
            </a:pPr>
            <a:endParaRPr lang="nb-NO" sz="3600" b="0" i="0" u="none" strike="noStrike" dirty="0">
              <a:solidFill>
                <a:srgbClr val="000000"/>
              </a:solidFill>
              <a:effectLst/>
              <a:latin typeface="+mn-lt"/>
              <a:cs typeface="Times New Roman" panose="02020603050405020304" pitchFamily="18" charset="0"/>
            </a:endParaRPr>
          </a:p>
        </p:txBody>
      </p:sp>
      <p:sp>
        <p:nvSpPr>
          <p:cNvPr id="6" name="Text box 2" descr="Text field ">
            <a:extLst>
              <a:ext uri="{FF2B5EF4-FFF2-40B4-BE49-F238E27FC236}">
                <a16:creationId xmlns:a16="http://schemas.microsoft.com/office/drawing/2014/main" id="{F6E2DE15-9E1B-CFD7-8790-23896314600D}"/>
              </a:ext>
            </a:extLst>
          </p:cNvPr>
          <p:cNvSpPr txBox="1">
            <a:spLocks noChangeArrowheads="1"/>
          </p:cNvSpPr>
          <p:nvPr/>
        </p:nvSpPr>
        <p:spPr bwMode="auto">
          <a:xfrm>
            <a:off x="10152933" y="5978313"/>
            <a:ext cx="10033000" cy="12945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sz="4000" b="1" dirty="0">
                <a:solidFill>
                  <a:srgbClr val="000000"/>
                </a:solidFill>
                <a:latin typeface="+mn-lt"/>
                <a:cs typeface="Times New Roman" panose="02020603050405020304" pitchFamily="18" charset="0"/>
              </a:rPr>
              <a:t>MÅL</a:t>
            </a:r>
          </a:p>
          <a:p>
            <a:pPr eaLnBrk="1" hangingPunct="1">
              <a:spcAft>
                <a:spcPct val="20000"/>
              </a:spcAft>
            </a:pPr>
            <a:r>
              <a:rPr lang="nb-NO" sz="3600" b="0" i="0" u="none" strike="noStrike" dirty="0">
                <a:solidFill>
                  <a:srgbClr val="000000"/>
                </a:solidFill>
                <a:effectLst/>
                <a:latin typeface="+mn-lt"/>
              </a:rPr>
              <a:t>Vi ønsket å finne karakteristika ved kvinnene som mottok de ulike behandlingsformene, undersøke om forskjeller i retningslinjer påvirket diagnostisering og behandling, og om diagnosene var kodet korrekt. </a:t>
            </a:r>
            <a:endParaRPr lang="nb-NO" altLang="nb-NO" sz="3600" b="1" dirty="0">
              <a:solidFill>
                <a:schemeClr val="tx1">
                  <a:lumMod val="85000"/>
                  <a:lumOff val="15000"/>
                </a:schemeClr>
              </a:solidFill>
              <a:latin typeface="+mn-lt"/>
              <a:cs typeface="Times New Roman" panose="02020603050405020304" pitchFamily="18" charset="0"/>
            </a:endParaRPr>
          </a:p>
          <a:p>
            <a:pPr eaLnBrk="1" hangingPunct="1">
              <a:spcAft>
                <a:spcPct val="20000"/>
              </a:spcAft>
            </a:pPr>
            <a:endParaRPr lang="nb-NO" altLang="nb-NO" sz="4000" b="1" dirty="0">
              <a:solidFill>
                <a:schemeClr val="tx1">
                  <a:lumMod val="85000"/>
                  <a:lumOff val="15000"/>
                </a:schemeClr>
              </a:solidFill>
              <a:latin typeface="+mn-lt"/>
              <a:cs typeface="Times New Roman" panose="02020603050405020304" pitchFamily="18" charset="0"/>
            </a:endParaRPr>
          </a:p>
          <a:p>
            <a:pPr eaLnBrk="1" hangingPunct="1">
              <a:spcAft>
                <a:spcPct val="20000"/>
              </a:spcAft>
            </a:pPr>
            <a:r>
              <a:rPr lang="nb-NO" altLang="nb-NO" sz="4000" b="1" dirty="0">
                <a:solidFill>
                  <a:schemeClr val="tx1">
                    <a:lumMod val="85000"/>
                    <a:lumOff val="15000"/>
                  </a:schemeClr>
                </a:solidFill>
                <a:latin typeface="+mn-lt"/>
                <a:cs typeface="Times New Roman" panose="02020603050405020304" pitchFamily="18" charset="0"/>
              </a:rPr>
              <a:t>METODE</a:t>
            </a:r>
          </a:p>
          <a:p>
            <a:pPr eaLnBrk="1" hangingPunct="1">
              <a:spcAft>
                <a:spcPct val="20000"/>
              </a:spcAft>
            </a:pPr>
            <a:r>
              <a:rPr lang="nb-NO" sz="3600" b="0" i="0" u="none" strike="noStrike" dirty="0">
                <a:solidFill>
                  <a:srgbClr val="000000"/>
                </a:solidFill>
                <a:effectLst/>
                <a:latin typeface="+mn-lt"/>
              </a:rPr>
              <a:t>Retrospektiv kohortstudie av 451 spontanaborter ved SUS i perioden 2015-2017. Inkludert i studien var journaler registrert med ICD-10-kodene O02, O03, O06, og de kirurgiske kodene MBA00/03 (6). </a:t>
            </a:r>
            <a:endParaRPr lang="nb-NO" sz="3600" dirty="0">
              <a:solidFill>
                <a:srgbClr val="000000"/>
              </a:solidFill>
              <a:latin typeface="+mn-lt"/>
            </a:endParaRPr>
          </a:p>
          <a:p>
            <a:pPr eaLnBrk="1" hangingPunct="1">
              <a:spcAft>
                <a:spcPct val="20000"/>
              </a:spcAft>
            </a:pPr>
            <a:r>
              <a:rPr lang="nb-NO" sz="3600" b="0" i="0" u="none" strike="noStrike" dirty="0">
                <a:solidFill>
                  <a:srgbClr val="000000"/>
                </a:solidFill>
                <a:effectLst/>
                <a:latin typeface="+mn-lt"/>
              </a:rPr>
              <a:t>Spontanabortene ble klassifisert i henhold til behandlingsform; ekspekterende, medikamentell eller kirurgisk. </a:t>
            </a:r>
          </a:p>
          <a:p>
            <a:pPr eaLnBrk="1" hangingPunct="1">
              <a:spcAft>
                <a:spcPct val="20000"/>
              </a:spcAft>
            </a:pPr>
            <a:r>
              <a:rPr lang="nb-NO" altLang="nb-NO" sz="3600" dirty="0">
                <a:solidFill>
                  <a:schemeClr val="tx1">
                    <a:lumMod val="85000"/>
                    <a:lumOff val="15000"/>
                  </a:schemeClr>
                </a:solidFill>
                <a:latin typeface="+mn-lt"/>
                <a:cs typeface="Times New Roman" panose="02020603050405020304" pitchFamily="18" charset="0"/>
              </a:rPr>
              <a:t>For å avgjøre om koding har foregått korrekt er det tatt utgangspunkt i prosedyreboken til SUS. </a:t>
            </a:r>
            <a:endParaRPr lang="nb-NO" altLang="nb-NO" sz="3600" b="1" dirty="0">
              <a:solidFill>
                <a:schemeClr val="tx1">
                  <a:lumMod val="85000"/>
                  <a:lumOff val="15000"/>
                </a:schemeClr>
              </a:solidFill>
              <a:latin typeface="+mn-lt"/>
              <a:cs typeface="Times New Roman" panose="02020603050405020304" pitchFamily="18" charset="0"/>
            </a:endParaRPr>
          </a:p>
          <a:p>
            <a:pPr eaLnBrk="1" hangingPunct="1">
              <a:spcAft>
                <a:spcPct val="20000"/>
              </a:spcAft>
            </a:pPr>
            <a:endParaRPr lang="nb-NO" sz="3600" b="0" i="0" u="none" strike="noStrike" dirty="0">
              <a:solidFill>
                <a:srgbClr val="000000"/>
              </a:solidFill>
              <a:effectLst/>
              <a:latin typeface="+mn-lt"/>
            </a:endParaRPr>
          </a:p>
          <a:p>
            <a:pPr eaLnBrk="1" hangingPunct="1">
              <a:spcAft>
                <a:spcPct val="20000"/>
              </a:spcAft>
            </a:pPr>
            <a:endParaRPr lang="nb-NO" altLang="nb-NO" sz="3600" dirty="0">
              <a:solidFill>
                <a:srgbClr val="000000"/>
              </a:solidFill>
              <a:latin typeface="+mn-lt"/>
              <a:cs typeface="Times New Roman" panose="02020603050405020304" pitchFamily="18" charset="0"/>
            </a:endParaRPr>
          </a:p>
          <a:p>
            <a:pPr eaLnBrk="1" hangingPunct="1">
              <a:spcAft>
                <a:spcPct val="20000"/>
              </a:spcAft>
            </a:pPr>
            <a:r>
              <a:rPr lang="nb-NO" sz="3600" b="0" i="0" u="none" strike="noStrike" dirty="0">
                <a:solidFill>
                  <a:srgbClr val="000000"/>
                </a:solidFill>
                <a:effectLst/>
                <a:latin typeface="+mn-lt"/>
              </a:rPr>
              <a:t> </a:t>
            </a:r>
          </a:p>
        </p:txBody>
      </p:sp>
      <p:sp>
        <p:nvSpPr>
          <p:cNvPr id="7" name="Text Box 4" descr="Text field ">
            <a:extLst>
              <a:ext uri="{FF2B5EF4-FFF2-40B4-BE49-F238E27FC236}">
                <a16:creationId xmlns:a16="http://schemas.microsoft.com/office/drawing/2014/main" id="{DD8B44E2-3A79-6964-373C-286D8BB867F2}"/>
              </a:ext>
            </a:extLst>
          </p:cNvPr>
          <p:cNvSpPr txBox="1">
            <a:spLocks noChangeArrowheads="1"/>
          </p:cNvSpPr>
          <p:nvPr/>
        </p:nvSpPr>
        <p:spPr bwMode="auto">
          <a:xfrm>
            <a:off x="21098477" y="18569951"/>
            <a:ext cx="10033000" cy="846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000" b="1" dirty="0">
                <a:solidFill>
                  <a:schemeClr val="tx1">
                    <a:lumMod val="85000"/>
                    <a:lumOff val="15000"/>
                  </a:schemeClr>
                </a:solidFill>
                <a:latin typeface="+mn-lt"/>
                <a:cs typeface="Times New Roman" panose="02020603050405020304" pitchFamily="18" charset="0"/>
              </a:rPr>
              <a:t>RESULTAT</a:t>
            </a:r>
            <a:endParaRPr lang="nb-NO" altLang="nb-NO" sz="4400" b="1" dirty="0">
              <a:solidFill>
                <a:schemeClr val="tx1">
                  <a:lumMod val="85000"/>
                  <a:lumOff val="15000"/>
                </a:schemeClr>
              </a:solidFill>
              <a:latin typeface="+mn-lt"/>
              <a:cs typeface="Times New Roman" panose="02020603050405020304" pitchFamily="18" charset="0"/>
            </a:endParaRPr>
          </a:p>
          <a:p>
            <a:pPr eaLnBrk="1" hangingPunct="1">
              <a:spcBef>
                <a:spcPct val="50000"/>
              </a:spcBef>
            </a:pPr>
            <a:r>
              <a:rPr lang="nb-NO" sz="3600" b="0" i="0" u="none" strike="noStrike" dirty="0">
                <a:solidFill>
                  <a:srgbClr val="000000"/>
                </a:solidFill>
                <a:effectLst/>
                <a:latin typeface="+mn-lt"/>
              </a:rPr>
              <a:t>Av 451 fikk 129 ekspekterende, 216 medikamentell, og 106 kirurgisk behandling som endelig behandling. Totalt 140 (31%) var kodet med feil diagnose. Feil kirurgisk prosedyrekode ble gitt til 26 (5,8%) pasienter. </a:t>
            </a:r>
          </a:p>
          <a:p>
            <a:pPr eaLnBrk="1" hangingPunct="1">
              <a:spcBef>
                <a:spcPct val="50000"/>
              </a:spcBef>
            </a:pPr>
            <a:r>
              <a:rPr lang="nb-NO" sz="3600" b="0" i="0" u="none" strike="noStrike" dirty="0">
                <a:solidFill>
                  <a:srgbClr val="000000"/>
                </a:solidFill>
                <a:effectLst/>
                <a:latin typeface="+mn-lt"/>
              </a:rPr>
              <a:t>Dersom Veileder i gynekologi hadde vært fulgt framfor den lokale </a:t>
            </a:r>
            <a:r>
              <a:rPr lang="nb-NO" sz="3600" dirty="0">
                <a:solidFill>
                  <a:srgbClr val="000000"/>
                </a:solidFill>
                <a:latin typeface="+mn-lt"/>
              </a:rPr>
              <a:t>prosedyre</a:t>
            </a:r>
            <a:r>
              <a:rPr lang="nb-NO" sz="3600" b="0" i="0" u="none" strike="noStrike" dirty="0">
                <a:solidFill>
                  <a:srgbClr val="000000"/>
                </a:solidFill>
                <a:effectLst/>
                <a:latin typeface="+mn-lt"/>
              </a:rPr>
              <a:t>håndboken til SUS, ville 238 (52,8%) fått en annen diagnose. </a:t>
            </a:r>
          </a:p>
          <a:p>
            <a:pPr eaLnBrk="1" hangingPunct="1">
              <a:spcBef>
                <a:spcPct val="50000"/>
              </a:spcBef>
            </a:pPr>
            <a:r>
              <a:rPr lang="nb-NO" sz="3600" b="0" i="0" u="none" strike="noStrike" dirty="0">
                <a:solidFill>
                  <a:srgbClr val="000000"/>
                </a:solidFill>
                <a:effectLst/>
                <a:latin typeface="+mn-lt"/>
              </a:rPr>
              <a:t>Totalt 88 (83,0%) av kirurgiske behandlinger i utvalget har ikke utgjort en del av det statistiske grunnlaget i Helseatlas for gynekologi.</a:t>
            </a:r>
            <a:endParaRPr lang="nb-NO" altLang="nb-NO" sz="3600" b="1" dirty="0">
              <a:solidFill>
                <a:schemeClr val="tx1">
                  <a:lumMod val="85000"/>
                  <a:lumOff val="15000"/>
                </a:schemeClr>
              </a:solidFill>
              <a:latin typeface="+mn-lt"/>
              <a:cs typeface="Times New Roman" panose="02020603050405020304" pitchFamily="18" charset="0"/>
            </a:endParaRPr>
          </a:p>
          <a:p>
            <a:pPr eaLnBrk="1" hangingPunct="1">
              <a:spcBef>
                <a:spcPct val="50000"/>
              </a:spcBef>
            </a:pPr>
            <a:endParaRPr lang="nb-NO" altLang="nb-NO" sz="3600" dirty="0">
              <a:solidFill>
                <a:schemeClr val="tx1">
                  <a:lumMod val="85000"/>
                  <a:lumOff val="15000"/>
                </a:schemeClr>
              </a:solidFill>
            </a:endParaRPr>
          </a:p>
        </p:txBody>
      </p:sp>
      <p:sp>
        <p:nvSpPr>
          <p:cNvPr id="9" name="References" descr="Field for references">
            <a:extLst>
              <a:ext uri="{FF2B5EF4-FFF2-40B4-BE49-F238E27FC236}">
                <a16:creationId xmlns:a16="http://schemas.microsoft.com/office/drawing/2014/main" id="{5F0E350F-6C77-DF39-B7D7-2124C89BF113}"/>
              </a:ext>
            </a:extLst>
          </p:cNvPr>
          <p:cNvSpPr txBox="1">
            <a:spLocks noChangeArrowheads="1"/>
          </p:cNvSpPr>
          <p:nvPr/>
        </p:nvSpPr>
        <p:spPr bwMode="auto">
          <a:xfrm>
            <a:off x="21801392" y="27203400"/>
            <a:ext cx="2100713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REFERANSER </a:t>
            </a:r>
          </a:p>
          <a:p>
            <a:pPr marL="342900" indent="-342900" eaLnBrk="1" hangingPunct="1">
              <a:buAutoNum type="arabicPeriod"/>
            </a:pPr>
            <a:r>
              <a:rPr lang="nb-NO" sz="1800" b="0" i="0" u="none" strike="noStrike" dirty="0">
                <a:solidFill>
                  <a:srgbClr val="000000"/>
                </a:solidFill>
                <a:effectLst/>
                <a:latin typeface="Times New Roman" panose="02020603050405020304" pitchFamily="18" charset="0"/>
              </a:rPr>
              <a:t>Berner E. Hansen K. Spydslaug A. Spontanabort. Norsk gynekologisk forening Veileder i gynekologi (2021). </a:t>
            </a:r>
            <a:r>
              <a:rPr lang="nb-NO" sz="1800" b="0" i="0" u="none" strike="noStrike" dirty="0" err="1">
                <a:solidFill>
                  <a:srgbClr val="000000"/>
                </a:solidFill>
                <a:effectLst/>
                <a:latin typeface="Times New Roman" panose="02020603050405020304" pitchFamily="18" charset="0"/>
              </a:rPr>
              <a:t>ePub</a:t>
            </a:r>
            <a:r>
              <a:rPr lang="nb-NO" sz="1800" b="0" i="0" u="none" strike="noStrike" dirty="0">
                <a:solidFill>
                  <a:srgbClr val="000000"/>
                </a:solidFill>
                <a:effectLst/>
                <a:latin typeface="Times New Roman" panose="02020603050405020304" pitchFamily="18" charset="0"/>
              </a:rPr>
              <a:t>. ISBN 978-82-692382-1-1. [hentet 8. september 2022]. Tilgengelig </a:t>
            </a:r>
            <a:r>
              <a:rPr lang="nb-NO" sz="1800" b="0" i="0" u="none" strike="noStrike" dirty="0" err="1">
                <a:solidFill>
                  <a:srgbClr val="000000"/>
                </a:solidFill>
                <a:effectLst/>
                <a:latin typeface="Times New Roman" panose="02020603050405020304" pitchFamily="18" charset="0"/>
              </a:rPr>
              <a:t>fra:</a:t>
            </a:r>
            <a:r>
              <a:rPr lang="nb-NO" sz="1800" b="0" i="0" u="sng" strike="noStrike" dirty="0" err="1">
                <a:solidFill>
                  <a:srgbClr val="1155CC"/>
                </a:solidFill>
                <a:effectLst/>
                <a:latin typeface="Times New Roman" panose="02020603050405020304" pitchFamily="18" charset="0"/>
                <a:hlinkClick r:id="rId5"/>
              </a:rPr>
              <a:t>https</a:t>
            </a:r>
            <a:r>
              <a:rPr lang="nb-NO" sz="1800" b="0" i="0" u="sng" strike="noStrike" dirty="0">
                <a:solidFill>
                  <a:srgbClr val="1155CC"/>
                </a:solidFill>
                <a:effectLst/>
                <a:latin typeface="Times New Roman" panose="02020603050405020304" pitchFamily="18" charset="0"/>
                <a:hlinkClick r:id="rId5"/>
              </a:rPr>
              <a:t>://www.legeforeningen.no/foreningsledd/fagmed/norsk-gynekologisk-forening/veiledere/veileder-i-gynekologi/spontanabort/</a:t>
            </a:r>
            <a:endParaRPr lang="nb-NO" sz="1800" b="0" i="0" u="sng" strike="noStrike" dirty="0">
              <a:solidFill>
                <a:srgbClr val="1155CC"/>
              </a:solidFill>
              <a:effectLst/>
              <a:latin typeface="Times New Roman" panose="02020603050405020304" pitchFamily="18" charset="0"/>
            </a:endParaRPr>
          </a:p>
          <a:p>
            <a:pPr marL="342900" indent="-342900" eaLnBrk="1" hangingPunct="1">
              <a:buFontTx/>
              <a:buAutoNum type="arabicPeriod"/>
            </a:pPr>
            <a:r>
              <a:rPr lang="nb-NO" sz="1800" b="0" i="0" u="none" strike="noStrike" dirty="0">
                <a:solidFill>
                  <a:srgbClr val="000000"/>
                </a:solidFill>
                <a:effectLst/>
                <a:latin typeface="Times New Roman" panose="02020603050405020304" pitchFamily="18" charset="0"/>
              </a:rPr>
              <a:t>Ræder M B. </a:t>
            </a:r>
            <a:r>
              <a:rPr lang="nb-NO" sz="1800" b="0" i="0" u="none" strike="noStrike" dirty="0" err="1">
                <a:solidFill>
                  <a:srgbClr val="000000"/>
                </a:solidFill>
                <a:effectLst/>
                <a:latin typeface="Times New Roman" panose="02020603050405020304" pitchFamily="18" charset="0"/>
              </a:rPr>
              <a:t>Wollen</a:t>
            </a:r>
            <a:r>
              <a:rPr lang="nb-NO" sz="1800" b="0" i="0" u="none" strike="noStrike" dirty="0">
                <a:solidFill>
                  <a:srgbClr val="000000"/>
                </a:solidFill>
                <a:effectLst/>
                <a:latin typeface="Times New Roman" panose="02020603050405020304" pitchFamily="18" charset="0"/>
              </a:rPr>
              <a:t> A-L. Braut R. Glad R. Spontanabort. Norsk gynekologisk forening Veileder i gynekologi(2015). [hentet 17. august 2022]. Tilgjengelig fra: </a:t>
            </a:r>
            <a:r>
              <a:rPr lang="nb-NO" sz="1800" b="0" i="0" u="sng" strike="noStrike" dirty="0">
                <a:solidFill>
                  <a:srgbClr val="1155CC"/>
                </a:solidFill>
                <a:effectLst/>
                <a:latin typeface="Times New Roman" panose="02020603050405020304" pitchFamily="18" charset="0"/>
                <a:hlinkClick r:id="rId6"/>
              </a:rPr>
              <a:t>https://www.legeforeningen.no/contentassets/a5d7370e547a4198900ada248f77a6cb/spontanabort.pdf</a:t>
            </a:r>
            <a:endParaRPr lang="nb-NO" sz="1800" b="0" i="0" u="none" strike="noStrike" dirty="0">
              <a:solidFill>
                <a:srgbClr val="212121"/>
              </a:solidFill>
              <a:effectLst/>
              <a:latin typeface="Times New Roman" panose="02020603050405020304" pitchFamily="18" charset="0"/>
            </a:endParaRPr>
          </a:p>
          <a:p>
            <a:pPr marL="342900" indent="-342900" eaLnBrk="1" hangingPunct="1">
              <a:buFontTx/>
              <a:buAutoNum type="arabicPeriod"/>
            </a:pPr>
            <a:r>
              <a:rPr lang="nb-NO" sz="1800" b="0" i="0" u="none" strike="noStrike" dirty="0">
                <a:solidFill>
                  <a:srgbClr val="000000"/>
                </a:solidFill>
                <a:effectLst/>
                <a:latin typeface="Times New Roman" panose="02020603050405020304" pitchFamily="18" charset="0"/>
              </a:rPr>
              <a:t>Helseatlas. Helseatlas for gynekologi [Internett]. Tromsø; Helse Nord RHF ved SKDE. [oppdatert 2019, hentet 17. august 2022]. Tilgjengelig fra: </a:t>
            </a:r>
            <a:r>
              <a:rPr lang="nb-NO" sz="1800" b="0" i="0" u="sng" strike="noStrike" dirty="0">
                <a:solidFill>
                  <a:srgbClr val="1155CC"/>
                </a:solidFill>
                <a:effectLst/>
                <a:latin typeface="Times New Roman" panose="02020603050405020304" pitchFamily="18" charset="0"/>
                <a:hlinkClick r:id="rId7"/>
              </a:rPr>
              <a:t>https://www.skde.no/helseatlas/v1/gyn/#kirurgisk-inngrep-etter-spontanabort</a:t>
            </a:r>
            <a:endParaRPr lang="nb-NO" sz="1800" b="0" i="0" u="sng" strike="noStrike" dirty="0">
              <a:solidFill>
                <a:srgbClr val="1155CC"/>
              </a:solidFill>
              <a:effectLst/>
              <a:latin typeface="Times New Roman" panose="02020603050405020304" pitchFamily="18" charset="0"/>
            </a:endParaRPr>
          </a:p>
          <a:p>
            <a:pPr marL="342900" indent="-342900" eaLnBrk="1" hangingPunct="1">
              <a:buFontTx/>
              <a:buAutoNum type="arabicPeriod"/>
            </a:pPr>
            <a:r>
              <a:rPr lang="nb-NO" sz="1800" b="0" i="0" u="none" strike="noStrike" dirty="0">
                <a:solidFill>
                  <a:srgbClr val="000000"/>
                </a:solidFill>
                <a:effectLst/>
                <a:latin typeface="Times New Roman" panose="02020603050405020304" pitchFamily="18" charset="0"/>
              </a:rPr>
              <a:t>Ræder M B. </a:t>
            </a:r>
            <a:r>
              <a:rPr lang="nb-NO" sz="1800" b="0" i="0" u="none" strike="noStrike" dirty="0" err="1">
                <a:solidFill>
                  <a:srgbClr val="000000"/>
                </a:solidFill>
                <a:effectLst/>
                <a:latin typeface="Times New Roman" panose="02020603050405020304" pitchFamily="18" charset="0"/>
              </a:rPr>
              <a:t>Wollen</a:t>
            </a:r>
            <a:r>
              <a:rPr lang="nb-NO" sz="1800" b="0" i="0" u="none" strike="noStrike" dirty="0">
                <a:solidFill>
                  <a:srgbClr val="000000"/>
                </a:solidFill>
                <a:effectLst/>
                <a:latin typeface="Times New Roman" panose="02020603050405020304" pitchFamily="18" charset="0"/>
              </a:rPr>
              <a:t> A-L. Braut R. Glad R. Spontanabort. Norsk gynekologisk forening Veileder i gynekologi(2015). [hentet 17. august 2022]. Tilgjengelig fra: </a:t>
            </a:r>
            <a:r>
              <a:rPr lang="nb-NO" sz="1800" b="0" i="0" u="sng" strike="noStrike" dirty="0">
                <a:solidFill>
                  <a:srgbClr val="1155CC"/>
                </a:solidFill>
                <a:effectLst/>
                <a:latin typeface="Times New Roman" panose="02020603050405020304" pitchFamily="18" charset="0"/>
                <a:hlinkClick r:id="rId6"/>
              </a:rPr>
              <a:t>https://www.legeforeningen.no/contentassets/a5d7370e547a4198900ada248f77a6cb/spontanabort.pdf</a:t>
            </a:r>
            <a:endParaRPr lang="nb-NO" sz="1800" b="0" i="0" u="none" strike="noStrike" dirty="0">
              <a:solidFill>
                <a:srgbClr val="212121"/>
              </a:solidFill>
              <a:effectLst/>
              <a:latin typeface="Times New Roman" panose="02020603050405020304" pitchFamily="18" charset="0"/>
            </a:endParaRPr>
          </a:p>
          <a:p>
            <a:pPr marL="342900" indent="-342900" eaLnBrk="1" hangingPunct="1">
              <a:buFontTx/>
              <a:buAutoNum type="arabicPeriod"/>
            </a:pPr>
            <a:r>
              <a:rPr lang="nb-NO" sz="1800" b="0" i="0" u="none" strike="noStrike" dirty="0">
                <a:solidFill>
                  <a:srgbClr val="000000"/>
                </a:solidFill>
                <a:effectLst/>
                <a:latin typeface="Times New Roman" panose="02020603050405020304" pitchFamily="18" charset="0"/>
              </a:rPr>
              <a:t>Ravndal CM. Kvinneklinikken SUS. Spontan abort, </a:t>
            </a:r>
            <a:r>
              <a:rPr lang="nb-NO" sz="1800" b="0" i="0" u="none" strike="noStrike" dirty="0" err="1">
                <a:solidFill>
                  <a:srgbClr val="000000"/>
                </a:solidFill>
                <a:effectLst/>
                <a:latin typeface="Times New Roman" panose="02020603050405020304" pitchFamily="18" charset="0"/>
              </a:rPr>
              <a:t>missed</a:t>
            </a:r>
            <a:r>
              <a:rPr lang="nb-NO" sz="1800" b="0" i="0" u="none" strike="noStrike" dirty="0">
                <a:solidFill>
                  <a:srgbClr val="000000"/>
                </a:solidFill>
                <a:effectLst/>
                <a:latin typeface="Times New Roman" panose="02020603050405020304" pitchFamily="18" charset="0"/>
              </a:rPr>
              <a:t> abortion og habituell abort. Stavanger universitetssjukehus. 2015-2018. Revisjon 1.0. ID 31034 EQS. </a:t>
            </a:r>
            <a:r>
              <a:rPr lang="nb-NO" sz="1800" u="sng" dirty="0">
                <a:solidFill>
                  <a:srgbClr val="1155CC"/>
                </a:solidFill>
                <a:latin typeface="Times New Roman" panose="02020603050405020304" pitchFamily="18" charset="0"/>
              </a:rPr>
              <a:t> </a:t>
            </a:r>
            <a:r>
              <a:rPr lang="nb-NO" sz="1800" b="0" i="0" u="none" strike="noStrike" dirty="0">
                <a:solidFill>
                  <a:srgbClr val="212121"/>
                </a:solidFill>
                <a:effectLst/>
                <a:latin typeface="Times New Roman" panose="02020603050405020304" pitchFamily="18" charset="0"/>
              </a:rPr>
              <a:t> </a:t>
            </a:r>
          </a:p>
          <a:p>
            <a:pPr marL="342900" indent="-342900" eaLnBrk="1" hangingPunct="1">
              <a:buFontTx/>
              <a:buAutoNum type="arabicPeriod"/>
            </a:pPr>
            <a:r>
              <a:rPr lang="nb-NO" sz="1800" b="0" i="0" u="none" strike="noStrike" dirty="0">
                <a:solidFill>
                  <a:srgbClr val="212121"/>
                </a:solidFill>
                <a:effectLst/>
                <a:latin typeface="Times New Roman" panose="02020603050405020304" pitchFamily="18" charset="0"/>
              </a:rPr>
              <a:t>Direktoratet for e-helse. </a:t>
            </a:r>
            <a:r>
              <a:rPr lang="nb-NO" sz="1800" b="0" i="0" u="none" strike="noStrike" dirty="0" err="1">
                <a:solidFill>
                  <a:srgbClr val="212121"/>
                </a:solidFill>
                <a:effectLst/>
                <a:latin typeface="Times New Roman" panose="02020603050405020304" pitchFamily="18" charset="0"/>
              </a:rPr>
              <a:t>FinnKode</a:t>
            </a:r>
            <a:r>
              <a:rPr lang="nb-NO" sz="1800" b="0" i="0" u="none" strike="noStrike" dirty="0">
                <a:solidFill>
                  <a:srgbClr val="212121"/>
                </a:solidFill>
                <a:effectLst/>
                <a:latin typeface="Times New Roman" panose="02020603050405020304" pitchFamily="18" charset="0"/>
              </a:rPr>
              <a:t>[Internett]. Direktoratet for e-helse;[oppdatert 2022; hentet 16. september 2022]. Tilgjengelig fra: </a:t>
            </a:r>
            <a:r>
              <a:rPr lang="nb-NO" sz="1800" b="0" i="0" u="sng" strike="noStrike" dirty="0">
                <a:solidFill>
                  <a:srgbClr val="1155CC"/>
                </a:solidFill>
                <a:effectLst/>
                <a:latin typeface="Times New Roman" panose="02020603050405020304" pitchFamily="18" charset="0"/>
                <a:hlinkClick r:id="rId8"/>
              </a:rPr>
              <a:t>https://finnkode.ehelse.no/#icd10/0/0/0/-1</a:t>
            </a:r>
            <a:r>
              <a:rPr lang="nb-NO" sz="1800" b="0" i="0" u="none" strike="noStrike" dirty="0">
                <a:solidFill>
                  <a:srgbClr val="212121"/>
                </a:solidFill>
                <a:effectLst/>
                <a:latin typeface="Times New Roman" panose="02020603050405020304" pitchFamily="18" charset="0"/>
              </a:rPr>
              <a:t> </a:t>
            </a:r>
          </a:p>
          <a:p>
            <a:pPr eaLnBrk="1" hangingPunct="1"/>
            <a:endParaRPr lang="nb-NO" sz="1800" b="0" i="0" u="none" strike="noStrike" dirty="0">
              <a:solidFill>
                <a:srgbClr val="000000"/>
              </a:solidFill>
              <a:effectLst/>
              <a:latin typeface="Times New Roman" panose="02020603050405020304" pitchFamily="18" charset="0"/>
            </a:endParaRPr>
          </a:p>
        </p:txBody>
      </p:sp>
      <p:sp>
        <p:nvSpPr>
          <p:cNvPr id="10" name="Acknowledgements" descr="Field for acknowledgements">
            <a:extLst>
              <a:ext uri="{FF2B5EF4-FFF2-40B4-BE49-F238E27FC236}">
                <a16:creationId xmlns:a16="http://schemas.microsoft.com/office/drawing/2014/main" id="{B819CBC9-7A20-5C50-9EBA-AE4A2ADEB423}"/>
              </a:ext>
            </a:extLst>
          </p:cNvPr>
          <p:cNvSpPr txBox="1">
            <a:spLocks noChangeArrowheads="1"/>
          </p:cNvSpPr>
          <p:nvPr/>
        </p:nvSpPr>
        <p:spPr bwMode="auto">
          <a:xfrm>
            <a:off x="12474330" y="28142118"/>
            <a:ext cx="771160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ANERKJENNELSER </a:t>
            </a:r>
          </a:p>
          <a:p>
            <a:pPr eaLnBrk="1" hangingPunct="1"/>
            <a:r>
              <a:rPr lang="nb-NO" altLang="nb-NO" sz="2800" dirty="0">
                <a:solidFill>
                  <a:schemeClr val="tx1">
                    <a:lumMod val="85000"/>
                    <a:lumOff val="15000"/>
                  </a:schemeClr>
                </a:solidFill>
                <a:latin typeface="+mn-lt"/>
              </a:rPr>
              <a:t>Veileder: Overlege og professor Jone Trovik</a:t>
            </a:r>
          </a:p>
          <a:p>
            <a:pPr eaLnBrk="1" hangingPunct="1"/>
            <a:r>
              <a:rPr lang="nb-NO" altLang="nb-NO" sz="2800" dirty="0">
                <a:solidFill>
                  <a:schemeClr val="tx1">
                    <a:lumMod val="85000"/>
                    <a:lumOff val="15000"/>
                  </a:schemeClr>
                </a:solidFill>
                <a:latin typeface="+mn-lt"/>
              </a:rPr>
              <a:t>Biveileder: Avdelingsoverlege Astrid Rygh, ph.d.</a:t>
            </a:r>
          </a:p>
          <a:p>
            <a:pPr eaLnBrk="1" hangingPunct="1"/>
            <a:endParaRPr lang="nb-NO" altLang="nb-NO" sz="2800" dirty="0">
              <a:solidFill>
                <a:schemeClr val="tx1">
                  <a:lumMod val="85000"/>
                  <a:lumOff val="15000"/>
                </a:schemeClr>
              </a:solidFill>
              <a:latin typeface="+mn-lt"/>
            </a:endParaRPr>
          </a:p>
          <a:p>
            <a:pPr eaLnBrk="1" hangingPunct="1"/>
            <a:endParaRPr lang="nb-NO" altLang="nb-NO" sz="2000" dirty="0">
              <a:solidFill>
                <a:schemeClr val="tx1">
                  <a:lumMod val="85000"/>
                  <a:lumOff val="15000"/>
                </a:schemeClr>
              </a:solidFill>
              <a:latin typeface="+mn-lt"/>
            </a:endParaRPr>
          </a:p>
        </p:txBody>
      </p:sp>
      <p:pic>
        <p:nvPicPr>
          <p:cNvPr id="11" name="Bilde 10">
            <a:extLst>
              <a:ext uri="{FF2B5EF4-FFF2-40B4-BE49-F238E27FC236}">
                <a16:creationId xmlns:a16="http://schemas.microsoft.com/office/drawing/2014/main" id="{19E3F85F-6A71-0046-CC47-536A2D8021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98477" y="6304709"/>
            <a:ext cx="19565429" cy="12095648"/>
          </a:xfrm>
          <a:prstGeom prst="rect">
            <a:avLst/>
          </a:prstGeom>
        </p:spPr>
      </p:pic>
      <p:pic>
        <p:nvPicPr>
          <p:cNvPr id="17" name="Bilde 16">
            <a:extLst>
              <a:ext uri="{FF2B5EF4-FFF2-40B4-BE49-F238E27FC236}">
                <a16:creationId xmlns:a16="http://schemas.microsoft.com/office/drawing/2014/main" id="{B3B9DD86-AE0E-D4D6-C87E-53FB6ADC61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960" y="22026152"/>
            <a:ext cx="19408766" cy="4551019"/>
          </a:xfrm>
          <a:prstGeom prst="rect">
            <a:avLst/>
          </a:prstGeom>
        </p:spPr>
      </p:pic>
      <p:pic>
        <p:nvPicPr>
          <p:cNvPr id="19" name="Bilde 18">
            <a:extLst>
              <a:ext uri="{FF2B5EF4-FFF2-40B4-BE49-F238E27FC236}">
                <a16:creationId xmlns:a16="http://schemas.microsoft.com/office/drawing/2014/main" id="{B0C5A98F-5693-0627-809A-312FD674B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960" y="17179786"/>
            <a:ext cx="15484354" cy="4533879"/>
          </a:xfrm>
          <a:prstGeom prst="rect">
            <a:avLst/>
          </a:prstGeom>
        </p:spPr>
      </p:pic>
      <p:sp>
        <p:nvSpPr>
          <p:cNvPr id="21" name="TekstSylinder 20">
            <a:extLst>
              <a:ext uri="{FF2B5EF4-FFF2-40B4-BE49-F238E27FC236}">
                <a16:creationId xmlns:a16="http://schemas.microsoft.com/office/drawing/2014/main" id="{1711EC03-A06B-5A5F-0A1F-059F4B333B03}"/>
              </a:ext>
            </a:extLst>
          </p:cNvPr>
          <p:cNvSpPr txBox="1"/>
          <p:nvPr/>
        </p:nvSpPr>
        <p:spPr>
          <a:xfrm>
            <a:off x="31572911" y="18569951"/>
            <a:ext cx="10426426" cy="8925520"/>
          </a:xfrm>
          <a:prstGeom prst="rect">
            <a:avLst/>
          </a:prstGeom>
          <a:noFill/>
        </p:spPr>
        <p:txBody>
          <a:bodyPr wrap="square">
            <a:spAutoFit/>
          </a:bodyPr>
          <a:lstStyle/>
          <a:p>
            <a:pPr>
              <a:spcBef>
                <a:spcPct val="50000"/>
              </a:spcBef>
            </a:pPr>
            <a:r>
              <a:rPr lang="nb-NO" altLang="nb-NO" sz="4000" b="1" dirty="0">
                <a:solidFill>
                  <a:schemeClr val="tx1">
                    <a:lumMod val="85000"/>
                    <a:lumOff val="15000"/>
                  </a:schemeClr>
                </a:solidFill>
                <a:latin typeface="+mn-lt"/>
              </a:rPr>
              <a:t>KONKLUSJON </a:t>
            </a:r>
            <a:endParaRPr lang="nb-NO" altLang="nb-NO" sz="4000" b="1" dirty="0">
              <a:solidFill>
                <a:schemeClr val="tx1">
                  <a:lumMod val="85000"/>
                  <a:lumOff val="15000"/>
                </a:schemeClr>
              </a:solidFill>
              <a:latin typeface="+mn-lt"/>
              <a:cs typeface="Times New Roman" panose="02020603050405020304" pitchFamily="18" charset="0"/>
            </a:endParaRPr>
          </a:p>
          <a:p>
            <a:pPr eaLnBrk="1" hangingPunct="1">
              <a:spcBef>
                <a:spcPct val="50000"/>
              </a:spcBef>
            </a:pPr>
            <a:r>
              <a:rPr lang="nb-NO" sz="3600" b="0" i="0" u="none" strike="noStrike" dirty="0">
                <a:solidFill>
                  <a:srgbClr val="000000"/>
                </a:solidFill>
                <a:effectLst/>
                <a:latin typeface="+mn-lt"/>
              </a:rPr>
              <a:t>Det ble oppdaget feilkoding ved diagnostisering og koding av prosedyrer. Det er betydelig forskjell i lokal prosedyrehåndbok og Veileder i gynekologi hva angår diagnostisering og behandling.</a:t>
            </a:r>
          </a:p>
          <a:p>
            <a:pPr>
              <a:spcBef>
                <a:spcPct val="50000"/>
              </a:spcBef>
            </a:pPr>
            <a:r>
              <a:rPr lang="nb-NO" sz="3600" b="0" i="0" u="none" strike="noStrike" dirty="0">
                <a:solidFill>
                  <a:srgbClr val="000000"/>
                </a:solidFill>
                <a:effectLst/>
                <a:latin typeface="+mn-lt"/>
              </a:rPr>
              <a:t>Over halvparten av diagnosene fra vårt utvalg ville vært diagnostisert med en annen diagnose, avhengig av om man følger </a:t>
            </a:r>
            <a:r>
              <a:rPr lang="nb-NO" sz="3600" dirty="0">
                <a:solidFill>
                  <a:srgbClr val="000000"/>
                </a:solidFill>
                <a:latin typeface="+mn-lt"/>
              </a:rPr>
              <a:t>Veileder i gynekologi </a:t>
            </a:r>
            <a:r>
              <a:rPr lang="nb-NO" sz="3600" b="0" i="0" u="none" strike="noStrike" dirty="0">
                <a:solidFill>
                  <a:srgbClr val="000000"/>
                </a:solidFill>
                <a:effectLst/>
                <a:latin typeface="+mn-lt"/>
              </a:rPr>
              <a:t>eller den lokale prosedyrehåndboken ved SUS.  </a:t>
            </a:r>
          </a:p>
          <a:p>
            <a:pPr>
              <a:spcBef>
                <a:spcPct val="50000"/>
              </a:spcBef>
            </a:pPr>
            <a:r>
              <a:rPr lang="nb-NO" sz="3600" b="0" i="0" u="none" strike="noStrike" dirty="0">
                <a:solidFill>
                  <a:srgbClr val="000000"/>
                </a:solidFill>
                <a:effectLst/>
                <a:latin typeface="+mn-lt"/>
              </a:rPr>
              <a:t>Et betydelig antall kirurgiske behandlinger er utelatt fra det statistiske grunnlaget i Helseatlas for gynekologi, og kan utgjøre årsaken til det geografiske misforholdet.</a:t>
            </a:r>
          </a:p>
          <a:p>
            <a:pPr>
              <a:spcBef>
                <a:spcPct val="50000"/>
              </a:spcBef>
            </a:pPr>
            <a:endParaRPr lang="nb-NO" altLang="nb-NO" sz="3200" dirty="0">
              <a:solidFill>
                <a:schemeClr val="tx1">
                  <a:lumMod val="85000"/>
                  <a:lumOff val="15000"/>
                </a:schemeClr>
              </a:solidFill>
            </a:endParaRPr>
          </a:p>
        </p:txBody>
      </p:sp>
    </p:spTree>
    <p:extLst>
      <p:ext uri="{BB962C8B-B14F-4D97-AF65-F5344CB8AC3E}">
        <p14:creationId xmlns:p14="http://schemas.microsoft.com/office/powerpoint/2010/main" val="154558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k 24" descr="Gravid kvinne med heldekkende fyll">
            <a:extLst>
              <a:ext uri="{FF2B5EF4-FFF2-40B4-BE49-F238E27FC236}">
                <a16:creationId xmlns:a16="http://schemas.microsoft.com/office/drawing/2014/main" id="{4BB2E9D5-A759-D749-94B9-DF5F2C7C00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15745" y="23400425"/>
            <a:ext cx="4137650" cy="4137650"/>
          </a:xfrm>
          <a:prstGeom prst="rect">
            <a:avLst/>
          </a:prstGeom>
        </p:spPr>
      </p:pic>
      <p:sp>
        <p:nvSpPr>
          <p:cNvPr id="2051" name="Title" descr="Title field"/>
          <p:cNvSpPr txBox="1">
            <a:spLocks noChangeArrowheads="1"/>
          </p:cNvSpPr>
          <p:nvPr/>
        </p:nvSpPr>
        <p:spPr bwMode="auto">
          <a:xfrm>
            <a:off x="1182688" y="1128713"/>
            <a:ext cx="36748084"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11300" dirty="0">
                <a:solidFill>
                  <a:schemeClr val="bg1"/>
                </a:solidFill>
                <a:latin typeface="Arial" panose="020B0604020202020204" pitchFamily="34" charset="0"/>
                <a:cs typeface="Arial" panose="020B0604020202020204" pitchFamily="34" charset="0"/>
              </a:rPr>
              <a:t>HYPEREMESIS GRAVIDARUM –</a:t>
            </a:r>
          </a:p>
          <a:p>
            <a:pPr eaLnBrk="1" hangingPunct="1"/>
            <a:r>
              <a:rPr lang="nb-NO" altLang="nb-NO" sz="13600" b="1" dirty="0">
                <a:solidFill>
                  <a:schemeClr val="bg1"/>
                </a:solidFill>
                <a:latin typeface="Arial" panose="020B0604020202020204" pitchFamily="34" charset="0"/>
                <a:cs typeface="Arial" panose="020B0604020202020204" pitchFamily="34" charset="0"/>
              </a:rPr>
              <a:t> </a:t>
            </a:r>
            <a:r>
              <a:rPr lang="nb-NO" altLang="nb-NO" sz="8000" b="1" dirty="0">
                <a:solidFill>
                  <a:schemeClr val="bg1"/>
                </a:solidFill>
                <a:latin typeface="Arial" panose="020B0604020202020204" pitchFamily="34" charset="0"/>
                <a:cs typeface="Arial" panose="020B0604020202020204" pitchFamily="34" charset="0"/>
              </a:rPr>
              <a:t>En retrospektiv kvalitetssikringsstudie inkludert ambulant behandling</a:t>
            </a:r>
            <a:endParaRPr lang="nb-NO" altLang="nb-NO" sz="13600" b="1" dirty="0">
              <a:solidFill>
                <a:schemeClr val="bg1"/>
              </a:solidFill>
              <a:latin typeface="Arial" panose="020B0604020202020204" pitchFamily="34" charset="0"/>
              <a:cs typeface="Arial" panose="020B0604020202020204" pitchFamily="34" charset="0"/>
            </a:endParaRPr>
          </a:p>
        </p:txBody>
      </p:sp>
      <p:sp>
        <p:nvSpPr>
          <p:cNvPr id="2053" name="Name and info" descr="Field for name and email"/>
          <p:cNvSpPr txBox="1">
            <a:spLocks noChangeArrowheads="1"/>
          </p:cNvSpPr>
          <p:nvPr/>
        </p:nvSpPr>
        <p:spPr bwMode="auto">
          <a:xfrm>
            <a:off x="31093757" y="1128713"/>
            <a:ext cx="1105905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Saba </a:t>
            </a:r>
            <a:r>
              <a:rPr lang="nb-NO" altLang="nb-NO" sz="4800" b="1" dirty="0" err="1">
                <a:solidFill>
                  <a:schemeClr val="bg1"/>
                </a:solidFill>
                <a:latin typeface="+mn-lt"/>
              </a:rPr>
              <a:t>Ayaz</a:t>
            </a:r>
            <a:r>
              <a:rPr lang="nb-NO" altLang="nb-NO" sz="4800" b="1" dirty="0">
                <a:solidFill>
                  <a:schemeClr val="bg1"/>
                </a:solidFill>
                <a:latin typeface="+mn-lt"/>
              </a:rPr>
              <a:t>, </a:t>
            </a:r>
            <a:r>
              <a:rPr lang="nb-NO" altLang="nb-NO" sz="4800" b="1" dirty="0" err="1">
                <a:solidFill>
                  <a:schemeClr val="bg1"/>
                </a:solidFill>
                <a:latin typeface="+mn-lt"/>
              </a:rPr>
              <a:t>Arisha</a:t>
            </a:r>
            <a:r>
              <a:rPr lang="nb-NO" altLang="nb-NO" sz="4800" b="1" dirty="0">
                <a:solidFill>
                  <a:schemeClr val="bg1"/>
                </a:solidFill>
                <a:latin typeface="+mn-lt"/>
              </a:rPr>
              <a:t> Nawaz</a:t>
            </a:r>
            <a:br>
              <a:rPr lang="nb-NO" altLang="nb-NO" sz="4000" dirty="0">
                <a:solidFill>
                  <a:schemeClr val="bg1"/>
                </a:solidFill>
                <a:latin typeface="+mn-lt"/>
              </a:rPr>
            </a:br>
            <a:r>
              <a:rPr lang="nb-NO" altLang="nb-NO" sz="4000" dirty="0">
                <a:solidFill>
                  <a:schemeClr val="bg1"/>
                </a:solidFill>
                <a:latin typeface="+mn-lt"/>
              </a:rPr>
              <a:t>Universitet i Bergen </a:t>
            </a:r>
          </a:p>
          <a:p>
            <a:pPr algn="r" eaLnBrk="1" hangingPunct="1"/>
            <a:r>
              <a:rPr lang="nb-NO" altLang="nb-NO" sz="4000" dirty="0">
                <a:solidFill>
                  <a:schemeClr val="bg1"/>
                </a:solidFill>
                <a:latin typeface="+mn-lt"/>
                <a:hlinkClick r:id="rId5">
                  <a:extLst>
                    <a:ext uri="{A12FA001-AC4F-418D-AE19-62706E023703}">
                      <ahyp:hlinkClr xmlns:ahyp="http://schemas.microsoft.com/office/drawing/2018/hyperlinkcolor" val="tx"/>
                    </a:ext>
                  </a:extLst>
                </a:hlinkClick>
              </a:rPr>
              <a:t>Say007@uib.no</a:t>
            </a:r>
            <a:r>
              <a:rPr lang="nb-NO" altLang="nb-NO" sz="4000" dirty="0">
                <a:solidFill>
                  <a:schemeClr val="bg1"/>
                </a:solidFill>
                <a:latin typeface="+mn-lt"/>
              </a:rPr>
              <a:t>, </a:t>
            </a:r>
            <a:r>
              <a:rPr lang="nb-NO" altLang="nb-NO" sz="4000" u="sng" dirty="0" err="1">
                <a:solidFill>
                  <a:schemeClr val="bg1"/>
                </a:solidFill>
                <a:latin typeface="+mn-lt"/>
              </a:rPr>
              <a:t>Arisha.Nawaz@student.uib.no</a:t>
            </a:r>
            <a:r>
              <a:rPr lang="nb-NO" altLang="nb-NO" sz="4000" u="sng" dirty="0">
                <a:solidFill>
                  <a:schemeClr val="bg1"/>
                </a:solidFill>
                <a:latin typeface="+mn-lt"/>
              </a:rPr>
              <a:t> </a:t>
            </a:r>
          </a:p>
        </p:txBody>
      </p:sp>
      <p:sp>
        <p:nvSpPr>
          <p:cNvPr id="2055" name="Text box 1" descr="Text field "/>
          <p:cNvSpPr txBox="1">
            <a:spLocks noChangeArrowheads="1"/>
          </p:cNvSpPr>
          <p:nvPr/>
        </p:nvSpPr>
        <p:spPr bwMode="auto">
          <a:xfrm>
            <a:off x="21406175" y="20735254"/>
            <a:ext cx="20906715" cy="651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r>
              <a:rPr lang="nb-NO" sz="4100" b="1" dirty="0">
                <a:ea typeface="Calibri" panose="020F0502020204030204" pitchFamily="34" charset="0"/>
                <a:cs typeface="Arial" panose="020B0604020202020204" pitchFamily="34" charset="0"/>
              </a:rPr>
              <a:t>Konklusjon</a:t>
            </a:r>
            <a:r>
              <a:rPr lang="nb-NO" sz="4100" dirty="0">
                <a:ea typeface="Calibri" panose="020F0502020204030204" pitchFamily="34" charset="0"/>
                <a:cs typeface="Arial" panose="020B0604020202020204" pitchFamily="34" charset="0"/>
              </a:rPr>
              <a:t>: I g</a:t>
            </a:r>
            <a:r>
              <a:rPr lang="nb-NO" sz="4100" dirty="0">
                <a:effectLst/>
                <a:ea typeface="Calibri" panose="020F0502020204030204" pitchFamily="34" charset="0"/>
                <a:cs typeface="Arial" panose="020B0604020202020204" pitchFamily="34" charset="0"/>
              </a:rPr>
              <a:t>jennomgang av hyperemesisbehandling ved KK i 2020 har vi identifisert tre grupper pasienter; de som fikk ambulant behandling uten væsketerapi men med medikamentendringer, kun innlagte og innlagte som mottok ambulant behandling, som begge grupper mottok væske </a:t>
            </a:r>
            <a:r>
              <a:rPr lang="nb-NO" sz="4100" dirty="0" err="1">
                <a:effectLst/>
                <a:ea typeface="Calibri" panose="020F0502020204030204" pitchFamily="34" charset="0"/>
                <a:cs typeface="Arial" panose="020B0604020202020204" pitchFamily="34" charset="0"/>
              </a:rPr>
              <a:t>i.v</a:t>
            </a:r>
            <a:r>
              <a:rPr lang="nb-NO" sz="4100" dirty="0">
                <a:effectLst/>
                <a:ea typeface="Calibri" panose="020F0502020204030204" pitchFamily="34" charset="0"/>
                <a:cs typeface="Arial" panose="020B0604020202020204" pitchFamily="34" charset="0"/>
              </a:rPr>
              <a:t>./parenteralt ernæringstilskudd. Kvinner som kun var ambulant behandlet hadde mindre vekttap og lavere SUKK-skår sammenliknet med gruppen som var innlagt. Kliniske karakteristika skiller ikke vesentlig mellom dem som fikk all behandling som innlagt versus dem som også fikk ambulant behandling/kontroll og avdelingens retningslinjer var heller ikke entydige </a:t>
            </a:r>
            <a:r>
              <a:rPr lang="nb-NO" sz="4100" dirty="0" err="1">
                <a:effectLst/>
                <a:ea typeface="Calibri" panose="020F0502020204030204" pitchFamily="34" charset="0"/>
                <a:cs typeface="Arial" panose="020B0604020202020204" pitchFamily="34" charset="0"/>
              </a:rPr>
              <a:t>mhp</a:t>
            </a:r>
            <a:r>
              <a:rPr lang="nb-NO" sz="4100" dirty="0">
                <a:effectLst/>
                <a:ea typeface="Calibri" panose="020F0502020204030204" pitchFamily="34" charset="0"/>
                <a:cs typeface="Arial" panose="020B0604020202020204" pitchFamily="34" charset="0"/>
              </a:rPr>
              <a:t> indikasjon og gjennomføring av ambulant behandling/kontroll.</a:t>
            </a:r>
          </a:p>
          <a:p>
            <a:pPr eaLnBrk="1" hangingPunct="1">
              <a:spcAft>
                <a:spcPct val="20000"/>
              </a:spcAft>
            </a:pPr>
            <a:endParaRPr lang="en-GB" altLang="nb-NO" sz="4000" dirty="0">
              <a:solidFill>
                <a:schemeClr val="tx1">
                  <a:lumMod val="85000"/>
                  <a:lumOff val="15000"/>
                </a:schemeClr>
              </a:solidFill>
              <a:latin typeface="+mn-lt"/>
            </a:endParaRPr>
          </a:p>
        </p:txBody>
      </p:sp>
      <p:sp>
        <p:nvSpPr>
          <p:cNvPr id="2052" name="Text box 2" descr="Text field "/>
          <p:cNvSpPr txBox="1">
            <a:spLocks noChangeArrowheads="1"/>
          </p:cNvSpPr>
          <p:nvPr/>
        </p:nvSpPr>
        <p:spPr bwMode="auto">
          <a:xfrm>
            <a:off x="873651" y="6644581"/>
            <a:ext cx="10033000" cy="652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4200" b="1" dirty="0">
                <a:cs typeface="Arial" panose="020B0604020202020204" pitchFamily="34" charset="0"/>
              </a:rPr>
              <a:t>Bakgrunn</a:t>
            </a:r>
            <a:r>
              <a:rPr lang="nb-NO" altLang="nb-NO" sz="4200" b="1" dirty="0">
                <a:solidFill>
                  <a:schemeClr val="accent4"/>
                </a:solidFill>
                <a:cs typeface="Arial" panose="020B0604020202020204" pitchFamily="34" charset="0"/>
              </a:rPr>
              <a:t>: </a:t>
            </a:r>
            <a:r>
              <a:rPr lang="nb-NO" sz="4200" dirty="0">
                <a:effectLst/>
                <a:ea typeface="Calibri" panose="020F0502020204030204" pitchFamily="34" charset="0"/>
                <a:cs typeface="Arial" panose="020B0604020202020204" pitchFamily="34" charset="0"/>
              </a:rPr>
              <a:t>Hyperemesis </a:t>
            </a:r>
            <a:r>
              <a:rPr lang="nb-NO" sz="4200" dirty="0" err="1">
                <a:effectLst/>
                <a:ea typeface="Calibri" panose="020F0502020204030204" pitchFamily="34" charset="0"/>
                <a:cs typeface="Arial" panose="020B0604020202020204" pitchFamily="34" charset="0"/>
              </a:rPr>
              <a:t>gravidarum</a:t>
            </a:r>
            <a:r>
              <a:rPr lang="nb-NO" sz="4200" dirty="0">
                <a:effectLst/>
                <a:ea typeface="Calibri" panose="020F0502020204030204" pitchFamily="34" charset="0"/>
                <a:cs typeface="Arial" panose="020B0604020202020204" pitchFamily="34" charset="0"/>
              </a:rPr>
              <a:t>, ekstrem svangerskapskvalme, rammer 1-3 % av gravide med vedvarende kvalme og oppkast, samt betydelig sykdomsfølelse og nedsatt livskvalitet, og nødvendiggjør ofte sykehusbehandling. Tidligere studier har oftest kun inkludert kvinner med sykehusinnleggelse, nå ville vi belyse også ambulant behandling. </a:t>
            </a:r>
          </a:p>
          <a:p>
            <a:pPr eaLnBrk="1" hangingPunct="1"/>
            <a:endParaRPr lang="nb-NO" altLang="nb-NO" sz="4000" b="1" dirty="0">
              <a:latin typeface="Calibri Light" panose="020F0302020204030204" pitchFamily="34" charset="0"/>
              <a:cs typeface="Calibri Light" panose="020F0302020204030204" pitchFamily="34" charset="0"/>
            </a:endParaRPr>
          </a:p>
        </p:txBody>
      </p:sp>
      <p:sp>
        <p:nvSpPr>
          <p:cNvPr id="2061" name="Text Box 4" descr="Text field "/>
          <p:cNvSpPr txBox="1">
            <a:spLocks noChangeArrowheads="1"/>
          </p:cNvSpPr>
          <p:nvPr/>
        </p:nvSpPr>
        <p:spPr bwMode="auto">
          <a:xfrm>
            <a:off x="11007070" y="6644581"/>
            <a:ext cx="10794322" cy="1323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spcBef>
                <a:spcPct val="50000"/>
              </a:spcBef>
            </a:pPr>
            <a:r>
              <a:rPr lang="nb-NO" altLang="nb-NO" sz="4000" b="1" dirty="0">
                <a:cs typeface="Arial" panose="020B0604020202020204" pitchFamily="34" charset="0"/>
              </a:rPr>
              <a:t>Resultater</a:t>
            </a:r>
            <a:r>
              <a:rPr lang="nb-NO" altLang="nb-NO" sz="4000" b="1" dirty="0">
                <a:solidFill>
                  <a:schemeClr val="accent4"/>
                </a:solidFill>
                <a:cs typeface="Arial" panose="020B0604020202020204" pitchFamily="34" charset="0"/>
              </a:rPr>
              <a:t>: </a:t>
            </a:r>
            <a:r>
              <a:rPr lang="nb-NO" sz="4000" dirty="0">
                <a:effectLst/>
                <a:ea typeface="Calibri" panose="020F0502020204030204" pitchFamily="34" charset="0"/>
                <a:cs typeface="Arial" panose="020B0604020202020204" pitchFamily="34" charset="0"/>
              </a:rPr>
              <a:t>Totalt 99 pasienter ble behandlet for hyperemesis i 2020; 49 behandlet kun under innleggelse, 26 kvinner ambulant i tillegg og 24 kvinner kun ambulant. Pasientene som kun fikk ambulant behandling, hadde en lavere SUKK-skår (median 11) og mindre vekttap (median -0,3 kg) ved første kontakt sammenlignet med innlagte kvinner (SUKK 13 og -3 kg) og de som både var innlagt og ambulant (SUKK 14 og -4 kg). I alt mottok 26 pasienter væskebehandling </a:t>
            </a:r>
            <a:r>
              <a:rPr lang="nb-NO" sz="4000" dirty="0" err="1">
                <a:effectLst/>
                <a:ea typeface="Calibri" panose="020F0502020204030204" pitchFamily="34" charset="0"/>
                <a:cs typeface="Arial" panose="020B0604020202020204" pitchFamily="34" charset="0"/>
              </a:rPr>
              <a:t>i.v</a:t>
            </a:r>
            <a:r>
              <a:rPr lang="nb-NO" sz="4000" dirty="0">
                <a:effectLst/>
                <a:ea typeface="Calibri" panose="020F0502020204030204" pitchFamily="34" charset="0"/>
                <a:cs typeface="Arial" panose="020B0604020202020204" pitchFamily="34" charset="0"/>
              </a:rPr>
              <a:t>. ambulant, en pasient ernærings-behandling via sentralt venekateter. 24 pasienter fikk ingen væskebehandling ambulant, 18 pasienter fikk resept på medikament, mens 6 pasienter var til kontroll etter innleggelse.  Alle innlagte fikk væskebehandling. </a:t>
            </a:r>
            <a:r>
              <a:rPr lang="nb-NO" sz="4000" dirty="0">
                <a:ea typeface="Calibri" panose="020F0502020204030204" pitchFamily="34" charset="0"/>
                <a:cs typeface="Arial" panose="020B0604020202020204" pitchFamily="34" charset="0"/>
              </a:rPr>
              <a:t>I alt 10</a:t>
            </a:r>
            <a:r>
              <a:rPr lang="nb-NO" sz="4000" dirty="0">
                <a:effectLst/>
                <a:ea typeface="Calibri" panose="020F0502020204030204" pitchFamily="34" charset="0"/>
                <a:cs typeface="Arial" panose="020B0604020202020204" pitchFamily="34" charset="0"/>
              </a:rPr>
              <a:t> av 26 pasienter</a:t>
            </a:r>
            <a:r>
              <a:rPr lang="nb-NO" sz="4000" dirty="0">
                <a:ea typeface="Calibri" panose="020F0502020204030204" pitchFamily="34" charset="0"/>
                <a:cs typeface="Arial" panose="020B0604020202020204" pitchFamily="34" charset="0"/>
              </a:rPr>
              <a:t> som både var innlagt og behandlet ambulant fikk</a:t>
            </a:r>
            <a:r>
              <a:rPr lang="nb-NO" sz="4000" dirty="0">
                <a:effectLst/>
                <a:ea typeface="Calibri" panose="020F0502020204030204" pitchFamily="34" charset="0"/>
                <a:cs typeface="Arial" panose="020B0604020202020204" pitchFamily="34" charset="0"/>
              </a:rPr>
              <a:t> kun væske,14 mottok ernæringstilskudd </a:t>
            </a:r>
            <a:r>
              <a:rPr lang="nb-NO" sz="4000" dirty="0" err="1">
                <a:effectLst/>
                <a:ea typeface="Calibri" panose="020F0502020204030204" pitchFamily="34" charset="0"/>
                <a:cs typeface="Arial" panose="020B0604020202020204" pitchFamily="34" charset="0"/>
              </a:rPr>
              <a:t>i.v</a:t>
            </a:r>
            <a:r>
              <a:rPr lang="nb-NO" sz="4000" dirty="0">
                <a:ea typeface="Calibri" panose="020F0502020204030204" pitchFamily="34" charset="0"/>
                <a:cs typeface="Arial" panose="020B0604020202020204" pitchFamily="34" charset="0"/>
              </a:rPr>
              <a:t> og en</a:t>
            </a:r>
            <a:r>
              <a:rPr lang="nb-NO" sz="4000" dirty="0">
                <a:effectLst/>
                <a:ea typeface="Calibri" panose="020F0502020204030204" pitchFamily="34" charset="0"/>
                <a:cs typeface="Arial" panose="020B0604020202020204" pitchFamily="34" charset="0"/>
              </a:rPr>
              <a:t> pasient mottok hhv EN og CN. </a:t>
            </a:r>
          </a:p>
          <a:p>
            <a:pPr eaLnBrk="1" hangingPunct="1">
              <a:spcBef>
                <a:spcPct val="50000"/>
              </a:spcBef>
            </a:pPr>
            <a:endParaRPr lang="en-US" altLang="nb-NO" sz="3600" dirty="0">
              <a:solidFill>
                <a:schemeClr val="tx1">
                  <a:lumMod val="85000"/>
                  <a:lumOff val="15000"/>
                </a:schemeClr>
              </a:solidFill>
            </a:endParaRPr>
          </a:p>
        </p:txBody>
      </p:sp>
      <p:sp>
        <p:nvSpPr>
          <p:cNvPr id="2065" name="References" descr="Field for references"/>
          <p:cNvSpPr txBox="1">
            <a:spLocks noChangeArrowheads="1"/>
          </p:cNvSpPr>
          <p:nvPr/>
        </p:nvSpPr>
        <p:spPr bwMode="auto">
          <a:xfrm>
            <a:off x="21801392" y="27460575"/>
            <a:ext cx="95767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a:t>
            </a:r>
          </a:p>
        </p:txBody>
      </p:sp>
      <p:sp>
        <p:nvSpPr>
          <p:cNvPr id="2066" name="Acknowledgements" descr="Field for acknowledgements"/>
          <p:cNvSpPr txBox="1">
            <a:spLocks noChangeArrowheads="1"/>
          </p:cNvSpPr>
          <p:nvPr/>
        </p:nvSpPr>
        <p:spPr bwMode="auto">
          <a:xfrm>
            <a:off x="31962407" y="27460575"/>
            <a:ext cx="108461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b="1" dirty="0">
                <a:solidFill>
                  <a:schemeClr val="tx1">
                    <a:lumMod val="85000"/>
                    <a:lumOff val="15000"/>
                  </a:schemeClr>
                </a:solidFill>
                <a:latin typeface="+mn-lt"/>
              </a:rPr>
              <a:t>Anerkjennelser</a:t>
            </a:r>
          </a:p>
          <a:p>
            <a:pPr eaLnBrk="1" hangingPunct="1"/>
            <a:r>
              <a:rPr lang="nb-NO" altLang="nb-NO" dirty="0">
                <a:solidFill>
                  <a:schemeClr val="tx1">
                    <a:lumMod val="85000"/>
                    <a:lumOff val="15000"/>
                  </a:schemeClr>
                </a:solidFill>
                <a:latin typeface="+mn-lt"/>
              </a:rPr>
              <a:t>En stor takk til vår veileder Jone </a:t>
            </a:r>
            <a:r>
              <a:rPr lang="nb-NO" altLang="nb-NO" dirty="0" err="1">
                <a:solidFill>
                  <a:schemeClr val="tx1">
                    <a:lumMod val="85000"/>
                    <a:lumOff val="15000"/>
                  </a:schemeClr>
                </a:solidFill>
                <a:latin typeface="+mn-lt"/>
              </a:rPr>
              <a:t>Trovik</a:t>
            </a:r>
            <a:r>
              <a:rPr lang="nb-NO" altLang="nb-NO" dirty="0">
                <a:solidFill>
                  <a:schemeClr val="tx1">
                    <a:lumMod val="85000"/>
                    <a:lumOff val="15000"/>
                  </a:schemeClr>
                </a:solidFill>
                <a:latin typeface="+mn-lt"/>
              </a:rPr>
              <a:t> for god veiledning og støtte under hele arbeidet med hovedoppgaven.</a:t>
            </a:r>
          </a:p>
        </p:txBody>
      </p:sp>
      <p:sp>
        <p:nvSpPr>
          <p:cNvPr id="18" name="TekstSylinder 17">
            <a:extLst>
              <a:ext uri="{FF2B5EF4-FFF2-40B4-BE49-F238E27FC236}">
                <a16:creationId xmlns:a16="http://schemas.microsoft.com/office/drawing/2014/main" id="{8FB17B17-46C5-9945-9705-B31C472F3F61}"/>
              </a:ext>
            </a:extLst>
          </p:cNvPr>
          <p:cNvSpPr txBox="1"/>
          <p:nvPr/>
        </p:nvSpPr>
        <p:spPr>
          <a:xfrm>
            <a:off x="773231" y="13099167"/>
            <a:ext cx="9839007" cy="3323987"/>
          </a:xfrm>
          <a:prstGeom prst="rect">
            <a:avLst/>
          </a:prstGeom>
          <a:noFill/>
        </p:spPr>
        <p:txBody>
          <a:bodyPr wrap="square">
            <a:spAutoFit/>
          </a:bodyPr>
          <a:lstStyle/>
          <a:p>
            <a:pPr>
              <a:defRPr/>
            </a:pPr>
            <a:r>
              <a:rPr lang="nb-NO" altLang="nb-NO" sz="4200" b="1" dirty="0">
                <a:latin typeface="+mn-lt"/>
              </a:rPr>
              <a:t>Metode</a:t>
            </a:r>
            <a:r>
              <a:rPr lang="nb-NO" altLang="nb-NO" sz="4200" b="1" dirty="0">
                <a:solidFill>
                  <a:schemeClr val="accent4"/>
                </a:solidFill>
                <a:latin typeface="+mn-lt"/>
              </a:rPr>
              <a:t>: </a:t>
            </a:r>
            <a:r>
              <a:rPr lang="nb-NO" sz="4200" dirty="0">
                <a:effectLst/>
                <a:ea typeface="Calibri" panose="020F0502020204030204" pitchFamily="34" charset="0"/>
                <a:cs typeface="Arial" panose="020B0604020202020204" pitchFamily="34" charset="0"/>
              </a:rPr>
              <a:t>Retrospektiv kohortstudie av kvinner behandlet for hyperemesis </a:t>
            </a:r>
            <a:r>
              <a:rPr lang="nb-NO" sz="4200" dirty="0" err="1">
                <a:effectLst/>
                <a:ea typeface="Calibri" panose="020F0502020204030204" pitchFamily="34" charset="0"/>
                <a:cs typeface="Arial" panose="020B0604020202020204" pitchFamily="34" charset="0"/>
              </a:rPr>
              <a:t>gravidarum</a:t>
            </a:r>
            <a:r>
              <a:rPr lang="nb-NO" sz="4200" dirty="0">
                <a:effectLst/>
                <a:ea typeface="Calibri" panose="020F0502020204030204" pitchFamily="34" charset="0"/>
                <a:cs typeface="Arial" panose="020B0604020202020204" pitchFamily="34" charset="0"/>
              </a:rPr>
              <a:t> ambulant eller innlagt ved Kvinneklinikken Haukeland Universitetssjukehus for året 2020..</a:t>
            </a:r>
            <a:r>
              <a:rPr lang="nb-NO" sz="4200" dirty="0">
                <a:effectLst/>
                <a:cs typeface="Arial" panose="020B0604020202020204" pitchFamily="34" charset="0"/>
              </a:rPr>
              <a:t> </a:t>
            </a:r>
            <a:endParaRPr lang="nb-NO" altLang="nb-NO" sz="4200" dirty="0">
              <a:cs typeface="Arial" panose="020B0604020202020204" pitchFamily="34" charset="0"/>
            </a:endParaRPr>
          </a:p>
        </p:txBody>
      </p:sp>
      <p:pic>
        <p:nvPicPr>
          <p:cNvPr id="19" name="Bilde 18">
            <a:extLst>
              <a:ext uri="{FF2B5EF4-FFF2-40B4-BE49-F238E27FC236}">
                <a16:creationId xmlns:a16="http://schemas.microsoft.com/office/drawing/2014/main" id="{DCEE2F59-5F61-3C4C-AE48-9C3A5D988187}"/>
              </a:ext>
            </a:extLst>
          </p:cNvPr>
          <p:cNvPicPr>
            <a:picLocks noChangeAspect="1"/>
          </p:cNvPicPr>
          <p:nvPr/>
        </p:nvPicPr>
        <p:blipFill>
          <a:blip r:embed="rId6"/>
          <a:stretch>
            <a:fillRect/>
          </a:stretch>
        </p:blipFill>
        <p:spPr>
          <a:xfrm>
            <a:off x="31093757" y="6514005"/>
            <a:ext cx="11186072" cy="12616101"/>
          </a:xfrm>
          <a:prstGeom prst="rect">
            <a:avLst/>
          </a:prstGeom>
          <a:ln w="57150">
            <a:solidFill>
              <a:schemeClr val="accent6">
                <a:lumMod val="60000"/>
                <a:lumOff val="40000"/>
              </a:schemeClr>
            </a:solidFill>
          </a:ln>
        </p:spPr>
      </p:pic>
      <p:pic>
        <p:nvPicPr>
          <p:cNvPr id="20" name="Picture 262394073">
            <a:extLst>
              <a:ext uri="{FF2B5EF4-FFF2-40B4-BE49-F238E27FC236}">
                <a16:creationId xmlns:a16="http://schemas.microsoft.com/office/drawing/2014/main" id="{3837ED6C-F45D-094F-9895-E2949F356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4964" y="19260682"/>
            <a:ext cx="9969501" cy="5815946"/>
          </a:xfrm>
          <a:prstGeom prst="rect">
            <a:avLst/>
          </a:prstGeom>
          <a:ln w="57150">
            <a:solidFill>
              <a:schemeClr val="accent6">
                <a:lumMod val="60000"/>
                <a:lumOff val="40000"/>
              </a:schemeClr>
            </a:solidFill>
          </a:ln>
        </p:spPr>
      </p:pic>
      <p:graphicFrame>
        <p:nvGraphicFramePr>
          <p:cNvPr id="22" name="Tabell 21">
            <a:extLst>
              <a:ext uri="{FF2B5EF4-FFF2-40B4-BE49-F238E27FC236}">
                <a16:creationId xmlns:a16="http://schemas.microsoft.com/office/drawing/2014/main" id="{CE1BC383-C5C0-3C47-98EB-84089FFD1B40}"/>
              </a:ext>
            </a:extLst>
          </p:cNvPr>
          <p:cNvGraphicFramePr>
            <a:graphicFrameLocks noGrp="1"/>
          </p:cNvGraphicFramePr>
          <p:nvPr/>
        </p:nvGraphicFramePr>
        <p:xfrm>
          <a:off x="873651" y="16785411"/>
          <a:ext cx="9415984" cy="8456040"/>
        </p:xfrm>
        <a:graphic>
          <a:graphicData uri="http://schemas.openxmlformats.org/drawingml/2006/table">
            <a:tbl>
              <a:tblPr firstRow="1" firstCol="1" bandRow="1">
                <a:tableStyleId>{5C22544A-7EE6-4342-B048-85BDC9FD1C3A}</a:tableStyleId>
              </a:tblPr>
              <a:tblGrid>
                <a:gridCol w="2277267">
                  <a:extLst>
                    <a:ext uri="{9D8B030D-6E8A-4147-A177-3AD203B41FA5}">
                      <a16:colId xmlns:a16="http://schemas.microsoft.com/office/drawing/2014/main" val="1424899477"/>
                    </a:ext>
                  </a:extLst>
                </a:gridCol>
                <a:gridCol w="1997512">
                  <a:extLst>
                    <a:ext uri="{9D8B030D-6E8A-4147-A177-3AD203B41FA5}">
                      <a16:colId xmlns:a16="http://schemas.microsoft.com/office/drawing/2014/main" val="450539833"/>
                    </a:ext>
                  </a:extLst>
                </a:gridCol>
                <a:gridCol w="1996505">
                  <a:extLst>
                    <a:ext uri="{9D8B030D-6E8A-4147-A177-3AD203B41FA5}">
                      <a16:colId xmlns:a16="http://schemas.microsoft.com/office/drawing/2014/main" val="881463401"/>
                    </a:ext>
                  </a:extLst>
                </a:gridCol>
                <a:gridCol w="1997512">
                  <a:extLst>
                    <a:ext uri="{9D8B030D-6E8A-4147-A177-3AD203B41FA5}">
                      <a16:colId xmlns:a16="http://schemas.microsoft.com/office/drawing/2014/main" val="335307995"/>
                    </a:ext>
                  </a:extLst>
                </a:gridCol>
                <a:gridCol w="1147188">
                  <a:extLst>
                    <a:ext uri="{9D8B030D-6E8A-4147-A177-3AD203B41FA5}">
                      <a16:colId xmlns:a16="http://schemas.microsoft.com/office/drawing/2014/main" val="3034018938"/>
                    </a:ext>
                  </a:extLst>
                </a:gridCol>
              </a:tblGrid>
              <a:tr h="2363266">
                <a:tc>
                  <a:txBody>
                    <a:bodyPr/>
                    <a:lstStyle/>
                    <a:p>
                      <a:pPr>
                        <a:lnSpc>
                          <a:spcPct val="115000"/>
                        </a:lnSpc>
                      </a:pPr>
                      <a:r>
                        <a:rPr lang="nb-NO" sz="2000" dirty="0">
                          <a:solidFill>
                            <a:schemeClr val="accent4"/>
                          </a:solidFill>
                          <a:effectLst/>
                        </a:rPr>
                        <a:t>Variabler</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a:solidFill>
                            <a:schemeClr val="accent4"/>
                          </a:solidFill>
                          <a:effectLst/>
                        </a:rPr>
                        <a:t>Kun inneliggende </a:t>
                      </a:r>
                    </a:p>
                    <a:p>
                      <a:pPr>
                        <a:lnSpc>
                          <a:spcPct val="115000"/>
                        </a:lnSpc>
                      </a:pPr>
                      <a:r>
                        <a:rPr lang="nb-NO" sz="2000" dirty="0">
                          <a:solidFill>
                            <a:schemeClr val="accent4"/>
                          </a:solidFill>
                          <a:effectLst/>
                        </a:rPr>
                        <a:t> </a:t>
                      </a:r>
                    </a:p>
                    <a:p>
                      <a:pPr>
                        <a:lnSpc>
                          <a:spcPct val="115000"/>
                        </a:lnSpc>
                      </a:pPr>
                      <a:endParaRPr lang="nb-NO" sz="2000" dirty="0">
                        <a:solidFill>
                          <a:schemeClr val="accent4"/>
                        </a:solidFill>
                        <a:effectLst/>
                      </a:endParaRPr>
                    </a:p>
                    <a:p>
                      <a:pPr>
                        <a:lnSpc>
                          <a:spcPct val="115000"/>
                        </a:lnSpc>
                      </a:pPr>
                      <a:r>
                        <a:rPr lang="nb-NO" sz="2000" dirty="0">
                          <a:solidFill>
                            <a:schemeClr val="accent4"/>
                          </a:solidFill>
                          <a:effectLst/>
                        </a:rPr>
                        <a:t>n=49</a:t>
                      </a:r>
                    </a:p>
                    <a:p>
                      <a:pPr>
                        <a:lnSpc>
                          <a:spcPct val="115000"/>
                        </a:lnSpc>
                      </a:pPr>
                      <a:r>
                        <a:rPr lang="nb-NO" sz="2000" dirty="0">
                          <a:solidFill>
                            <a:schemeClr val="accent4"/>
                          </a:solidFill>
                          <a:effectLst/>
                        </a:rPr>
                        <a:t>Median (95% KI)</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a:solidFill>
                            <a:schemeClr val="accent4"/>
                          </a:solidFill>
                          <a:effectLst/>
                        </a:rPr>
                        <a:t>Innleggelse og ambulant behandling</a:t>
                      </a:r>
                    </a:p>
                    <a:p>
                      <a:pPr>
                        <a:lnSpc>
                          <a:spcPct val="115000"/>
                        </a:lnSpc>
                      </a:pPr>
                      <a:r>
                        <a:rPr lang="nb-NO" sz="2000" dirty="0">
                          <a:solidFill>
                            <a:schemeClr val="accent4"/>
                          </a:solidFill>
                          <a:effectLst/>
                        </a:rPr>
                        <a:t>n=26</a:t>
                      </a:r>
                    </a:p>
                    <a:p>
                      <a:pPr>
                        <a:lnSpc>
                          <a:spcPct val="115000"/>
                        </a:lnSpc>
                      </a:pPr>
                      <a:r>
                        <a:rPr lang="nb-NO" sz="2000" dirty="0">
                          <a:solidFill>
                            <a:schemeClr val="accent4"/>
                          </a:solidFill>
                          <a:effectLst/>
                        </a:rPr>
                        <a:t>Median (95% KI)</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a:solidFill>
                            <a:schemeClr val="accent4"/>
                          </a:solidFill>
                          <a:effectLst/>
                        </a:rPr>
                        <a:t>Kun ambulant behandling</a:t>
                      </a:r>
                    </a:p>
                    <a:p>
                      <a:pPr>
                        <a:lnSpc>
                          <a:spcPct val="115000"/>
                        </a:lnSpc>
                      </a:pPr>
                      <a:r>
                        <a:rPr lang="nb-NO" sz="2000" dirty="0">
                          <a:solidFill>
                            <a:schemeClr val="accent4"/>
                          </a:solidFill>
                          <a:effectLst/>
                        </a:rPr>
                        <a:t> </a:t>
                      </a:r>
                    </a:p>
                    <a:p>
                      <a:pPr>
                        <a:lnSpc>
                          <a:spcPct val="115000"/>
                        </a:lnSpc>
                      </a:pPr>
                      <a:r>
                        <a:rPr lang="nb-NO" sz="2000" dirty="0">
                          <a:solidFill>
                            <a:schemeClr val="accent4"/>
                          </a:solidFill>
                          <a:effectLst/>
                        </a:rPr>
                        <a:t>n=24</a:t>
                      </a:r>
                    </a:p>
                    <a:p>
                      <a:pPr>
                        <a:lnSpc>
                          <a:spcPct val="115000"/>
                        </a:lnSpc>
                      </a:pPr>
                      <a:r>
                        <a:rPr lang="nb-NO" sz="2000" dirty="0">
                          <a:solidFill>
                            <a:schemeClr val="accent4"/>
                          </a:solidFill>
                          <a:effectLst/>
                        </a:rPr>
                        <a:t>Median (95% KI)</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err="1">
                          <a:solidFill>
                            <a:schemeClr val="accent4"/>
                          </a:solidFill>
                          <a:effectLst/>
                        </a:rPr>
                        <a:t>Kruskal</a:t>
                      </a:r>
                      <a:r>
                        <a:rPr lang="nb-NO" sz="2000" dirty="0">
                          <a:solidFill>
                            <a:schemeClr val="accent4"/>
                          </a:solidFill>
                          <a:effectLst/>
                        </a:rPr>
                        <a:t>- Wallis test</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677316361"/>
                  </a:ext>
                </a:extLst>
              </a:tr>
              <a:tr h="453099">
                <a:tc>
                  <a:txBody>
                    <a:bodyPr/>
                    <a:lstStyle/>
                    <a:p>
                      <a:pPr>
                        <a:lnSpc>
                          <a:spcPct val="150000"/>
                        </a:lnSpc>
                      </a:pPr>
                      <a:r>
                        <a:rPr lang="nb-NO" sz="2000" dirty="0">
                          <a:solidFill>
                            <a:schemeClr val="accent4"/>
                          </a:solidFill>
                          <a:effectLst/>
                        </a:rPr>
                        <a:t>Alder</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dirty="0">
                          <a:solidFill>
                            <a:schemeClr val="accent4"/>
                          </a:solidFill>
                          <a:effectLst/>
                        </a:rPr>
                        <a:t>28 (26-30)</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31 (28-33)</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29 (48-32)</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0,093</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922350947"/>
                  </a:ext>
                </a:extLst>
              </a:tr>
              <a:tr h="453099">
                <a:tc>
                  <a:txBody>
                    <a:bodyPr/>
                    <a:lstStyle/>
                    <a:p>
                      <a:pPr>
                        <a:lnSpc>
                          <a:spcPct val="150000"/>
                        </a:lnSpc>
                      </a:pPr>
                      <a:r>
                        <a:rPr lang="nb-NO" sz="2000" dirty="0" err="1">
                          <a:solidFill>
                            <a:schemeClr val="accent4"/>
                          </a:solidFill>
                          <a:effectLst/>
                        </a:rPr>
                        <a:t>Gravida</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dirty="0">
                          <a:solidFill>
                            <a:schemeClr val="accent4"/>
                          </a:solidFill>
                          <a:effectLst/>
                        </a:rPr>
                        <a:t>2 (2-3)</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2 (2-3)</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2 (2-3)</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0,513</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704982289"/>
                  </a:ext>
                </a:extLst>
              </a:tr>
              <a:tr h="423915">
                <a:tc>
                  <a:txBody>
                    <a:bodyPr/>
                    <a:lstStyle/>
                    <a:p>
                      <a:pPr>
                        <a:lnSpc>
                          <a:spcPct val="150000"/>
                        </a:lnSpc>
                      </a:pPr>
                      <a:r>
                        <a:rPr lang="nb-NO" sz="2000" dirty="0">
                          <a:solidFill>
                            <a:schemeClr val="accent4"/>
                          </a:solidFill>
                          <a:effectLst/>
                        </a:rPr>
                        <a:t>Para</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dirty="0">
                          <a:solidFill>
                            <a:schemeClr val="accent4"/>
                          </a:solidFill>
                          <a:effectLst/>
                        </a:rPr>
                        <a:t>1 (1-1)</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1 (0-1)</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1 (0-1)</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0,879</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100603673"/>
                  </a:ext>
                </a:extLst>
              </a:tr>
              <a:tr h="960851">
                <a:tc>
                  <a:txBody>
                    <a:bodyPr/>
                    <a:lstStyle/>
                    <a:p>
                      <a:pPr>
                        <a:lnSpc>
                          <a:spcPct val="150000"/>
                        </a:lnSpc>
                      </a:pPr>
                      <a:r>
                        <a:rPr lang="nb-NO" sz="2000" dirty="0">
                          <a:solidFill>
                            <a:schemeClr val="accent4"/>
                          </a:solidFill>
                          <a:effectLst/>
                        </a:rPr>
                        <a:t>Gestasjonslengde </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dirty="0">
                          <a:solidFill>
                            <a:schemeClr val="accent4"/>
                          </a:solidFill>
                          <a:effectLst/>
                        </a:rPr>
                        <a:t>9 (9-11)</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9 (9-11)</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10 (9-12)</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0,718</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829129626"/>
                  </a:ext>
                </a:extLst>
              </a:tr>
              <a:tr h="960851">
                <a:tc>
                  <a:txBody>
                    <a:bodyPr/>
                    <a:lstStyle/>
                    <a:p>
                      <a:pPr>
                        <a:lnSpc>
                          <a:spcPct val="150000"/>
                        </a:lnSpc>
                      </a:pPr>
                      <a:r>
                        <a:rPr lang="nb-NO" sz="2000" dirty="0">
                          <a:solidFill>
                            <a:schemeClr val="accent4"/>
                          </a:solidFill>
                          <a:effectLst/>
                        </a:rPr>
                        <a:t>Pregravid vekt (kg)</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a:solidFill>
                            <a:schemeClr val="accent4"/>
                          </a:solidFill>
                          <a:effectLst/>
                        </a:rPr>
                        <a:t>71 (69-79)</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68 (65-75)</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69 (65-78)</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0,804</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154236825"/>
                  </a:ext>
                </a:extLst>
              </a:tr>
              <a:tr h="453099">
                <a:tc>
                  <a:txBody>
                    <a:bodyPr/>
                    <a:lstStyle/>
                    <a:p>
                      <a:pPr>
                        <a:lnSpc>
                          <a:spcPct val="150000"/>
                        </a:lnSpc>
                      </a:pPr>
                      <a:r>
                        <a:rPr lang="nb-NO" sz="2000">
                          <a:solidFill>
                            <a:schemeClr val="accent4"/>
                          </a:solidFill>
                          <a:effectLst/>
                        </a:rPr>
                        <a:t>Pregraviditet KMI </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a:solidFill>
                            <a:schemeClr val="accent4"/>
                          </a:solidFill>
                          <a:effectLst/>
                        </a:rPr>
                        <a:t>26 (25-29)</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26 (24-28)</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24 (23-28)</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0,645</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83900480"/>
                  </a:ext>
                </a:extLst>
              </a:tr>
              <a:tr h="453099">
                <a:tc>
                  <a:txBody>
                    <a:bodyPr/>
                    <a:lstStyle/>
                    <a:p>
                      <a:pPr>
                        <a:lnSpc>
                          <a:spcPct val="150000"/>
                        </a:lnSpc>
                      </a:pPr>
                      <a:r>
                        <a:rPr lang="nb-NO" sz="2000">
                          <a:solidFill>
                            <a:schemeClr val="accent4"/>
                          </a:solidFill>
                          <a:effectLst/>
                        </a:rPr>
                        <a:t>Vekt </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a:solidFill>
                            <a:schemeClr val="accent4"/>
                          </a:solidFill>
                          <a:effectLst/>
                        </a:rPr>
                        <a:t>65,8 (65,1-79,4)</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65,2 (58,7-71,1)</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66,0 (55,9-82,7)</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0,907</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841381959"/>
                  </a:ext>
                </a:extLst>
              </a:tr>
              <a:tr h="960731">
                <a:tc>
                  <a:txBody>
                    <a:bodyPr/>
                    <a:lstStyle/>
                    <a:p>
                      <a:pPr>
                        <a:lnSpc>
                          <a:spcPct val="115000"/>
                        </a:lnSpc>
                      </a:pPr>
                      <a:r>
                        <a:rPr lang="nb-NO" sz="2000" dirty="0">
                          <a:solidFill>
                            <a:schemeClr val="accent4"/>
                          </a:solidFill>
                          <a:effectLst/>
                        </a:rPr>
                        <a:t>KMI </a:t>
                      </a:r>
                      <a:r>
                        <a:rPr lang="nb-NO" sz="1600" dirty="0">
                          <a:solidFill>
                            <a:schemeClr val="accent4"/>
                          </a:solidFill>
                          <a:effectLst/>
                        </a:rPr>
                        <a:t>(basert på vekt ved første kontakt)</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dirty="0">
                          <a:solidFill>
                            <a:schemeClr val="accent4"/>
                          </a:solidFill>
                          <a:effectLst/>
                        </a:rPr>
                        <a:t>23,5 (23,5 – 27,3)</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24,5 (22,7 – 26,6)</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23,9 (22,3 – 26,8)</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0,979</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2842036230"/>
                  </a:ext>
                </a:extLst>
              </a:tr>
              <a:tr h="453099">
                <a:tc>
                  <a:txBody>
                    <a:bodyPr/>
                    <a:lstStyle/>
                    <a:p>
                      <a:pPr>
                        <a:lnSpc>
                          <a:spcPct val="150000"/>
                        </a:lnSpc>
                      </a:pPr>
                      <a:r>
                        <a:rPr lang="nb-NO" sz="2000" dirty="0">
                          <a:solidFill>
                            <a:schemeClr val="accent4"/>
                          </a:solidFill>
                          <a:effectLst/>
                        </a:rPr>
                        <a:t>SUKK</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50000"/>
                        </a:lnSpc>
                      </a:pPr>
                      <a:r>
                        <a:rPr lang="nb-NO" sz="2000">
                          <a:solidFill>
                            <a:schemeClr val="accent4"/>
                          </a:solidFill>
                          <a:effectLst/>
                        </a:rPr>
                        <a:t>13 (12-14)</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14 (10-13)</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dirty="0">
                          <a:solidFill>
                            <a:schemeClr val="accent4"/>
                          </a:solidFill>
                          <a:effectLst/>
                        </a:rPr>
                        <a:t>11 (9-12)</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a:lnSpc>
                          <a:spcPct val="150000"/>
                        </a:lnSpc>
                      </a:pPr>
                      <a:r>
                        <a:rPr lang="nb-NO" sz="2000">
                          <a:solidFill>
                            <a:schemeClr val="accent4"/>
                          </a:solidFill>
                          <a:effectLst/>
                        </a:rPr>
                        <a:t>0,005</a:t>
                      </a:r>
                      <a:endParaRPr lang="nb-NO" sz="20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758479438"/>
                  </a:ext>
                </a:extLst>
              </a:tr>
              <a:tr h="453099">
                <a:tc>
                  <a:txBody>
                    <a:bodyPr/>
                    <a:lstStyle/>
                    <a:p>
                      <a:pPr>
                        <a:lnSpc>
                          <a:spcPct val="150000"/>
                        </a:lnSpc>
                      </a:pPr>
                      <a:r>
                        <a:rPr lang="nb-NO" sz="2000" dirty="0" err="1">
                          <a:solidFill>
                            <a:schemeClr val="accent4"/>
                          </a:solidFill>
                          <a:effectLst/>
                        </a:rPr>
                        <a:t>QoL</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lnB w="38100" cap="flat" cmpd="sng" algn="ctr">
                      <a:solidFill>
                        <a:schemeClr val="accent6">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nSpc>
                          <a:spcPct val="150000"/>
                        </a:lnSpc>
                      </a:pPr>
                      <a:r>
                        <a:rPr lang="nb-NO" sz="2000" dirty="0">
                          <a:solidFill>
                            <a:schemeClr val="accent4"/>
                          </a:solidFill>
                          <a:effectLst/>
                        </a:rPr>
                        <a:t>3 (2-4)</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B w="3810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nSpc>
                          <a:spcPct val="150000"/>
                        </a:lnSpc>
                      </a:pPr>
                      <a:r>
                        <a:rPr lang="nb-NO" sz="2000" dirty="0">
                          <a:solidFill>
                            <a:schemeClr val="accent4"/>
                          </a:solidFill>
                          <a:effectLst/>
                        </a:rPr>
                        <a:t>2 (1-3)</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B w="3810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nSpc>
                          <a:spcPct val="150000"/>
                        </a:lnSpc>
                      </a:pPr>
                      <a:r>
                        <a:rPr lang="nb-NO" sz="2000" dirty="0">
                          <a:solidFill>
                            <a:schemeClr val="accent4"/>
                          </a:solidFill>
                          <a:effectLst/>
                        </a:rPr>
                        <a:t>4 (2-6)</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B w="3810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nSpc>
                          <a:spcPct val="150000"/>
                        </a:lnSpc>
                      </a:pPr>
                      <a:r>
                        <a:rPr lang="nb-NO" sz="2000" dirty="0">
                          <a:solidFill>
                            <a:schemeClr val="accent4"/>
                          </a:solidFill>
                          <a:effectLst/>
                        </a:rPr>
                        <a:t>0,104</a:t>
                      </a:r>
                      <a:endParaRPr lang="nb-NO" sz="20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lnB w="3810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41195922"/>
                  </a:ext>
                </a:extLst>
              </a:tr>
            </a:tbl>
          </a:graphicData>
        </a:graphic>
      </p:graphicFrame>
      <p:graphicFrame>
        <p:nvGraphicFramePr>
          <p:cNvPr id="24" name="Tabell 23">
            <a:extLst>
              <a:ext uri="{FF2B5EF4-FFF2-40B4-BE49-F238E27FC236}">
                <a16:creationId xmlns:a16="http://schemas.microsoft.com/office/drawing/2014/main" id="{C5017910-5315-6145-8A98-2E45C5F8DA42}"/>
              </a:ext>
            </a:extLst>
          </p:cNvPr>
          <p:cNvGraphicFramePr>
            <a:graphicFrameLocks noGrp="1"/>
          </p:cNvGraphicFramePr>
          <p:nvPr/>
        </p:nvGraphicFramePr>
        <p:xfrm>
          <a:off x="22196224" y="6644581"/>
          <a:ext cx="8349614" cy="11084120"/>
        </p:xfrm>
        <a:graphic>
          <a:graphicData uri="http://schemas.openxmlformats.org/drawingml/2006/table">
            <a:tbl>
              <a:tblPr firstRow="1" firstCol="1" bandRow="1">
                <a:tableStyleId>{5C22544A-7EE6-4342-B048-85BDC9FD1C3A}</a:tableStyleId>
              </a:tblPr>
              <a:tblGrid>
                <a:gridCol w="3969365">
                  <a:extLst>
                    <a:ext uri="{9D8B030D-6E8A-4147-A177-3AD203B41FA5}">
                      <a16:colId xmlns:a16="http://schemas.microsoft.com/office/drawing/2014/main" val="2017632092"/>
                    </a:ext>
                  </a:extLst>
                </a:gridCol>
                <a:gridCol w="1368827">
                  <a:extLst>
                    <a:ext uri="{9D8B030D-6E8A-4147-A177-3AD203B41FA5}">
                      <a16:colId xmlns:a16="http://schemas.microsoft.com/office/drawing/2014/main" val="417348314"/>
                    </a:ext>
                  </a:extLst>
                </a:gridCol>
                <a:gridCol w="1505711">
                  <a:extLst>
                    <a:ext uri="{9D8B030D-6E8A-4147-A177-3AD203B41FA5}">
                      <a16:colId xmlns:a16="http://schemas.microsoft.com/office/drawing/2014/main" val="1827671647"/>
                    </a:ext>
                  </a:extLst>
                </a:gridCol>
                <a:gridCol w="1505711">
                  <a:extLst>
                    <a:ext uri="{9D8B030D-6E8A-4147-A177-3AD203B41FA5}">
                      <a16:colId xmlns:a16="http://schemas.microsoft.com/office/drawing/2014/main" val="3297143553"/>
                    </a:ext>
                  </a:extLst>
                </a:gridCol>
              </a:tblGrid>
              <a:tr h="1061486">
                <a:tc>
                  <a:txBody>
                    <a:bodyPr/>
                    <a:lstStyle/>
                    <a:p>
                      <a:pPr>
                        <a:lnSpc>
                          <a:spcPct val="115000"/>
                        </a:lnSpc>
                      </a:pPr>
                      <a:r>
                        <a:rPr lang="nb-NO" sz="2000" dirty="0">
                          <a:solidFill>
                            <a:schemeClr val="tx1"/>
                          </a:solidFill>
                          <a:effectLst/>
                        </a:rPr>
                        <a:t>Variabler</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a:solidFill>
                            <a:schemeClr val="tx1"/>
                          </a:solidFill>
                          <a:effectLst/>
                        </a:rPr>
                        <a:t>Median</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a:solidFill>
                            <a:schemeClr val="tx1"/>
                          </a:solidFill>
                          <a:effectLst/>
                        </a:rPr>
                        <a:t>95% KI</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tc>
                  <a:txBody>
                    <a:bodyPr/>
                    <a:lstStyle/>
                    <a:p>
                      <a:pPr>
                        <a:lnSpc>
                          <a:spcPct val="115000"/>
                        </a:lnSpc>
                      </a:pPr>
                      <a:r>
                        <a:rPr lang="nb-NO" sz="2000" dirty="0">
                          <a:solidFill>
                            <a:schemeClr val="tx1"/>
                          </a:solidFill>
                          <a:effectLst/>
                        </a:rPr>
                        <a:t>Minimum-maksimum</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lnT w="38100" cap="flat" cmpd="sng" algn="ctr">
                      <a:solidFill>
                        <a:schemeClr val="accent6">
                          <a:lumMod val="60000"/>
                          <a:lumOff val="40000"/>
                        </a:schemeClr>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726855889"/>
                  </a:ext>
                </a:extLst>
              </a:tr>
              <a:tr h="886816">
                <a:tc>
                  <a:txBody>
                    <a:bodyPr/>
                    <a:lstStyle/>
                    <a:p>
                      <a:pPr>
                        <a:lnSpc>
                          <a:spcPct val="115000"/>
                        </a:lnSpc>
                      </a:pPr>
                      <a:r>
                        <a:rPr lang="nb-NO" sz="2000" dirty="0">
                          <a:solidFill>
                            <a:schemeClr val="tx1"/>
                          </a:solidFill>
                          <a:effectLst/>
                        </a:rPr>
                        <a:t>Antall ambulante konsultasjoner</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15000"/>
                        </a:lnSpc>
                      </a:pPr>
                      <a:r>
                        <a:rPr lang="nb-NO" sz="2000" dirty="0">
                          <a:solidFill>
                            <a:schemeClr val="tx1"/>
                          </a:solidFill>
                          <a:effectLst/>
                        </a:rPr>
                        <a:t>2 </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2 - 3</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1 - 12</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42968462"/>
                  </a:ext>
                </a:extLst>
              </a:tr>
              <a:tr h="411000">
                <a:tc>
                  <a:txBody>
                    <a:bodyPr/>
                    <a:lstStyle/>
                    <a:p>
                      <a:pPr>
                        <a:lnSpc>
                          <a:spcPct val="115000"/>
                        </a:lnSpc>
                      </a:pPr>
                      <a:r>
                        <a:rPr lang="nb-NO" sz="2000" dirty="0">
                          <a:solidFill>
                            <a:schemeClr val="tx1"/>
                          </a:solidFill>
                          <a:effectLst/>
                        </a:rPr>
                        <a:t>Antall døgn væske ambulant</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15000"/>
                        </a:lnSpc>
                      </a:pPr>
                      <a:r>
                        <a:rPr lang="nb-NO" sz="2000" dirty="0">
                          <a:solidFill>
                            <a:schemeClr val="tx1"/>
                          </a:solidFill>
                          <a:effectLst/>
                        </a:rPr>
                        <a:t>2</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1 - 3</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1 - 9</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859604171"/>
                  </a:ext>
                </a:extLst>
              </a:tr>
              <a:tr h="391773">
                <a:tc>
                  <a:txBody>
                    <a:bodyPr/>
                    <a:lstStyle/>
                    <a:p>
                      <a:pPr>
                        <a:lnSpc>
                          <a:spcPct val="115000"/>
                        </a:lnSpc>
                      </a:pPr>
                      <a:r>
                        <a:rPr lang="nb-NO" sz="2000" dirty="0">
                          <a:solidFill>
                            <a:schemeClr val="tx1"/>
                          </a:solidFill>
                          <a:effectLst/>
                        </a:rPr>
                        <a:t>Mengde væske pr konsultasjon</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15000"/>
                        </a:lnSpc>
                      </a:pPr>
                      <a:r>
                        <a:rPr lang="nb-NO" sz="2000" dirty="0">
                          <a:solidFill>
                            <a:schemeClr val="tx1"/>
                          </a:solidFill>
                          <a:effectLst/>
                        </a:rPr>
                        <a:t>1000</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1000 - 1500</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1000 - 2000</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306485278"/>
                  </a:ext>
                </a:extLst>
              </a:tr>
              <a:tr h="825039">
                <a:tc>
                  <a:txBody>
                    <a:bodyPr/>
                    <a:lstStyle/>
                    <a:p>
                      <a:pPr>
                        <a:lnSpc>
                          <a:spcPct val="115000"/>
                        </a:lnSpc>
                      </a:pPr>
                      <a:r>
                        <a:rPr lang="nb-NO" sz="2000" dirty="0">
                          <a:solidFill>
                            <a:schemeClr val="tx1"/>
                          </a:solidFill>
                          <a:effectLst/>
                        </a:rPr>
                        <a:t>Vektøkning fra første til siste ambulante </a:t>
                      </a:r>
                      <a:r>
                        <a:rPr lang="nb-NO" sz="2000" dirty="0" err="1">
                          <a:solidFill>
                            <a:schemeClr val="tx1"/>
                          </a:solidFill>
                          <a:effectLst/>
                        </a:rPr>
                        <a:t>ktr</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15000"/>
                        </a:lnSpc>
                      </a:pPr>
                      <a:r>
                        <a:rPr lang="nb-NO" sz="2000" dirty="0">
                          <a:solidFill>
                            <a:schemeClr val="tx1"/>
                          </a:solidFill>
                          <a:effectLst/>
                        </a:rPr>
                        <a:t>1,6</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-0,5 – 7,3</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-1 - 20</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681865765"/>
                  </a:ext>
                </a:extLst>
              </a:tr>
              <a:tr h="810472">
                <a:tc>
                  <a:txBody>
                    <a:bodyPr/>
                    <a:lstStyle/>
                    <a:p>
                      <a:pPr>
                        <a:lnSpc>
                          <a:spcPct val="115000"/>
                        </a:lnSpc>
                      </a:pPr>
                      <a:r>
                        <a:rPr lang="nb-NO" sz="2000" dirty="0">
                          <a:solidFill>
                            <a:schemeClr val="tx1"/>
                          </a:solidFill>
                          <a:effectLst/>
                        </a:rPr>
                        <a:t> </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15000"/>
                        </a:lnSpc>
                      </a:pPr>
                      <a:r>
                        <a:rPr lang="nb-NO" sz="2000" dirty="0">
                          <a:solidFill>
                            <a:schemeClr val="tx1"/>
                          </a:solidFill>
                          <a:effectLst/>
                        </a:rPr>
                        <a:t> </a:t>
                      </a:r>
                    </a:p>
                    <a:p>
                      <a:pPr>
                        <a:lnSpc>
                          <a:spcPct val="115000"/>
                        </a:lnSpc>
                      </a:pPr>
                      <a:r>
                        <a:rPr lang="nb-NO" sz="2000" dirty="0">
                          <a:solidFill>
                            <a:schemeClr val="tx1"/>
                          </a:solidFill>
                          <a:effectLst/>
                        </a:rPr>
                        <a:t>Antall</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 </a:t>
                      </a:r>
                    </a:p>
                    <a:p>
                      <a:pPr>
                        <a:lnSpc>
                          <a:spcPct val="115000"/>
                        </a:lnSpc>
                      </a:pPr>
                      <a:r>
                        <a:rPr lang="nb-NO" sz="2000" dirty="0">
                          <a:solidFill>
                            <a:schemeClr val="tx1"/>
                          </a:solidFill>
                          <a:effectLst/>
                        </a:rPr>
                        <a:t>Prosent</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 </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216290079"/>
                  </a:ext>
                </a:extLst>
              </a:tr>
              <a:tr h="3741371">
                <a:tc>
                  <a:txBody>
                    <a:bodyPr/>
                    <a:lstStyle/>
                    <a:p>
                      <a:pPr>
                        <a:lnSpc>
                          <a:spcPct val="115000"/>
                        </a:lnSpc>
                      </a:pPr>
                      <a:r>
                        <a:rPr lang="nb-NO" sz="2000" dirty="0">
                          <a:solidFill>
                            <a:schemeClr val="tx1"/>
                          </a:solidFill>
                          <a:effectLst/>
                        </a:rPr>
                        <a:t>Væske-/ernæring</a:t>
                      </a:r>
                    </a:p>
                    <a:p>
                      <a:pPr>
                        <a:lnSpc>
                          <a:spcPct val="115000"/>
                        </a:lnSpc>
                      </a:pPr>
                      <a:r>
                        <a:rPr lang="nb-NO" sz="2000" dirty="0">
                          <a:solidFill>
                            <a:schemeClr val="tx1"/>
                          </a:solidFill>
                          <a:effectLst/>
                        </a:rPr>
                        <a:t>ved ambulant behandling</a:t>
                      </a:r>
                    </a:p>
                    <a:p>
                      <a:pPr>
                        <a:lnSpc>
                          <a:spcPct val="115000"/>
                        </a:lnSpc>
                      </a:pPr>
                      <a:r>
                        <a:rPr lang="nb-NO" sz="2000" dirty="0">
                          <a:solidFill>
                            <a:schemeClr val="tx1"/>
                          </a:solidFill>
                          <a:effectLst/>
                        </a:rPr>
                        <a:t>  Ingen væske-/ernæring</a:t>
                      </a:r>
                    </a:p>
                    <a:p>
                      <a:pPr>
                        <a:lnSpc>
                          <a:spcPct val="115000"/>
                        </a:lnSpc>
                      </a:pPr>
                      <a:r>
                        <a:rPr lang="nb-NO" sz="2000" dirty="0">
                          <a:solidFill>
                            <a:schemeClr val="tx1"/>
                          </a:solidFill>
                          <a:effectLst/>
                        </a:rPr>
                        <a:t>  Kun væske </a:t>
                      </a:r>
                      <a:r>
                        <a:rPr lang="nb-NO" sz="2000" dirty="0" err="1">
                          <a:solidFill>
                            <a:schemeClr val="tx1"/>
                          </a:solidFill>
                          <a:effectLst/>
                        </a:rPr>
                        <a:t>i.v</a:t>
                      </a:r>
                      <a:r>
                        <a:rPr lang="nb-NO" sz="2000" dirty="0">
                          <a:solidFill>
                            <a:schemeClr val="tx1"/>
                          </a:solidFill>
                          <a:effectLst/>
                        </a:rPr>
                        <a:t>.</a:t>
                      </a:r>
                    </a:p>
                    <a:p>
                      <a:pPr>
                        <a:lnSpc>
                          <a:spcPct val="115000"/>
                        </a:lnSpc>
                      </a:pPr>
                      <a:r>
                        <a:rPr lang="nb-NO" sz="2000" dirty="0">
                          <a:solidFill>
                            <a:schemeClr val="tx1"/>
                          </a:solidFill>
                          <a:effectLst/>
                        </a:rPr>
                        <a:t>  Ernæringstilskudd </a:t>
                      </a:r>
                      <a:r>
                        <a:rPr lang="nb-NO" sz="2000" dirty="0" err="1">
                          <a:solidFill>
                            <a:schemeClr val="tx1"/>
                          </a:solidFill>
                          <a:effectLst/>
                        </a:rPr>
                        <a:t>i.v</a:t>
                      </a:r>
                      <a:r>
                        <a:rPr lang="nb-NO" sz="2000" dirty="0">
                          <a:solidFill>
                            <a:schemeClr val="tx1"/>
                          </a:solidFill>
                          <a:effectLst/>
                        </a:rPr>
                        <a:t>.</a:t>
                      </a:r>
                    </a:p>
                    <a:p>
                      <a:pPr>
                        <a:lnSpc>
                          <a:spcPct val="115000"/>
                        </a:lnSpc>
                      </a:pPr>
                      <a:r>
                        <a:rPr lang="nb-NO" sz="2000" dirty="0">
                          <a:solidFill>
                            <a:schemeClr val="tx1"/>
                          </a:solidFill>
                          <a:effectLst/>
                        </a:rPr>
                        <a:t>  Enteral ernæring</a:t>
                      </a:r>
                    </a:p>
                    <a:p>
                      <a:pPr>
                        <a:lnSpc>
                          <a:spcPct val="115000"/>
                        </a:lnSpc>
                      </a:pPr>
                      <a:r>
                        <a:rPr lang="nb-NO" sz="2000" dirty="0">
                          <a:solidFill>
                            <a:schemeClr val="tx1"/>
                          </a:solidFill>
                          <a:effectLst/>
                        </a:rPr>
                        <a:t>  Parenteral ernæring</a:t>
                      </a:r>
                    </a:p>
                    <a:p>
                      <a:pPr marL="109220" indent="-109220">
                        <a:lnSpc>
                          <a:spcPct val="115000"/>
                        </a:lnSpc>
                      </a:pPr>
                      <a:r>
                        <a:rPr lang="nb-NO" sz="2000" dirty="0">
                          <a:solidFill>
                            <a:schemeClr val="tx1"/>
                          </a:solidFill>
                          <a:effectLst/>
                        </a:rPr>
                        <a:t>  TPN</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solidFill>
                      <a:schemeClr val="accent6">
                        <a:lumMod val="20000"/>
                        <a:lumOff val="80000"/>
                      </a:schemeClr>
                    </a:solidFill>
                  </a:tcPr>
                </a:tc>
                <a:tc>
                  <a:txBody>
                    <a:bodyPr/>
                    <a:lstStyle/>
                    <a:p>
                      <a:pPr>
                        <a:lnSpc>
                          <a:spcPct val="115000"/>
                        </a:lnSpc>
                      </a:pPr>
                      <a:r>
                        <a:rPr lang="nb-NO" sz="2000" dirty="0">
                          <a:solidFill>
                            <a:schemeClr val="tx1"/>
                          </a:solidFill>
                          <a:effectLst/>
                        </a:rPr>
                        <a:t> </a:t>
                      </a:r>
                    </a:p>
                    <a:p>
                      <a:pPr>
                        <a:lnSpc>
                          <a:spcPct val="115000"/>
                        </a:lnSpc>
                      </a:pPr>
                      <a:r>
                        <a:rPr lang="nb-NO" sz="2000" dirty="0">
                          <a:solidFill>
                            <a:schemeClr val="tx1"/>
                          </a:solidFill>
                          <a:effectLst/>
                        </a:rPr>
                        <a:t> </a:t>
                      </a:r>
                    </a:p>
                    <a:p>
                      <a:pPr>
                        <a:lnSpc>
                          <a:spcPct val="115000"/>
                        </a:lnSpc>
                      </a:pPr>
                      <a:r>
                        <a:rPr lang="nb-NO" sz="2000" dirty="0">
                          <a:solidFill>
                            <a:schemeClr val="tx1"/>
                          </a:solidFill>
                          <a:effectLst/>
                        </a:rPr>
                        <a:t>24</a:t>
                      </a:r>
                    </a:p>
                    <a:p>
                      <a:pPr>
                        <a:lnSpc>
                          <a:spcPct val="115000"/>
                        </a:lnSpc>
                      </a:pPr>
                      <a:r>
                        <a:rPr lang="nb-NO" sz="2000" dirty="0">
                          <a:solidFill>
                            <a:schemeClr val="tx1"/>
                          </a:solidFill>
                          <a:effectLst/>
                        </a:rPr>
                        <a:t>26</a:t>
                      </a:r>
                    </a:p>
                    <a:p>
                      <a:pPr>
                        <a:lnSpc>
                          <a:spcPct val="115000"/>
                        </a:lnSpc>
                      </a:pPr>
                      <a:r>
                        <a:rPr lang="nb-NO" sz="2000" dirty="0">
                          <a:solidFill>
                            <a:schemeClr val="tx1"/>
                          </a:solidFill>
                          <a:effectLst/>
                        </a:rPr>
                        <a:t>0</a:t>
                      </a:r>
                    </a:p>
                    <a:p>
                      <a:pPr>
                        <a:lnSpc>
                          <a:spcPct val="115000"/>
                        </a:lnSpc>
                      </a:pPr>
                      <a:r>
                        <a:rPr lang="nb-NO" sz="2000" dirty="0">
                          <a:solidFill>
                            <a:schemeClr val="tx1"/>
                          </a:solidFill>
                          <a:effectLst/>
                        </a:rPr>
                        <a:t>0</a:t>
                      </a:r>
                    </a:p>
                    <a:p>
                      <a:pPr>
                        <a:lnSpc>
                          <a:spcPct val="115000"/>
                        </a:lnSpc>
                      </a:pPr>
                      <a:r>
                        <a:rPr lang="nb-NO" sz="2000" dirty="0">
                          <a:solidFill>
                            <a:schemeClr val="tx1"/>
                          </a:solidFill>
                          <a:effectLst/>
                        </a:rPr>
                        <a:t>0</a:t>
                      </a:r>
                    </a:p>
                    <a:p>
                      <a:pPr>
                        <a:lnSpc>
                          <a:spcPct val="115000"/>
                        </a:lnSpc>
                      </a:pPr>
                      <a:r>
                        <a:rPr lang="nb-NO" sz="2000" dirty="0">
                          <a:solidFill>
                            <a:schemeClr val="tx1"/>
                          </a:solidFill>
                          <a:effectLst/>
                        </a:rPr>
                        <a:t>1</a:t>
                      </a:r>
                    </a:p>
                    <a:p>
                      <a:pPr>
                        <a:lnSpc>
                          <a:spcPct val="115000"/>
                        </a:lnSpc>
                      </a:pPr>
                      <a:r>
                        <a:rPr lang="nb-NO" sz="2000" dirty="0">
                          <a:solidFill>
                            <a:schemeClr val="tx1"/>
                          </a:solidFill>
                          <a:effectLst/>
                        </a:rPr>
                        <a:t> </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 </a:t>
                      </a:r>
                    </a:p>
                    <a:p>
                      <a:pPr>
                        <a:lnSpc>
                          <a:spcPct val="115000"/>
                        </a:lnSpc>
                      </a:pPr>
                      <a:r>
                        <a:rPr lang="nb-NO" sz="2000" dirty="0">
                          <a:solidFill>
                            <a:schemeClr val="tx1"/>
                          </a:solidFill>
                          <a:effectLst/>
                        </a:rPr>
                        <a:t> </a:t>
                      </a:r>
                    </a:p>
                    <a:p>
                      <a:pPr>
                        <a:lnSpc>
                          <a:spcPct val="115000"/>
                        </a:lnSpc>
                      </a:pPr>
                      <a:r>
                        <a:rPr lang="nb-NO" sz="2000" dirty="0">
                          <a:solidFill>
                            <a:schemeClr val="tx1"/>
                          </a:solidFill>
                          <a:effectLst/>
                        </a:rPr>
                        <a:t>47</a:t>
                      </a:r>
                    </a:p>
                    <a:p>
                      <a:pPr>
                        <a:lnSpc>
                          <a:spcPct val="115000"/>
                        </a:lnSpc>
                      </a:pPr>
                      <a:r>
                        <a:rPr lang="nb-NO" sz="2000" dirty="0">
                          <a:solidFill>
                            <a:schemeClr val="tx1"/>
                          </a:solidFill>
                          <a:effectLst/>
                        </a:rPr>
                        <a:t>51</a:t>
                      </a:r>
                    </a:p>
                    <a:p>
                      <a:pPr>
                        <a:lnSpc>
                          <a:spcPct val="115000"/>
                        </a:lnSpc>
                      </a:pPr>
                      <a:r>
                        <a:rPr lang="nb-NO" sz="2000" dirty="0">
                          <a:solidFill>
                            <a:schemeClr val="tx1"/>
                          </a:solidFill>
                          <a:effectLst/>
                        </a:rPr>
                        <a:t>0</a:t>
                      </a:r>
                    </a:p>
                    <a:p>
                      <a:pPr>
                        <a:lnSpc>
                          <a:spcPct val="115000"/>
                        </a:lnSpc>
                      </a:pPr>
                      <a:r>
                        <a:rPr lang="nb-NO" sz="2000" dirty="0">
                          <a:solidFill>
                            <a:schemeClr val="tx1"/>
                          </a:solidFill>
                          <a:effectLst/>
                        </a:rPr>
                        <a:t>0</a:t>
                      </a:r>
                    </a:p>
                    <a:p>
                      <a:pPr>
                        <a:lnSpc>
                          <a:spcPct val="115000"/>
                        </a:lnSpc>
                      </a:pPr>
                      <a:r>
                        <a:rPr lang="nb-NO" sz="2000" dirty="0">
                          <a:solidFill>
                            <a:schemeClr val="tx1"/>
                          </a:solidFill>
                          <a:effectLst/>
                        </a:rPr>
                        <a:t>0</a:t>
                      </a:r>
                    </a:p>
                    <a:p>
                      <a:pPr>
                        <a:lnSpc>
                          <a:spcPct val="115000"/>
                        </a:lnSpc>
                      </a:pPr>
                      <a:r>
                        <a:rPr lang="nb-NO" sz="2000" dirty="0">
                          <a:solidFill>
                            <a:schemeClr val="tx1"/>
                          </a:solidFill>
                          <a:effectLst/>
                        </a:rPr>
                        <a:t>2</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lumMod val="95000"/>
                      </a:schemeClr>
                    </a:solidFill>
                  </a:tcPr>
                </a:tc>
                <a:tc>
                  <a:txBody>
                    <a:bodyPr/>
                    <a:lstStyle/>
                    <a:p>
                      <a:pPr>
                        <a:lnSpc>
                          <a:spcPct val="115000"/>
                        </a:lnSpc>
                      </a:pPr>
                      <a:r>
                        <a:rPr lang="nb-NO" sz="2000" dirty="0">
                          <a:solidFill>
                            <a:schemeClr val="tx1"/>
                          </a:solidFill>
                          <a:effectLst/>
                        </a:rPr>
                        <a:t> </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043469415"/>
                  </a:ext>
                </a:extLst>
              </a:tr>
              <a:tr h="2956163">
                <a:tc>
                  <a:txBody>
                    <a:bodyPr/>
                    <a:lstStyle/>
                    <a:p>
                      <a:pPr>
                        <a:lnSpc>
                          <a:spcPct val="115000"/>
                        </a:lnSpc>
                      </a:pPr>
                      <a:r>
                        <a:rPr lang="nb-NO" sz="2000" dirty="0">
                          <a:solidFill>
                            <a:schemeClr val="tx1"/>
                          </a:solidFill>
                          <a:effectLst/>
                        </a:rPr>
                        <a:t>Typer væskebehandling</a:t>
                      </a:r>
                    </a:p>
                    <a:p>
                      <a:pPr marL="109220" indent="-90170">
                        <a:lnSpc>
                          <a:spcPct val="115000"/>
                        </a:lnSpc>
                      </a:pPr>
                      <a:r>
                        <a:rPr lang="nb-NO" sz="2000" dirty="0">
                          <a:solidFill>
                            <a:schemeClr val="tx1"/>
                          </a:solidFill>
                          <a:effectLst/>
                        </a:rPr>
                        <a:t>  </a:t>
                      </a:r>
                      <a:r>
                        <a:rPr lang="nb-NO" sz="2000" dirty="0" err="1">
                          <a:solidFill>
                            <a:schemeClr val="tx1"/>
                          </a:solidFill>
                          <a:effectLst/>
                        </a:rPr>
                        <a:t>NaCl</a:t>
                      </a:r>
                      <a:endParaRPr lang="nb-NO" sz="2000" dirty="0">
                        <a:solidFill>
                          <a:schemeClr val="tx1"/>
                        </a:solidFill>
                        <a:effectLst/>
                      </a:endParaRPr>
                    </a:p>
                    <a:p>
                      <a:pPr marL="109220" indent="-90170">
                        <a:lnSpc>
                          <a:spcPct val="115000"/>
                        </a:lnSpc>
                      </a:pPr>
                      <a:r>
                        <a:rPr lang="nb-NO" sz="2000" dirty="0">
                          <a:solidFill>
                            <a:schemeClr val="tx1"/>
                          </a:solidFill>
                          <a:effectLst/>
                        </a:rPr>
                        <a:t>  Ringer</a:t>
                      </a:r>
                    </a:p>
                    <a:p>
                      <a:pPr marL="109220" indent="-90170">
                        <a:lnSpc>
                          <a:spcPct val="115000"/>
                        </a:lnSpc>
                      </a:pPr>
                      <a:r>
                        <a:rPr lang="nb-NO" sz="2000" dirty="0">
                          <a:solidFill>
                            <a:schemeClr val="tx1"/>
                          </a:solidFill>
                          <a:effectLst/>
                        </a:rPr>
                        <a:t>  </a:t>
                      </a:r>
                      <a:r>
                        <a:rPr lang="nb-NO" sz="2000" dirty="0" err="1">
                          <a:solidFill>
                            <a:schemeClr val="tx1"/>
                          </a:solidFill>
                          <a:effectLst/>
                        </a:rPr>
                        <a:t>NaCl+Ringer</a:t>
                      </a:r>
                      <a:endParaRPr lang="nb-NO" sz="2000" dirty="0">
                        <a:solidFill>
                          <a:schemeClr val="tx1"/>
                        </a:solidFill>
                        <a:effectLst/>
                      </a:endParaRPr>
                    </a:p>
                    <a:p>
                      <a:pPr marL="109220" indent="-90170">
                        <a:lnSpc>
                          <a:spcPct val="115000"/>
                        </a:lnSpc>
                      </a:pPr>
                      <a:r>
                        <a:rPr lang="nb-NO" sz="2000" baseline="30000" dirty="0">
                          <a:solidFill>
                            <a:schemeClr val="tx1"/>
                          </a:solidFill>
                          <a:effectLst/>
                        </a:rPr>
                        <a:t>   </a:t>
                      </a:r>
                      <a:r>
                        <a:rPr lang="nb-NO" sz="2000" dirty="0" err="1">
                          <a:solidFill>
                            <a:schemeClr val="tx1"/>
                          </a:solidFill>
                          <a:effectLst/>
                        </a:rPr>
                        <a:t>NaCl</a:t>
                      </a:r>
                      <a:r>
                        <a:rPr lang="nb-NO" sz="2000" dirty="0">
                          <a:solidFill>
                            <a:schemeClr val="tx1"/>
                          </a:solidFill>
                          <a:effectLst/>
                        </a:rPr>
                        <a:t> og glukose 5%</a:t>
                      </a:r>
                    </a:p>
                    <a:p>
                      <a:pPr>
                        <a:lnSpc>
                          <a:spcPct val="115000"/>
                        </a:lnSpc>
                      </a:pPr>
                      <a:r>
                        <a:rPr lang="nb-NO" sz="2000" dirty="0">
                          <a:solidFill>
                            <a:schemeClr val="tx1"/>
                          </a:solidFill>
                          <a:effectLst/>
                        </a:rPr>
                        <a:t>   Ringer og glukose 5%</a:t>
                      </a:r>
                    </a:p>
                    <a:p>
                      <a:pPr marL="109220" indent="-90170">
                        <a:lnSpc>
                          <a:spcPct val="115000"/>
                        </a:lnSpc>
                      </a:pPr>
                      <a:r>
                        <a:rPr lang="nb-NO" sz="2000" dirty="0">
                          <a:solidFill>
                            <a:schemeClr val="tx1"/>
                          </a:solidFill>
                          <a:effectLst/>
                        </a:rPr>
                        <a:t>  Ikke oppgitt type</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accent6">
                          <a:lumMod val="60000"/>
                          <a:lumOff val="40000"/>
                        </a:schemeClr>
                      </a:solidFill>
                      <a:prstDash val="solid"/>
                      <a:round/>
                      <a:headEnd type="none" w="med" len="med"/>
                      <a:tailEnd type="none" w="med" len="med"/>
                    </a:lnL>
                    <a:lnB w="38100" cap="flat" cmpd="sng" algn="ctr">
                      <a:solidFill>
                        <a:schemeClr val="accent6">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nSpc>
                          <a:spcPct val="115000"/>
                        </a:lnSpc>
                      </a:pPr>
                      <a:endParaRPr lang="nb-NO" sz="2000" dirty="0">
                        <a:solidFill>
                          <a:schemeClr val="tx1"/>
                        </a:solidFill>
                        <a:effectLst/>
                      </a:endParaRPr>
                    </a:p>
                    <a:p>
                      <a:pPr>
                        <a:lnSpc>
                          <a:spcPct val="115000"/>
                        </a:lnSpc>
                      </a:pPr>
                      <a:r>
                        <a:rPr lang="nb-NO" sz="2000" dirty="0">
                          <a:solidFill>
                            <a:schemeClr val="tx1"/>
                          </a:solidFill>
                          <a:effectLst/>
                        </a:rPr>
                        <a:t>18</a:t>
                      </a:r>
                    </a:p>
                    <a:p>
                      <a:pPr>
                        <a:lnSpc>
                          <a:spcPct val="115000"/>
                        </a:lnSpc>
                      </a:pPr>
                      <a:r>
                        <a:rPr lang="nb-NO" sz="2000" dirty="0">
                          <a:solidFill>
                            <a:schemeClr val="tx1"/>
                          </a:solidFill>
                          <a:effectLst/>
                        </a:rPr>
                        <a:t>22</a:t>
                      </a:r>
                    </a:p>
                    <a:p>
                      <a:pPr>
                        <a:lnSpc>
                          <a:spcPct val="115000"/>
                        </a:lnSpc>
                      </a:pPr>
                      <a:r>
                        <a:rPr lang="nb-NO" sz="2000" dirty="0">
                          <a:solidFill>
                            <a:schemeClr val="tx1"/>
                          </a:solidFill>
                          <a:effectLst/>
                        </a:rPr>
                        <a:t>12</a:t>
                      </a:r>
                    </a:p>
                    <a:p>
                      <a:pPr>
                        <a:lnSpc>
                          <a:spcPct val="115000"/>
                        </a:lnSpc>
                      </a:pPr>
                      <a:r>
                        <a:rPr lang="nb-NO" sz="2000" dirty="0">
                          <a:solidFill>
                            <a:schemeClr val="tx1"/>
                          </a:solidFill>
                          <a:effectLst/>
                        </a:rPr>
                        <a:t>1</a:t>
                      </a:r>
                    </a:p>
                    <a:p>
                      <a:pPr>
                        <a:lnSpc>
                          <a:spcPct val="115000"/>
                        </a:lnSpc>
                      </a:pPr>
                      <a:r>
                        <a:rPr lang="nb-NO" sz="2000" dirty="0">
                          <a:solidFill>
                            <a:schemeClr val="tx1"/>
                          </a:solidFill>
                          <a:effectLst/>
                        </a:rPr>
                        <a:t>5</a:t>
                      </a:r>
                    </a:p>
                    <a:p>
                      <a:pPr>
                        <a:lnSpc>
                          <a:spcPct val="115000"/>
                        </a:lnSpc>
                      </a:pPr>
                      <a:r>
                        <a:rPr lang="nb-NO" sz="2000" dirty="0">
                          <a:solidFill>
                            <a:schemeClr val="tx1"/>
                          </a:solidFill>
                          <a:effectLst/>
                        </a:rPr>
                        <a:t>9</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B w="38100" cap="flat" cmpd="sng" algn="ctr">
                      <a:solidFill>
                        <a:schemeClr val="accent6">
                          <a:lumMod val="60000"/>
                          <a:lumOff val="40000"/>
                        </a:schemeClr>
                      </a:solidFill>
                      <a:prstDash val="solid"/>
                      <a:round/>
                      <a:headEnd type="none" w="med" len="med"/>
                      <a:tailEnd type="none" w="med" len="med"/>
                    </a:lnB>
                    <a:solidFill>
                      <a:schemeClr val="bg1">
                        <a:lumMod val="95000"/>
                      </a:schemeClr>
                    </a:solidFill>
                  </a:tcPr>
                </a:tc>
                <a:tc>
                  <a:txBody>
                    <a:bodyPr/>
                    <a:lstStyle/>
                    <a:p>
                      <a:pPr>
                        <a:lnSpc>
                          <a:spcPct val="115000"/>
                        </a:lnSpc>
                      </a:pPr>
                      <a:r>
                        <a:rPr lang="nb-NO" sz="2000" dirty="0">
                          <a:solidFill>
                            <a:schemeClr val="tx1"/>
                          </a:solidFill>
                          <a:effectLst/>
                        </a:rPr>
                        <a:t> </a:t>
                      </a:r>
                    </a:p>
                    <a:p>
                      <a:pPr>
                        <a:lnSpc>
                          <a:spcPct val="115000"/>
                        </a:lnSpc>
                      </a:pPr>
                      <a:r>
                        <a:rPr lang="nb-NO" sz="2000" dirty="0">
                          <a:solidFill>
                            <a:schemeClr val="tx1"/>
                          </a:solidFill>
                          <a:effectLst/>
                        </a:rPr>
                        <a:t>27</a:t>
                      </a:r>
                    </a:p>
                    <a:p>
                      <a:pPr>
                        <a:lnSpc>
                          <a:spcPct val="115000"/>
                        </a:lnSpc>
                      </a:pPr>
                      <a:r>
                        <a:rPr lang="nb-NO" sz="2000" dirty="0">
                          <a:solidFill>
                            <a:schemeClr val="tx1"/>
                          </a:solidFill>
                          <a:effectLst/>
                        </a:rPr>
                        <a:t>33</a:t>
                      </a:r>
                    </a:p>
                    <a:p>
                      <a:pPr>
                        <a:lnSpc>
                          <a:spcPct val="115000"/>
                        </a:lnSpc>
                      </a:pPr>
                      <a:r>
                        <a:rPr lang="nb-NO" sz="2000" dirty="0">
                          <a:solidFill>
                            <a:schemeClr val="tx1"/>
                          </a:solidFill>
                          <a:effectLst/>
                        </a:rPr>
                        <a:t>18</a:t>
                      </a:r>
                    </a:p>
                    <a:p>
                      <a:pPr>
                        <a:lnSpc>
                          <a:spcPct val="115000"/>
                        </a:lnSpc>
                      </a:pPr>
                      <a:r>
                        <a:rPr lang="nb-NO" sz="2000" dirty="0">
                          <a:solidFill>
                            <a:schemeClr val="tx1"/>
                          </a:solidFill>
                          <a:effectLst/>
                        </a:rPr>
                        <a:t>2</a:t>
                      </a:r>
                    </a:p>
                    <a:p>
                      <a:pPr>
                        <a:lnSpc>
                          <a:spcPct val="115000"/>
                        </a:lnSpc>
                      </a:pPr>
                      <a:r>
                        <a:rPr lang="nb-NO" sz="2000" dirty="0">
                          <a:solidFill>
                            <a:schemeClr val="tx1"/>
                          </a:solidFill>
                          <a:effectLst/>
                        </a:rPr>
                        <a:t>7</a:t>
                      </a:r>
                    </a:p>
                    <a:p>
                      <a:pPr>
                        <a:lnSpc>
                          <a:spcPct val="115000"/>
                        </a:lnSpc>
                      </a:pPr>
                      <a:r>
                        <a:rPr lang="nb-NO" sz="2000" dirty="0">
                          <a:solidFill>
                            <a:schemeClr val="tx1"/>
                          </a:solidFill>
                          <a:effectLst/>
                        </a:rPr>
                        <a:t>13</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B w="38100" cap="flat" cmpd="sng" algn="ctr">
                      <a:solidFill>
                        <a:schemeClr val="accent6">
                          <a:lumMod val="60000"/>
                          <a:lumOff val="40000"/>
                        </a:schemeClr>
                      </a:solidFill>
                      <a:prstDash val="solid"/>
                      <a:round/>
                      <a:headEnd type="none" w="med" len="med"/>
                      <a:tailEnd type="none" w="med" len="med"/>
                    </a:lnB>
                    <a:solidFill>
                      <a:schemeClr val="bg1">
                        <a:lumMod val="95000"/>
                      </a:schemeClr>
                    </a:solidFill>
                  </a:tcPr>
                </a:tc>
                <a:tc>
                  <a:txBody>
                    <a:bodyPr/>
                    <a:lstStyle/>
                    <a:p>
                      <a:pPr>
                        <a:lnSpc>
                          <a:spcPct val="115000"/>
                        </a:lnSpc>
                      </a:pPr>
                      <a:r>
                        <a:rPr lang="nb-NO" sz="2000" dirty="0">
                          <a:solidFill>
                            <a:schemeClr val="tx1"/>
                          </a:solidFill>
                          <a:effectLst/>
                        </a:rPr>
                        <a:t> </a:t>
                      </a:r>
                      <a:endParaRPr lang="nb-NO" sz="2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R w="38100" cap="flat" cmpd="sng" algn="ctr">
                      <a:solidFill>
                        <a:schemeClr val="accent6">
                          <a:lumMod val="60000"/>
                          <a:lumOff val="40000"/>
                        </a:schemeClr>
                      </a:solidFill>
                      <a:prstDash val="solid"/>
                      <a:round/>
                      <a:headEnd type="none" w="med" len="med"/>
                      <a:tailEnd type="none" w="med" len="med"/>
                    </a:lnR>
                    <a:lnB w="38100" cap="flat" cmpd="sng" algn="ctr">
                      <a:solidFill>
                        <a:schemeClr val="accent6">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099063"/>
                  </a:ext>
                </a:extLst>
              </a:tr>
            </a:tbl>
          </a:graphicData>
        </a:graphic>
      </p:graphicFrame>
      <p:sp>
        <p:nvSpPr>
          <p:cNvPr id="27" name="TekstSylinder 26">
            <a:extLst>
              <a:ext uri="{FF2B5EF4-FFF2-40B4-BE49-F238E27FC236}">
                <a16:creationId xmlns:a16="http://schemas.microsoft.com/office/drawing/2014/main" id="{73573F32-E365-BD4F-A427-5889E2434A9D}"/>
              </a:ext>
            </a:extLst>
          </p:cNvPr>
          <p:cNvSpPr txBox="1"/>
          <p:nvPr/>
        </p:nvSpPr>
        <p:spPr>
          <a:xfrm>
            <a:off x="22196224" y="17870577"/>
            <a:ext cx="8349614" cy="1477328"/>
          </a:xfrm>
          <a:prstGeom prst="rect">
            <a:avLst/>
          </a:prstGeom>
          <a:noFill/>
        </p:spPr>
        <p:txBody>
          <a:bodyPr wrap="square">
            <a:spAutoFit/>
          </a:bodyPr>
          <a:lstStyle/>
          <a:p>
            <a:r>
              <a:rPr lang="nb-NO" sz="3000" dirty="0">
                <a:effectLst/>
                <a:ea typeface="Times New Roman" panose="02020603050405020304" pitchFamily="18" charset="0"/>
                <a:cs typeface="Arial" panose="020B0604020202020204" pitchFamily="34" charset="0"/>
              </a:rPr>
              <a:t>Behandlings-karakteristika for alle 50 kvinner som mottok ambulant behandling for hyperemesis </a:t>
            </a:r>
            <a:r>
              <a:rPr lang="nb-NO" sz="3000" dirty="0" err="1">
                <a:effectLst/>
                <a:ea typeface="Times New Roman" panose="02020603050405020304" pitchFamily="18" charset="0"/>
                <a:cs typeface="Arial" panose="020B0604020202020204" pitchFamily="34" charset="0"/>
              </a:rPr>
              <a:t>gravidarum</a:t>
            </a:r>
            <a:r>
              <a:rPr lang="nb-NO" sz="3000" dirty="0">
                <a:effectLst/>
                <a:ea typeface="Times New Roman" panose="02020603050405020304" pitchFamily="18" charset="0"/>
                <a:cs typeface="Arial" panose="020B0604020202020204" pitchFamily="34" charset="0"/>
              </a:rPr>
              <a:t> ved KK, HUS i 2020.</a:t>
            </a:r>
            <a:r>
              <a:rPr lang="nb-NO" sz="3000" dirty="0">
                <a:effectLst/>
                <a:cs typeface="Arial" panose="020B0604020202020204" pitchFamily="34" charset="0"/>
              </a:rPr>
              <a:t> </a:t>
            </a:r>
            <a:endParaRPr lang="nb-NO" sz="3000" dirty="0">
              <a:cs typeface="Arial" panose="020B0604020202020204" pitchFamily="34" charset="0"/>
            </a:endParaRPr>
          </a:p>
        </p:txBody>
      </p:sp>
      <p:sp>
        <p:nvSpPr>
          <p:cNvPr id="29" name="TekstSylinder 28">
            <a:extLst>
              <a:ext uri="{FF2B5EF4-FFF2-40B4-BE49-F238E27FC236}">
                <a16:creationId xmlns:a16="http://schemas.microsoft.com/office/drawing/2014/main" id="{E7CF59EB-83AF-D844-93A4-A6CF03D515AB}"/>
              </a:ext>
            </a:extLst>
          </p:cNvPr>
          <p:cNvSpPr txBox="1"/>
          <p:nvPr/>
        </p:nvSpPr>
        <p:spPr>
          <a:xfrm>
            <a:off x="719793" y="25469250"/>
            <a:ext cx="10211441" cy="1569660"/>
          </a:xfrm>
          <a:prstGeom prst="rect">
            <a:avLst/>
          </a:prstGeom>
          <a:noFill/>
        </p:spPr>
        <p:txBody>
          <a:bodyPr wrap="square">
            <a:spAutoFit/>
          </a:bodyPr>
          <a:lstStyle/>
          <a:p>
            <a:r>
              <a:rPr lang="nb-NO" sz="3200" dirty="0">
                <a:ea typeface="Times New Roman" panose="02020603050405020304" pitchFamily="18" charset="0"/>
                <a:cs typeface="Arial" panose="020B0604020202020204" pitchFamily="34" charset="0"/>
              </a:rPr>
              <a:t>Sammenligning av b</a:t>
            </a:r>
            <a:r>
              <a:rPr lang="nb-NO" sz="3200" dirty="0">
                <a:effectLst/>
                <a:ea typeface="Times New Roman" panose="02020603050405020304" pitchFamily="18" charset="0"/>
                <a:cs typeface="Arial" panose="020B0604020202020204" pitchFamily="34" charset="0"/>
              </a:rPr>
              <a:t>akgrunnsdata for 99 kvinner behandlet for HG ved KK, HUS i 2020 ved første kontakt. </a:t>
            </a:r>
            <a:endParaRPr lang="nb-NO" sz="3200" dirty="0">
              <a:cs typeface="Arial" panose="020B0604020202020204" pitchFamily="34" charset="0"/>
            </a:endParaRPr>
          </a:p>
        </p:txBody>
      </p:sp>
      <p:sp>
        <p:nvSpPr>
          <p:cNvPr id="31" name="TekstSylinder 30">
            <a:extLst>
              <a:ext uri="{FF2B5EF4-FFF2-40B4-BE49-F238E27FC236}">
                <a16:creationId xmlns:a16="http://schemas.microsoft.com/office/drawing/2014/main" id="{8146D0C5-BF8E-8B45-8F73-0CDCE75A3B12}"/>
              </a:ext>
            </a:extLst>
          </p:cNvPr>
          <p:cNvSpPr txBox="1"/>
          <p:nvPr/>
        </p:nvSpPr>
        <p:spPr>
          <a:xfrm>
            <a:off x="31093757" y="19156357"/>
            <a:ext cx="10432562" cy="1077218"/>
          </a:xfrm>
          <a:prstGeom prst="rect">
            <a:avLst/>
          </a:prstGeom>
          <a:noFill/>
        </p:spPr>
        <p:txBody>
          <a:bodyPr wrap="square">
            <a:spAutoFit/>
          </a:bodyPr>
          <a:lstStyle/>
          <a:p>
            <a:r>
              <a:rPr lang="nb-NO" sz="3200" dirty="0">
                <a:effectLst/>
                <a:ea typeface="Calibri" panose="020F0502020204030204" pitchFamily="34" charset="0"/>
                <a:cs typeface="Arial" panose="020B0604020202020204" pitchFamily="34" charset="0"/>
              </a:rPr>
              <a:t>Ambulante kontakter per gestasjonsuke for 50 kvinner behandlet for HG ved HUS i 2020.</a:t>
            </a:r>
          </a:p>
        </p:txBody>
      </p:sp>
      <p:sp>
        <p:nvSpPr>
          <p:cNvPr id="33" name="TekstSylinder 32">
            <a:extLst>
              <a:ext uri="{FF2B5EF4-FFF2-40B4-BE49-F238E27FC236}">
                <a16:creationId xmlns:a16="http://schemas.microsoft.com/office/drawing/2014/main" id="{5F40487C-D23F-3F4F-9314-6CDCD2D82DB6}"/>
              </a:ext>
            </a:extLst>
          </p:cNvPr>
          <p:cNvSpPr txBox="1"/>
          <p:nvPr/>
        </p:nvSpPr>
        <p:spPr>
          <a:xfrm>
            <a:off x="10906651" y="25076629"/>
            <a:ext cx="10061544" cy="1938992"/>
          </a:xfrm>
          <a:prstGeom prst="rect">
            <a:avLst/>
          </a:prstGeom>
          <a:noFill/>
        </p:spPr>
        <p:txBody>
          <a:bodyPr wrap="square">
            <a:spAutoFit/>
          </a:bodyPr>
          <a:lstStyle/>
          <a:p>
            <a:r>
              <a:rPr lang="nb-NO" sz="3000" dirty="0">
                <a:solidFill>
                  <a:srgbClr val="000000"/>
                </a:solidFill>
                <a:effectLst/>
                <a:ea typeface="Times New Roman" panose="02020603050405020304" pitchFamily="18" charset="0"/>
                <a:cs typeface="Arial" panose="020B0604020202020204" pitchFamily="34" charset="0"/>
              </a:rPr>
              <a:t>Væske-/ernæringsbehandling hos kvinner behandlet for HG ved HUS i 2020. Sammenlikning mellom behandling gitt som innleggende versus type behandling gitt ved ambulante konsultasjoner. </a:t>
            </a:r>
            <a:endParaRPr lang="nb-NO" sz="3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113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05217" y="851294"/>
            <a:ext cx="36074270"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Arial" panose="020B0604020202020204" pitchFamily="34" charset="0"/>
                <a:cs typeface="Arial" panose="020B0604020202020204" pitchFamily="34" charset="0"/>
              </a:rPr>
              <a:t>#sjekkdeg </a:t>
            </a:r>
            <a:r>
              <a:rPr lang="en-US" altLang="nb-NO" sz="11300" b="1" dirty="0" err="1">
                <a:solidFill>
                  <a:schemeClr val="bg1"/>
                </a:solidFill>
                <a:latin typeface="Arial" panose="020B0604020202020204" pitchFamily="34" charset="0"/>
                <a:cs typeface="Arial" panose="020B0604020202020204" pitchFamily="34" charset="0"/>
              </a:rPr>
              <a:t>ved</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Haukeland</a:t>
            </a:r>
            <a:r>
              <a:rPr lang="en-US" altLang="nb-NO" sz="11300" b="1" dirty="0">
                <a:solidFill>
                  <a:schemeClr val="bg1"/>
                </a:solidFill>
                <a:latin typeface="Arial" panose="020B0604020202020204" pitchFamily="34" charset="0"/>
                <a:cs typeface="Arial" panose="020B0604020202020204" pitchFamily="34" charset="0"/>
              </a:rPr>
              <a:t> </a:t>
            </a:r>
            <a:r>
              <a:rPr lang="en-US" altLang="nb-NO" sz="11300" b="1" dirty="0" err="1">
                <a:solidFill>
                  <a:schemeClr val="bg1"/>
                </a:solidFill>
                <a:latin typeface="Arial" panose="020B0604020202020204" pitchFamily="34" charset="0"/>
                <a:cs typeface="Arial" panose="020B0604020202020204" pitchFamily="34" charset="0"/>
              </a:rPr>
              <a:t>Universitetssjukehus</a:t>
            </a:r>
            <a:r>
              <a:rPr lang="en-US" altLang="nb-NO" sz="11300" b="1" dirty="0">
                <a:solidFill>
                  <a:schemeClr val="bg1"/>
                </a:solidFill>
                <a:latin typeface="Arial" panose="020B0604020202020204" pitchFamily="34" charset="0"/>
                <a:cs typeface="Arial" panose="020B0604020202020204" pitchFamily="34" charset="0"/>
              </a:rPr>
              <a:t> 2021</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4" name="Subtitle" descr="Subtitle field"/>
          <p:cNvSpPr txBox="1">
            <a:spLocks noChangeArrowheads="1"/>
          </p:cNvSpPr>
          <p:nvPr/>
        </p:nvSpPr>
        <p:spPr bwMode="auto">
          <a:xfrm>
            <a:off x="1105217" y="3065646"/>
            <a:ext cx="3483060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dirty="0" err="1">
                <a:solidFill>
                  <a:schemeClr val="bg1"/>
                </a:solidFill>
                <a:latin typeface="+mj-lt"/>
              </a:rPr>
              <a:t>En</a:t>
            </a:r>
            <a:r>
              <a:rPr lang="en-US" altLang="nb-NO" sz="4800" b="1" dirty="0">
                <a:solidFill>
                  <a:schemeClr val="bg1"/>
                </a:solidFill>
                <a:latin typeface="+mj-lt"/>
              </a:rPr>
              <a:t> </a:t>
            </a:r>
            <a:r>
              <a:rPr lang="en-US" altLang="nb-NO" sz="4800" b="1" dirty="0" err="1">
                <a:solidFill>
                  <a:schemeClr val="bg1"/>
                </a:solidFill>
                <a:latin typeface="+mj-lt"/>
              </a:rPr>
              <a:t>studie</a:t>
            </a:r>
            <a:r>
              <a:rPr lang="en-US" altLang="nb-NO" sz="4800" b="1" dirty="0">
                <a:solidFill>
                  <a:schemeClr val="bg1"/>
                </a:solidFill>
                <a:latin typeface="+mj-lt"/>
              </a:rPr>
              <a:t> av </a:t>
            </a:r>
            <a:r>
              <a:rPr lang="en-US" altLang="nb-NO" sz="4800" b="1" dirty="0" err="1">
                <a:solidFill>
                  <a:schemeClr val="bg1"/>
                </a:solidFill>
                <a:latin typeface="+mj-lt"/>
              </a:rPr>
              <a:t>kvinner</a:t>
            </a:r>
            <a:r>
              <a:rPr lang="en-US" altLang="nb-NO" sz="4800" b="1" dirty="0">
                <a:solidFill>
                  <a:schemeClr val="bg1"/>
                </a:solidFill>
                <a:latin typeface="+mj-lt"/>
              </a:rPr>
              <a:t> </a:t>
            </a:r>
            <a:r>
              <a:rPr lang="en-US" altLang="nb-NO" sz="4800" b="1" dirty="0" err="1">
                <a:solidFill>
                  <a:schemeClr val="bg1"/>
                </a:solidFill>
                <a:latin typeface="+mj-lt"/>
              </a:rPr>
              <a:t>som</a:t>
            </a:r>
            <a:r>
              <a:rPr lang="en-US" altLang="nb-NO" sz="4800" b="1" dirty="0">
                <a:solidFill>
                  <a:schemeClr val="bg1"/>
                </a:solidFill>
                <a:latin typeface="+mj-lt"/>
              </a:rPr>
              <a:t> </a:t>
            </a:r>
            <a:r>
              <a:rPr lang="en-US" altLang="nb-NO" sz="4800" b="1" dirty="0" err="1">
                <a:solidFill>
                  <a:schemeClr val="bg1"/>
                </a:solidFill>
                <a:latin typeface="+mj-lt"/>
              </a:rPr>
              <a:t>kom</a:t>
            </a:r>
            <a:r>
              <a:rPr lang="en-US" altLang="nb-NO" sz="4800" b="1" dirty="0">
                <a:solidFill>
                  <a:schemeClr val="bg1"/>
                </a:solidFill>
                <a:latin typeface="+mj-lt"/>
              </a:rPr>
              <a:t> </a:t>
            </a:r>
            <a:r>
              <a:rPr lang="en-US" altLang="nb-NO" sz="4800" b="1" dirty="0" err="1">
                <a:solidFill>
                  <a:schemeClr val="bg1"/>
                </a:solidFill>
                <a:latin typeface="+mj-lt"/>
              </a:rPr>
              <a:t>til</a:t>
            </a:r>
            <a:r>
              <a:rPr lang="en-US" altLang="nb-NO" sz="4800" b="1" dirty="0">
                <a:solidFill>
                  <a:schemeClr val="bg1"/>
                </a:solidFill>
                <a:latin typeface="+mj-lt"/>
              </a:rPr>
              <a:t> selvinitiert cervixprøve </a:t>
            </a:r>
            <a:r>
              <a:rPr lang="en-US" altLang="nb-NO" sz="4800" b="1" dirty="0" err="1">
                <a:solidFill>
                  <a:schemeClr val="bg1"/>
                </a:solidFill>
                <a:latin typeface="+mj-lt"/>
              </a:rPr>
              <a:t>ved</a:t>
            </a:r>
            <a:r>
              <a:rPr lang="en-US" altLang="nb-NO" sz="4800" b="1" dirty="0">
                <a:solidFill>
                  <a:schemeClr val="bg1"/>
                </a:solidFill>
                <a:latin typeface="+mj-lt"/>
              </a:rPr>
              <a:t> KK, HUS for </a:t>
            </a:r>
            <a:r>
              <a:rPr lang="en-US" altLang="nb-NO" sz="4800" b="1" dirty="0" err="1">
                <a:solidFill>
                  <a:schemeClr val="bg1"/>
                </a:solidFill>
                <a:latin typeface="+mj-lt"/>
              </a:rPr>
              <a:t>å</a:t>
            </a:r>
            <a:r>
              <a:rPr lang="en-US" altLang="nb-NO" sz="4800" b="1" dirty="0">
                <a:solidFill>
                  <a:schemeClr val="bg1"/>
                </a:solidFill>
                <a:latin typeface="+mj-lt"/>
              </a:rPr>
              <a:t> </a:t>
            </a:r>
            <a:r>
              <a:rPr lang="en-US" altLang="nb-NO" sz="4800" b="1" dirty="0" err="1">
                <a:solidFill>
                  <a:schemeClr val="bg1"/>
                </a:solidFill>
                <a:latin typeface="+mj-lt"/>
              </a:rPr>
              <a:t>identifisere</a:t>
            </a:r>
            <a:r>
              <a:rPr lang="en-US" altLang="nb-NO" sz="4800" b="1" dirty="0">
                <a:solidFill>
                  <a:schemeClr val="bg1"/>
                </a:solidFill>
                <a:latin typeface="+mj-lt"/>
              </a:rPr>
              <a:t> </a:t>
            </a:r>
            <a:r>
              <a:rPr lang="en-US" altLang="nb-NO" sz="4800" b="1" dirty="0" err="1">
                <a:solidFill>
                  <a:schemeClr val="bg1"/>
                </a:solidFill>
                <a:latin typeface="+mj-lt"/>
              </a:rPr>
              <a:t>faktorer</a:t>
            </a:r>
            <a:r>
              <a:rPr lang="en-US" altLang="nb-NO" sz="4800" b="1" dirty="0">
                <a:solidFill>
                  <a:schemeClr val="bg1"/>
                </a:solidFill>
                <a:latin typeface="+mj-lt"/>
              </a:rPr>
              <a:t> </a:t>
            </a:r>
            <a:r>
              <a:rPr lang="en-US" altLang="nb-NO" sz="4800" b="1" dirty="0" err="1">
                <a:solidFill>
                  <a:schemeClr val="bg1"/>
                </a:solidFill>
                <a:latin typeface="+mj-lt"/>
              </a:rPr>
              <a:t>som</a:t>
            </a:r>
            <a:r>
              <a:rPr lang="en-US" altLang="nb-NO" sz="4800" b="1" dirty="0">
                <a:solidFill>
                  <a:schemeClr val="bg1"/>
                </a:solidFill>
                <a:latin typeface="+mj-lt"/>
              </a:rPr>
              <a:t> </a:t>
            </a:r>
            <a:r>
              <a:rPr lang="en-US" altLang="nb-NO" sz="4800" b="1" dirty="0" err="1">
                <a:solidFill>
                  <a:schemeClr val="bg1"/>
                </a:solidFill>
                <a:latin typeface="+mj-lt"/>
              </a:rPr>
              <a:t>medvirker</a:t>
            </a:r>
            <a:r>
              <a:rPr lang="en-US" altLang="nb-NO" sz="4800" b="1" dirty="0">
                <a:solidFill>
                  <a:schemeClr val="bg1"/>
                </a:solidFill>
                <a:latin typeface="+mj-lt"/>
              </a:rPr>
              <a:t> </a:t>
            </a:r>
            <a:r>
              <a:rPr lang="en-US" altLang="nb-NO" sz="4800" b="1" dirty="0" err="1">
                <a:solidFill>
                  <a:schemeClr val="bg1"/>
                </a:solidFill>
                <a:latin typeface="+mj-lt"/>
              </a:rPr>
              <a:t>til</a:t>
            </a:r>
            <a:r>
              <a:rPr lang="en-US" altLang="nb-NO" sz="4800" b="1" dirty="0">
                <a:solidFill>
                  <a:schemeClr val="bg1"/>
                </a:solidFill>
                <a:latin typeface="+mj-lt"/>
              </a:rPr>
              <a:t> </a:t>
            </a:r>
            <a:r>
              <a:rPr lang="en-US" altLang="nb-NO" sz="4800" b="1" dirty="0" err="1">
                <a:solidFill>
                  <a:schemeClr val="bg1"/>
                </a:solidFill>
                <a:latin typeface="+mj-lt"/>
              </a:rPr>
              <a:t>deltakelse</a:t>
            </a:r>
            <a:r>
              <a:rPr lang="en-US" altLang="nb-NO" sz="4800" b="1" dirty="0">
                <a:solidFill>
                  <a:schemeClr val="bg1"/>
                </a:solidFill>
                <a:latin typeface="+mj-lt"/>
              </a:rPr>
              <a:t>. Vi </a:t>
            </a:r>
            <a:r>
              <a:rPr lang="en-US" altLang="nb-NO" sz="4800" b="1" dirty="0" err="1">
                <a:solidFill>
                  <a:schemeClr val="bg1"/>
                </a:solidFill>
                <a:latin typeface="+mj-lt"/>
              </a:rPr>
              <a:t>ønsket</a:t>
            </a:r>
            <a:r>
              <a:rPr lang="en-US" altLang="nb-NO" sz="4800" b="1" dirty="0">
                <a:solidFill>
                  <a:schemeClr val="bg1"/>
                </a:solidFill>
                <a:latin typeface="+mj-lt"/>
              </a:rPr>
              <a:t> </a:t>
            </a:r>
            <a:r>
              <a:rPr lang="en-US" altLang="nb-NO" sz="4800" b="1" dirty="0" err="1">
                <a:solidFill>
                  <a:schemeClr val="bg1"/>
                </a:solidFill>
                <a:latin typeface="+mj-lt"/>
              </a:rPr>
              <a:t>også</a:t>
            </a:r>
            <a:r>
              <a:rPr lang="en-US" altLang="nb-NO" sz="4800" b="1" dirty="0">
                <a:solidFill>
                  <a:schemeClr val="bg1"/>
                </a:solidFill>
                <a:latin typeface="+mj-lt"/>
              </a:rPr>
              <a:t> </a:t>
            </a:r>
            <a:r>
              <a:rPr lang="en-US" altLang="nb-NO" sz="4800" b="1" dirty="0" err="1">
                <a:solidFill>
                  <a:schemeClr val="bg1"/>
                </a:solidFill>
                <a:latin typeface="+mj-lt"/>
              </a:rPr>
              <a:t>å</a:t>
            </a:r>
            <a:r>
              <a:rPr lang="en-US" altLang="nb-NO" sz="4800" b="1" dirty="0">
                <a:solidFill>
                  <a:schemeClr val="bg1"/>
                </a:solidFill>
                <a:latin typeface="+mj-lt"/>
              </a:rPr>
              <a:t> </a:t>
            </a:r>
            <a:r>
              <a:rPr lang="en-US" altLang="nb-NO" sz="4800" b="1" dirty="0" err="1">
                <a:solidFill>
                  <a:schemeClr val="bg1"/>
                </a:solidFill>
                <a:latin typeface="+mj-lt"/>
              </a:rPr>
              <a:t>karakterisere</a:t>
            </a:r>
            <a:r>
              <a:rPr lang="en-US" altLang="nb-NO" sz="4800" b="1" dirty="0">
                <a:solidFill>
                  <a:schemeClr val="bg1"/>
                </a:solidFill>
                <a:latin typeface="+mj-lt"/>
              </a:rPr>
              <a:t> </a:t>
            </a:r>
            <a:r>
              <a:rPr lang="en-US" altLang="nb-NO" sz="4800" b="1" dirty="0" err="1">
                <a:solidFill>
                  <a:schemeClr val="bg1"/>
                </a:solidFill>
                <a:latin typeface="+mj-lt"/>
              </a:rPr>
              <a:t>studiepopulasjonen</a:t>
            </a:r>
            <a:r>
              <a:rPr lang="en-US" altLang="nb-NO" sz="4800" b="1" dirty="0">
                <a:solidFill>
                  <a:schemeClr val="bg1"/>
                </a:solidFill>
                <a:latin typeface="+mj-lt"/>
              </a:rPr>
              <a:t> med </a:t>
            </a:r>
            <a:r>
              <a:rPr lang="en-US" altLang="nb-NO" sz="4800" b="1" dirty="0" err="1">
                <a:solidFill>
                  <a:schemeClr val="bg1"/>
                </a:solidFill>
                <a:latin typeface="+mj-lt"/>
              </a:rPr>
              <a:t>hensyn</a:t>
            </a:r>
            <a:r>
              <a:rPr lang="en-US" altLang="nb-NO" sz="4800" b="1" dirty="0">
                <a:solidFill>
                  <a:schemeClr val="bg1"/>
                </a:solidFill>
                <a:latin typeface="+mj-lt"/>
              </a:rPr>
              <a:t> </a:t>
            </a:r>
            <a:r>
              <a:rPr lang="en-US" altLang="nb-NO" sz="4800" b="1" dirty="0" err="1">
                <a:solidFill>
                  <a:schemeClr val="bg1"/>
                </a:solidFill>
                <a:latin typeface="+mj-lt"/>
              </a:rPr>
              <a:t>til</a:t>
            </a:r>
            <a:r>
              <a:rPr lang="en-US" altLang="nb-NO" sz="4800" b="1" dirty="0">
                <a:solidFill>
                  <a:schemeClr val="bg1"/>
                </a:solidFill>
                <a:latin typeface="+mj-lt"/>
              </a:rPr>
              <a:t> </a:t>
            </a:r>
            <a:r>
              <a:rPr lang="en-US" altLang="nb-NO" sz="4800" b="1" dirty="0" err="1">
                <a:solidFill>
                  <a:schemeClr val="bg1"/>
                </a:solidFill>
                <a:latin typeface="+mj-lt"/>
              </a:rPr>
              <a:t>kliniskpatologiske</a:t>
            </a:r>
            <a:r>
              <a:rPr lang="en-US" altLang="nb-NO" sz="4800" b="1" dirty="0">
                <a:solidFill>
                  <a:schemeClr val="bg1"/>
                </a:solidFill>
                <a:latin typeface="+mj-lt"/>
              </a:rPr>
              <a:t> </a:t>
            </a:r>
            <a:r>
              <a:rPr lang="en-US" altLang="nb-NO" sz="4800" b="1" dirty="0" err="1">
                <a:solidFill>
                  <a:schemeClr val="bg1"/>
                </a:solidFill>
                <a:latin typeface="+mj-lt"/>
              </a:rPr>
              <a:t>faktorer</a:t>
            </a:r>
            <a:r>
              <a:rPr lang="en-US" altLang="nb-NO" sz="4800" b="1" dirty="0">
                <a:solidFill>
                  <a:schemeClr val="bg1"/>
                </a:solidFill>
                <a:latin typeface="+mj-lt"/>
              </a:rPr>
              <a:t>. </a:t>
            </a:r>
            <a:endParaRPr lang="nb-NO" altLang="nb-NO" sz="9400" b="1" dirty="0">
              <a:solidFill>
                <a:schemeClr val="bg1"/>
              </a:solidFill>
              <a:latin typeface="+mj-lt"/>
            </a:endParaRPr>
          </a:p>
        </p:txBody>
      </p:sp>
      <p:sp>
        <p:nvSpPr>
          <p:cNvPr id="2053" name="Name and info" descr="Field for name and email"/>
          <p:cNvSpPr txBox="1">
            <a:spLocks noChangeArrowheads="1"/>
          </p:cNvSpPr>
          <p:nvPr/>
        </p:nvSpPr>
        <p:spPr bwMode="auto">
          <a:xfrm>
            <a:off x="35794204" y="2761816"/>
            <a:ext cx="620137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6000" b="1" dirty="0">
                <a:solidFill>
                  <a:schemeClr val="bg1"/>
                </a:solidFill>
                <a:latin typeface="+mn-lt"/>
              </a:rPr>
              <a:t>Linh Chi Nguyen</a:t>
            </a:r>
            <a:br>
              <a:rPr lang="nb-NO" altLang="nb-NO" sz="4800" dirty="0">
                <a:solidFill>
                  <a:schemeClr val="bg1"/>
                </a:solidFill>
                <a:latin typeface="+mn-lt"/>
              </a:rPr>
            </a:br>
            <a:r>
              <a:rPr lang="nb-NO" altLang="nb-NO" sz="4800" dirty="0">
                <a:solidFill>
                  <a:schemeClr val="bg1"/>
                </a:solidFill>
                <a:latin typeface="+mn-lt"/>
              </a:rPr>
              <a:t>Universitetet i Bergen</a:t>
            </a:r>
          </a:p>
          <a:p>
            <a:pPr algn="r" eaLnBrk="1" hangingPunct="1"/>
            <a:r>
              <a:rPr lang="nb-NO" altLang="nb-NO" sz="4800" dirty="0">
                <a:solidFill>
                  <a:schemeClr val="bg1"/>
                </a:solidFill>
                <a:latin typeface="+mn-lt"/>
              </a:rPr>
              <a:t>lng007@uib.no</a:t>
            </a:r>
          </a:p>
        </p:txBody>
      </p:sp>
      <p:sp>
        <p:nvSpPr>
          <p:cNvPr id="2055" name="Text box 1" descr="Text field "/>
          <p:cNvSpPr txBox="1">
            <a:spLocks noChangeArrowheads="1"/>
          </p:cNvSpPr>
          <p:nvPr/>
        </p:nvSpPr>
        <p:spPr bwMode="auto">
          <a:xfrm>
            <a:off x="1105217" y="14012234"/>
            <a:ext cx="10303350" cy="1132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spcAft>
                <a:spcPct val="20000"/>
              </a:spcAft>
            </a:pPr>
            <a:endParaRPr lang="en-GB" altLang="nb-NO" sz="4000" b="1" dirty="0">
              <a:solidFill>
                <a:schemeClr val="tx1">
                  <a:lumMod val="85000"/>
                  <a:lumOff val="15000"/>
                </a:schemeClr>
              </a:solidFill>
              <a:latin typeface="+mn-lt"/>
            </a:endParaRPr>
          </a:p>
          <a:p>
            <a:pPr>
              <a:defRPr/>
            </a:pPr>
            <a:r>
              <a:rPr lang="nb-NO" altLang="nb-NO" sz="4400" b="1" dirty="0">
                <a:solidFill>
                  <a:srgbClr val="0C2D82"/>
                </a:solidFill>
                <a:latin typeface="+mn-lt"/>
                <a:cs typeface="Calibri" panose="020F0502020204030204" pitchFamily="34" charset="0"/>
              </a:rPr>
              <a:t>Bakgrunn: </a:t>
            </a:r>
          </a:p>
          <a:p>
            <a:pPr>
              <a:defRPr/>
            </a:pPr>
            <a:r>
              <a:rPr lang="nb-NO" altLang="nb-NO" sz="4400" dirty="0">
                <a:latin typeface="+mn-lt"/>
                <a:cs typeface="Calibri" panose="020F0502020204030204" pitchFamily="34" charset="0"/>
              </a:rPr>
              <a:t>Livmorhalsprogrammets årlige #</a:t>
            </a:r>
            <a:r>
              <a:rPr lang="nb-NO" altLang="nb-NO" sz="4400" dirty="0" err="1">
                <a:latin typeface="+mn-lt"/>
                <a:cs typeface="Calibri" panose="020F0502020204030204" pitchFamily="34" charset="0"/>
              </a:rPr>
              <a:t>sjekkdegkampanje</a:t>
            </a:r>
            <a:r>
              <a:rPr lang="nb-NO" altLang="nb-NO" sz="4400" dirty="0">
                <a:latin typeface="+mn-lt"/>
                <a:cs typeface="Calibri" panose="020F0502020204030204" pitchFamily="34" charset="0"/>
              </a:rPr>
              <a:t> ønsker å øke bevissthet og deltagelse i cervixscreening. Ved KK, Haukeland Universitetssjukehus har vi fra 2018 årlig gjennomført en ettermiddagspoliklinikk der kvinner kan møte uten henvisning og få gjennomført gratis cervixprøve.</a:t>
            </a:r>
            <a:endParaRPr lang="nb-NO" altLang="nb-NO" sz="4400" b="1" dirty="0">
              <a:solidFill>
                <a:srgbClr val="0C2D82"/>
              </a:solidFill>
              <a:latin typeface="+mn-lt"/>
              <a:cs typeface="Calibri" panose="020F0502020204030204" pitchFamily="34" charset="0"/>
            </a:endParaRPr>
          </a:p>
          <a:p>
            <a:pPr eaLnBrk="1" hangingPunct="1">
              <a:spcBef>
                <a:spcPct val="50000"/>
              </a:spcBef>
            </a:pPr>
            <a:endParaRPr lang="en-US" altLang="nb-NO" sz="4400" dirty="0">
              <a:solidFill>
                <a:schemeClr val="tx1">
                  <a:lumMod val="85000"/>
                  <a:lumOff val="15000"/>
                </a:schemeClr>
              </a:solidFill>
              <a:latin typeface="+mn-lt"/>
            </a:endParaRPr>
          </a:p>
          <a:p>
            <a:pPr>
              <a:defRPr/>
            </a:pPr>
            <a:r>
              <a:rPr lang="nb-NO" altLang="nb-NO" sz="4400" b="1" dirty="0">
                <a:solidFill>
                  <a:srgbClr val="0C2D82"/>
                </a:solidFill>
                <a:latin typeface="+mn-lt"/>
              </a:rPr>
              <a:t>Metode: </a:t>
            </a:r>
          </a:p>
          <a:p>
            <a:pPr>
              <a:defRPr/>
            </a:pPr>
            <a:r>
              <a:rPr lang="nb-NO" altLang="nb-NO" sz="4400" dirty="0">
                <a:latin typeface="+mn-lt"/>
                <a:cs typeface="Calibri" panose="020F0502020204030204" pitchFamily="34" charset="0"/>
              </a:rPr>
              <a:t>Tverrsnittstudie av kvinner selvhenvist for cervixscreening på #sjekkdeg-dagen, KK, Haukeland Universitetssjukehus 2021.</a:t>
            </a:r>
          </a:p>
        </p:txBody>
      </p:sp>
      <p:sp>
        <p:nvSpPr>
          <p:cNvPr id="2052" name="Text box 2" descr="Text field "/>
          <p:cNvSpPr txBox="1">
            <a:spLocks noChangeArrowheads="1"/>
          </p:cNvSpPr>
          <p:nvPr/>
        </p:nvSpPr>
        <p:spPr bwMode="auto">
          <a:xfrm>
            <a:off x="11408567" y="6980649"/>
            <a:ext cx="10033000" cy="1966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defRPr/>
            </a:pPr>
            <a:r>
              <a:rPr lang="nb-NO" altLang="nb-NO" sz="4400" b="1" dirty="0">
                <a:solidFill>
                  <a:srgbClr val="0C2D82"/>
                </a:solidFill>
                <a:cs typeface="Arial" panose="020B0604020202020204" pitchFamily="34" charset="0"/>
              </a:rPr>
              <a:t>Resultater:</a:t>
            </a:r>
            <a:endParaRPr lang="nb-NO" altLang="nb-NO" sz="4400" dirty="0">
              <a:cs typeface="Arial" panose="020B0604020202020204" pitchFamily="34" charset="0"/>
            </a:endParaRPr>
          </a:p>
          <a:p>
            <a:pPr marL="571500" indent="-571500" eaLnBrk="1" hangingPunct="1">
              <a:buFont typeface="Arial" panose="020B0604020202020204" pitchFamily="34" charset="0"/>
              <a:buChar char="•"/>
              <a:defRPr/>
            </a:pPr>
            <a:r>
              <a:rPr lang="nb-NO" altLang="nb-NO" sz="4400" dirty="0">
                <a:cs typeface="Arial" panose="020B0604020202020204" pitchFamily="34" charset="0"/>
              </a:rPr>
              <a:t>Av 168 kvinner påmeldt fikk 164 tatt prøve;                               </a:t>
            </a:r>
          </a:p>
          <a:p>
            <a:pPr marL="571500" indent="-571500" eaLnBrk="1" hangingPunct="1">
              <a:buFont typeface="Arial" panose="020B0604020202020204" pitchFamily="34" charset="0"/>
              <a:buChar char="•"/>
              <a:defRPr/>
            </a:pPr>
            <a:r>
              <a:rPr lang="nb-NO" altLang="nb-NO" sz="4400" dirty="0">
                <a:cs typeface="Arial" panose="020B0604020202020204" pitchFamily="34" charset="0"/>
              </a:rPr>
              <a:t>Andel </a:t>
            </a:r>
            <a:r>
              <a:rPr lang="nb-NO" altLang="nb-NO" sz="4400" dirty="0" err="1">
                <a:cs typeface="Arial" panose="020B0604020202020204" pitchFamily="34" charset="0"/>
              </a:rPr>
              <a:t>suboptimal</a:t>
            </a:r>
            <a:r>
              <a:rPr lang="nb-NO" altLang="nb-NO" sz="4400" dirty="0">
                <a:cs typeface="Arial" panose="020B0604020202020204" pitchFamily="34" charset="0"/>
              </a:rPr>
              <a:t> prøve (11/164, 7%) var ikke forskjellig </a:t>
            </a:r>
            <a:r>
              <a:rPr lang="nb-NO" altLang="nb-NO" sz="4400" dirty="0" err="1">
                <a:cs typeface="Arial" panose="020B0604020202020204" pitchFamily="34" charset="0"/>
              </a:rPr>
              <a:t>mhp</a:t>
            </a:r>
            <a:r>
              <a:rPr lang="nb-NO" altLang="nb-NO" sz="4400" dirty="0">
                <a:cs typeface="Arial" panose="020B0604020202020204" pitchFamily="34" charset="0"/>
              </a:rPr>
              <a:t>. erfaring hos prøvetaker (student, LIS eller overlege, p=0,351) </a:t>
            </a:r>
          </a:p>
          <a:p>
            <a:pPr marL="571500" indent="-571500" eaLnBrk="1" hangingPunct="1">
              <a:buFont typeface="Arial" panose="020B0604020202020204" pitchFamily="34" charset="0"/>
              <a:buChar char="•"/>
              <a:defRPr/>
            </a:pPr>
            <a:r>
              <a:rPr lang="nb-NO" altLang="nb-NO" sz="4400" dirty="0">
                <a:cs typeface="Arial" panose="020B0604020202020204" pitchFamily="34" charset="0"/>
              </a:rPr>
              <a:t>I alt 2 kvinner (1%) var &lt; 25 år</a:t>
            </a:r>
          </a:p>
          <a:p>
            <a:pPr marL="571500" indent="-571500" eaLnBrk="1" hangingPunct="1">
              <a:buFont typeface="Arial" panose="020B0604020202020204" pitchFamily="34" charset="0"/>
              <a:buChar char="•"/>
              <a:defRPr/>
            </a:pPr>
            <a:r>
              <a:rPr lang="nb-NO" altLang="nb-NO" sz="4400" dirty="0">
                <a:cs typeface="Arial" panose="020B0604020202020204" pitchFamily="34" charset="0"/>
              </a:rPr>
              <a:t>Hos 1 kvinne (0.5%) var forrige cervixprøve unormal</a:t>
            </a:r>
          </a:p>
          <a:p>
            <a:pPr marL="571500" indent="-571500" eaLnBrk="1" hangingPunct="1">
              <a:buFont typeface="Arial" panose="020B0604020202020204" pitchFamily="34" charset="0"/>
              <a:buChar char="•"/>
              <a:defRPr/>
            </a:pPr>
            <a:r>
              <a:rPr lang="nb-NO" altLang="nb-NO" sz="4400" dirty="0">
                <a:cs typeface="Arial" panose="020B0604020202020204" pitchFamily="34" charset="0"/>
              </a:rPr>
              <a:t>Av 161 kvinner i screeningpopulasjon </a:t>
            </a:r>
          </a:p>
          <a:p>
            <a:pPr marL="1314450" lvl="1" indent="-571500" eaLnBrk="1" hangingPunct="1">
              <a:buFont typeface="Arial" panose="020B0604020202020204" pitchFamily="34" charset="0"/>
              <a:buChar char="•"/>
              <a:defRPr/>
            </a:pPr>
            <a:r>
              <a:rPr lang="nb-NO" altLang="nb-NO" sz="4400" dirty="0">
                <a:cs typeface="Arial" panose="020B0604020202020204" pitchFamily="34" charset="0"/>
              </a:rPr>
              <a:t>34 (8%) aldri tatt cervixprøve</a:t>
            </a:r>
          </a:p>
          <a:p>
            <a:pPr marL="1314450" lvl="1" indent="-571500" eaLnBrk="1" hangingPunct="1">
              <a:buFont typeface="Arial" panose="020B0604020202020204" pitchFamily="34" charset="0"/>
              <a:buChar char="•"/>
              <a:defRPr/>
            </a:pPr>
            <a:r>
              <a:rPr lang="nb-NO" altLang="nb-NO" sz="4400" dirty="0">
                <a:cs typeface="Arial" panose="020B0604020202020204" pitchFamily="34" charset="0"/>
              </a:rPr>
              <a:t>Screeningintervall </a:t>
            </a:r>
            <a:br>
              <a:rPr lang="nb-NO" altLang="nb-NO" sz="4400" dirty="0">
                <a:cs typeface="Arial" panose="020B0604020202020204" pitchFamily="34" charset="0"/>
              </a:rPr>
            </a:br>
            <a:r>
              <a:rPr lang="nb-NO" altLang="nb-NO" sz="4400" dirty="0">
                <a:cs typeface="Arial" panose="020B0604020202020204" pitchFamily="34" charset="0"/>
              </a:rPr>
              <a:t>&lt;3 år n=13 (8%)</a:t>
            </a:r>
            <a:br>
              <a:rPr lang="nb-NO" altLang="nb-NO" sz="4400" dirty="0">
                <a:cs typeface="Arial" panose="020B0604020202020204" pitchFamily="34" charset="0"/>
              </a:rPr>
            </a:br>
            <a:r>
              <a:rPr lang="nb-NO" altLang="nb-NO" sz="4400" dirty="0">
                <a:cs typeface="Arial" panose="020B0604020202020204" pitchFamily="34" charset="0"/>
              </a:rPr>
              <a:t>=3 år n=50 (30%)                                                                        &gt;3 år n=67 (41%)</a:t>
            </a:r>
          </a:p>
          <a:p>
            <a:pPr marL="571500" indent="-571500" eaLnBrk="1" hangingPunct="1">
              <a:buFont typeface="Arial" panose="020B0604020202020204" pitchFamily="34" charset="0"/>
              <a:buChar char="•"/>
              <a:defRPr/>
            </a:pPr>
            <a:r>
              <a:rPr lang="nb-NO" altLang="nb-NO" sz="4400" dirty="0">
                <a:cs typeface="Arial" panose="020B0604020202020204" pitchFamily="34" charset="0"/>
              </a:rPr>
              <a:t>I alt 29 kvinner (18%) hadde unormal test</a:t>
            </a:r>
          </a:p>
          <a:p>
            <a:pPr marL="1314450" lvl="1" indent="-571500" eaLnBrk="1" hangingPunct="1">
              <a:buFont typeface="Arial" panose="020B0604020202020204" pitchFamily="34" charset="0"/>
              <a:buChar char="•"/>
              <a:defRPr/>
            </a:pPr>
            <a:r>
              <a:rPr lang="nb-NO" altLang="nb-NO" sz="4400" dirty="0">
                <a:cs typeface="Arial" panose="020B0604020202020204" pitchFamily="34" charset="0"/>
              </a:rPr>
              <a:t>24/124 (19%) ved tidligere normal cervixprøve</a:t>
            </a:r>
          </a:p>
          <a:p>
            <a:pPr marL="1314450" lvl="1" indent="-571500" eaLnBrk="1" hangingPunct="1">
              <a:buFont typeface="Arial" panose="020B0604020202020204" pitchFamily="34" charset="0"/>
              <a:buChar char="•"/>
              <a:defRPr/>
            </a:pPr>
            <a:r>
              <a:rPr lang="nb-NO" altLang="nb-NO" sz="4400" dirty="0">
                <a:cs typeface="Arial" panose="020B0604020202020204" pitchFamily="34" charset="0"/>
              </a:rPr>
              <a:t>5/34 (15%) uten tidligere prøve </a:t>
            </a:r>
          </a:p>
          <a:p>
            <a:pPr marL="1314450" lvl="1" indent="-571500" eaLnBrk="1" hangingPunct="1">
              <a:buFont typeface="Arial" panose="020B0604020202020204" pitchFamily="34" charset="0"/>
              <a:buChar char="•"/>
              <a:defRPr/>
            </a:pPr>
            <a:r>
              <a:rPr lang="nb-NO" altLang="nb-NO" sz="4400" dirty="0">
                <a:cs typeface="Arial" panose="020B0604020202020204" pitchFamily="34" charset="0"/>
              </a:rPr>
              <a:t>1/2 (50%) ved tidligere unormal prøve</a:t>
            </a:r>
          </a:p>
          <a:p>
            <a:pPr marL="571500" indent="-571500" eaLnBrk="1" hangingPunct="1">
              <a:buFont typeface="Arial" panose="020B0604020202020204" pitchFamily="34" charset="0"/>
              <a:buChar char="•"/>
              <a:defRPr/>
            </a:pPr>
            <a:r>
              <a:rPr lang="nb-NO" altLang="nb-NO" sz="4400" dirty="0">
                <a:cs typeface="Arial" panose="020B0604020202020204" pitchFamily="34" charset="0"/>
              </a:rPr>
              <a:t>I alt 4 kvinner måtte retestes hos fastlege, 10 (6%) utredet hos gynekolog (kolposkopi) hvorav 4 kvinner (2%) ble konisert</a:t>
            </a:r>
          </a:p>
          <a:p>
            <a:pPr marL="571500" indent="-571500" eaLnBrk="1" hangingPunct="1">
              <a:buFont typeface="Arial" panose="020B0604020202020204" pitchFamily="34" charset="0"/>
              <a:buChar char="•"/>
              <a:defRPr/>
            </a:pPr>
            <a:endParaRPr lang="nb-NO" altLang="nb-NO" sz="4000" b="1" dirty="0">
              <a:solidFill>
                <a:srgbClr val="0C2D82"/>
              </a:solidFill>
              <a:latin typeface="Cambria" panose="02040503050406030204" pitchFamily="18" charset="0"/>
              <a:cs typeface="Arial" panose="020B0604020202020204" pitchFamily="34" charset="0"/>
            </a:endParaRPr>
          </a:p>
          <a:p>
            <a:pPr marL="571500" indent="-571500" eaLnBrk="1" hangingPunct="1">
              <a:buFont typeface="Arial" panose="020B0604020202020204" pitchFamily="34" charset="0"/>
              <a:buChar char="•"/>
              <a:defRPr/>
            </a:pPr>
            <a:endParaRPr lang="nb-NO" altLang="nb-NO" sz="4400" b="1" dirty="0">
              <a:solidFill>
                <a:srgbClr val="0C2D82"/>
              </a:solidFill>
              <a:latin typeface="Cambria" panose="02040503050406030204" pitchFamily="18" charset="0"/>
            </a:endParaRPr>
          </a:p>
        </p:txBody>
      </p:sp>
      <p:pic>
        <p:nvPicPr>
          <p:cNvPr id="2060" name="Example photo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05217" y="7373251"/>
            <a:ext cx="9356725" cy="570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ext Box 3" descr="Text field "/>
          <p:cNvSpPr txBox="1">
            <a:spLocks noChangeArrowheads="1"/>
          </p:cNvSpPr>
          <p:nvPr/>
        </p:nvSpPr>
        <p:spPr bwMode="auto">
          <a:xfrm>
            <a:off x="21711917" y="9072960"/>
            <a:ext cx="16197008" cy="5361468"/>
          </a:xfrm>
          <a:prstGeom prst="rect">
            <a:avLst/>
          </a:prstGeom>
          <a:noFill/>
          <a:ln w="38100" algn="ctr">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marL="0" algn="l" rtl="0" eaLnBrk="1" fontAlgn="t" latinLnBrk="0" hangingPunct="1">
              <a:lnSpc>
                <a:spcPct val="107000"/>
              </a:lnSpc>
              <a:spcBef>
                <a:spcPts val="0"/>
              </a:spcBef>
              <a:spcAft>
                <a:spcPts val="0"/>
              </a:spcAft>
            </a:pPr>
            <a:r>
              <a:rPr lang="nb-NO" sz="4000" b="1" i="0" u="none" strike="noStrike" kern="1200" dirty="0">
                <a:effectLst/>
                <a:latin typeface="Arial" panose="020B0604020202020204" pitchFamily="34" charset="0"/>
                <a:ea typeface="Calibri" panose="020F0502020204030204" pitchFamily="34" charset="0"/>
                <a:cs typeface="Arial" panose="020B0604020202020204" pitchFamily="34" charset="0"/>
              </a:rPr>
              <a:t> Resultat cervixcytologi</a:t>
            </a:r>
            <a:r>
              <a:rPr lang="nb-NO" sz="4000" dirty="0">
                <a:latin typeface="Arial" panose="020B0604020202020204" pitchFamily="34" charset="0"/>
              </a:rPr>
              <a:t>           </a:t>
            </a:r>
            <a:r>
              <a:rPr lang="nb-NO" sz="4000" b="1" i="0" u="none" strike="noStrike" kern="1200" dirty="0">
                <a:effectLst/>
                <a:latin typeface="Arial" panose="020B0604020202020204" pitchFamily="34" charset="0"/>
                <a:ea typeface="Calibri" panose="020F0502020204030204" pitchFamily="34" charset="0"/>
                <a:cs typeface="Arial" panose="020B0604020202020204" pitchFamily="34" charset="0"/>
              </a:rPr>
              <a:t>n (%)</a:t>
            </a:r>
            <a:r>
              <a:rPr lang="nb-NO" sz="4000" dirty="0">
                <a:latin typeface="Arial" panose="020B0604020202020204" pitchFamily="34" charset="0"/>
              </a:rPr>
              <a:t>      </a:t>
            </a:r>
            <a:r>
              <a:rPr lang="nb-NO" sz="4000" b="1" i="0" u="none" strike="noStrike" kern="1200" dirty="0">
                <a:effectLst/>
                <a:latin typeface="Arial" panose="020B0604020202020204" pitchFamily="34" charset="0"/>
                <a:ea typeface="Calibri" panose="020F0502020204030204" pitchFamily="34" charset="0"/>
                <a:cs typeface="Arial" panose="020B0604020202020204" pitchFamily="34" charset="0"/>
              </a:rPr>
              <a:t>Resultat HPV-test</a:t>
            </a:r>
            <a:r>
              <a:rPr lang="nb-NO" sz="4000" dirty="0">
                <a:latin typeface="Arial" panose="020B0604020202020204" pitchFamily="34" charset="0"/>
              </a:rPr>
              <a:t>         </a:t>
            </a:r>
            <a:r>
              <a:rPr lang="nb-NO" sz="4000" b="1" i="0" u="none" strike="noStrike" kern="1200" dirty="0">
                <a:effectLst/>
                <a:latin typeface="Arial" panose="020B0604020202020204" pitchFamily="34" charset="0"/>
                <a:ea typeface="Calibri" panose="020F0502020204030204" pitchFamily="34" charset="0"/>
                <a:cs typeface="Arial" panose="020B0604020202020204" pitchFamily="34" charset="0"/>
              </a:rPr>
              <a:t>n (%)</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Normal                                     60 (69)</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Negativ                      106 (89)</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ASC-US</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16 (18)     HPV 16</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(2)</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AG-US                                       1 (1)       HPV 18                           0 (0)</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ASC-H </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(3)       HPV 16+ «andre»</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(3)</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LSIL                                           1 (1)       HPV høyrisiko «andre»   7 (6)</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HSIL</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(3)        Resultat </a:t>
            </a:r>
            <a:r>
              <a:rPr lang="nb-NO" sz="4000" b="0" i="0" u="none" strike="noStrike"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HPVtest</a:t>
            </a:r>
            <a:r>
              <a:rPr lang="nb-NO" sz="4000" dirty="0">
                <a:latin typeface="Arial" panose="020B0604020202020204" pitchFamily="34" charset="0"/>
              </a:rPr>
              <a:t>           </a:t>
            </a: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a:t>
            </a:r>
            <a:endParaRPr lang="nb-NO" sz="40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nb-NO" sz="4000" b="0" i="0" u="none" strike="noStrike"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Ikke evaluerbar                         3 (3)        Negativ                      106 (89)</a:t>
            </a:r>
            <a:endParaRPr lang="nb-NO" sz="4000" b="0" i="0" u="none" strike="noStrike" dirty="0">
              <a:effectLst/>
              <a:latin typeface="Arial" panose="020B0604020202020204" pitchFamily="34" charset="0"/>
            </a:endParaRPr>
          </a:p>
        </p:txBody>
      </p:sp>
      <p:sp>
        <p:nvSpPr>
          <p:cNvPr id="2061" name="Text Box 4" descr="Text field "/>
          <p:cNvSpPr txBox="1">
            <a:spLocks noChangeArrowheads="1"/>
          </p:cNvSpPr>
          <p:nvPr/>
        </p:nvSpPr>
        <p:spPr bwMode="auto">
          <a:xfrm>
            <a:off x="21441567" y="15470645"/>
            <a:ext cx="10033000" cy="1058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defRPr/>
            </a:pPr>
            <a:r>
              <a:rPr lang="nb-NO" altLang="nb-NO" sz="4400" b="1" dirty="0">
                <a:solidFill>
                  <a:srgbClr val="0C2D82"/>
                </a:solidFill>
                <a:cs typeface="Arial" panose="020B0604020202020204" pitchFamily="34" charset="0"/>
              </a:rPr>
              <a:t>Resultater spørreskjema: </a:t>
            </a:r>
          </a:p>
          <a:p>
            <a:pPr eaLnBrk="1" hangingPunct="1">
              <a:defRPr/>
            </a:pPr>
            <a:r>
              <a:rPr lang="en-US" altLang="nb-NO" sz="4400" dirty="0">
                <a:solidFill>
                  <a:schemeClr val="tx1">
                    <a:lumMod val="85000"/>
                    <a:lumOff val="15000"/>
                  </a:schemeClr>
                </a:solidFill>
                <a:latin typeface="+mn-lt"/>
              </a:rPr>
              <a:t>142/164 </a:t>
            </a:r>
            <a:r>
              <a:rPr lang="en-US" altLang="nb-NO" sz="4400" dirty="0" err="1">
                <a:solidFill>
                  <a:schemeClr val="tx1">
                    <a:lumMod val="85000"/>
                    <a:lumOff val="15000"/>
                  </a:schemeClr>
                </a:solidFill>
                <a:latin typeface="+mn-lt"/>
              </a:rPr>
              <a:t>besvarte</a:t>
            </a:r>
            <a:r>
              <a:rPr lang="en-US" altLang="nb-NO" sz="4400" dirty="0">
                <a:solidFill>
                  <a:schemeClr val="tx1">
                    <a:lumMod val="85000"/>
                    <a:lumOff val="15000"/>
                  </a:schemeClr>
                </a:solidFill>
                <a:latin typeface="+mn-lt"/>
              </a:rPr>
              <a:t> </a:t>
            </a:r>
            <a:r>
              <a:rPr lang="en-US" altLang="nb-NO" sz="4400" dirty="0" err="1">
                <a:solidFill>
                  <a:schemeClr val="tx1">
                    <a:lumMod val="85000"/>
                    <a:lumOff val="15000"/>
                  </a:schemeClr>
                </a:solidFill>
                <a:latin typeface="+mn-lt"/>
              </a:rPr>
              <a:t>spørreskjema</a:t>
            </a:r>
            <a:r>
              <a:rPr lang="en-US" altLang="nb-NO" sz="4400" dirty="0">
                <a:solidFill>
                  <a:schemeClr val="tx1">
                    <a:lumMod val="85000"/>
                    <a:lumOff val="15000"/>
                  </a:schemeClr>
                </a:solidFill>
                <a:latin typeface="+mn-lt"/>
              </a:rPr>
              <a:t> (87%) </a:t>
            </a:r>
            <a:br>
              <a:rPr lang="en-US" altLang="nb-NO" sz="4400" dirty="0">
                <a:solidFill>
                  <a:schemeClr val="tx1">
                    <a:lumMod val="85000"/>
                    <a:lumOff val="15000"/>
                  </a:schemeClr>
                </a:solidFill>
                <a:latin typeface="+mn-lt"/>
              </a:rPr>
            </a:br>
            <a:endParaRPr lang="en-US" altLang="nb-NO" sz="4400" dirty="0">
              <a:solidFill>
                <a:schemeClr val="tx1">
                  <a:lumMod val="85000"/>
                  <a:lumOff val="15000"/>
                </a:schemeClr>
              </a:solidFill>
              <a:latin typeface="+mn-lt"/>
            </a:endParaRPr>
          </a:p>
          <a:p>
            <a:pPr marL="571500" indent="-571500" eaLnBrk="1" hangingPunct="1">
              <a:buFont typeface="Arial" panose="020B0604020202020204" pitchFamily="34" charset="0"/>
              <a:buChar char="•"/>
              <a:defRPr/>
            </a:pPr>
            <a:r>
              <a:rPr lang="nb-NO" altLang="nb-NO" sz="4400" dirty="0">
                <a:cs typeface="Arial" panose="020B0604020202020204" pitchFamily="34" charset="0"/>
              </a:rPr>
              <a:t>Sosiale media var dominerende informasjonskilde. 61 (43%) fra Facebook, 39 (27%) fra HUS intranett.</a:t>
            </a:r>
          </a:p>
          <a:p>
            <a:pPr marL="571500" indent="-571500" eaLnBrk="1" hangingPunct="1">
              <a:buFont typeface="Arial" panose="020B0604020202020204" pitchFamily="34" charset="0"/>
              <a:buChar char="•"/>
              <a:defRPr/>
            </a:pPr>
            <a:r>
              <a:rPr lang="nb-NO" altLang="nb-NO" sz="4400" dirty="0">
                <a:solidFill>
                  <a:schemeClr val="tx1">
                    <a:lumMod val="85000"/>
                    <a:lumOff val="15000"/>
                  </a:schemeClr>
                </a:solidFill>
                <a:latin typeface="+mn-lt"/>
                <a:cs typeface="Arial" panose="020B0604020202020204" pitchFamily="34" charset="0"/>
              </a:rPr>
              <a:t>Hovedgrunner til deltakelse var at det var praktisk n=68 (48%), utenom arbeidstid n=60 (42%), og gratis n=57 (40%)</a:t>
            </a:r>
          </a:p>
          <a:p>
            <a:pPr marL="571500" indent="-571500" eaLnBrk="1" hangingPunct="1">
              <a:buFont typeface="Arial" panose="020B0604020202020204" pitchFamily="34" charset="0"/>
              <a:buChar char="•"/>
              <a:defRPr/>
            </a:pPr>
            <a:r>
              <a:rPr lang="nb-NO" altLang="nb-NO" sz="4400" dirty="0">
                <a:solidFill>
                  <a:schemeClr val="tx1">
                    <a:lumMod val="85000"/>
                    <a:lumOff val="15000"/>
                  </a:schemeClr>
                </a:solidFill>
                <a:latin typeface="+mn-lt"/>
                <a:cs typeface="Arial" panose="020B0604020202020204" pitchFamily="34" charset="0"/>
              </a:rPr>
              <a:t>39 (28%) ønsket ikke fastlege, 44 (31%) ønsket gynekolog</a:t>
            </a:r>
          </a:p>
          <a:p>
            <a:pPr marL="571500" indent="-571500" eaLnBrk="1" hangingPunct="1">
              <a:buFont typeface="Arial" panose="020B0604020202020204" pitchFamily="34" charset="0"/>
              <a:buChar char="•"/>
              <a:defRPr/>
            </a:pPr>
            <a:r>
              <a:rPr lang="nb-NO" altLang="nb-NO" sz="4400" dirty="0">
                <a:solidFill>
                  <a:schemeClr val="tx1">
                    <a:lumMod val="85000"/>
                    <a:lumOff val="15000"/>
                  </a:schemeClr>
                </a:solidFill>
                <a:latin typeface="+mn-lt"/>
                <a:cs typeface="Arial" panose="020B0604020202020204" pitchFamily="34" charset="0"/>
              </a:rPr>
              <a:t>30 (21%) hadde nylig fått påminnelse av Livmorhalsprogrammet</a:t>
            </a:r>
            <a:endParaRPr lang="en-US" altLang="nb-NO" sz="4400" dirty="0">
              <a:solidFill>
                <a:schemeClr val="tx1">
                  <a:lumMod val="85000"/>
                  <a:lumOff val="15000"/>
                </a:schemeClr>
              </a:solidFill>
              <a:latin typeface="+mn-lt"/>
            </a:endParaRPr>
          </a:p>
        </p:txBody>
      </p:sp>
      <p:pic>
        <p:nvPicPr>
          <p:cNvPr id="2067" name="Example photo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8142640" y="6436729"/>
            <a:ext cx="4060508" cy="474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6" descr="Text field "/>
          <p:cNvSpPr txBox="1">
            <a:spLocks noChangeArrowheads="1"/>
          </p:cNvSpPr>
          <p:nvPr/>
        </p:nvSpPr>
        <p:spPr bwMode="auto">
          <a:xfrm>
            <a:off x="31962581" y="18032055"/>
            <a:ext cx="10033000" cy="821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defRPr/>
            </a:pPr>
            <a:r>
              <a:rPr lang="nb-NO" altLang="nb-NO" sz="4400" b="1" dirty="0">
                <a:solidFill>
                  <a:srgbClr val="0C2D82"/>
                </a:solidFill>
                <a:cs typeface="Arial" panose="020B0604020202020204" pitchFamily="34" charset="0"/>
              </a:rPr>
              <a:t>Konklusjon:</a:t>
            </a:r>
            <a:endParaRPr lang="nb-NO" altLang="nb-NO" sz="4400" dirty="0">
              <a:cs typeface="Arial" panose="020B0604020202020204" pitchFamily="34" charset="0"/>
            </a:endParaRPr>
          </a:p>
          <a:p>
            <a:pPr>
              <a:defRPr/>
            </a:pPr>
            <a:r>
              <a:rPr lang="nb-NO" sz="4400" dirty="0"/>
              <a:t>Lavterskel selvhenvist cervixscreeningtilbud ble overveiende benyttet av kvinner i tråd med retningslinjene. Kolposkopi-/koniseringsratio på 2,5 samsvarer med tidligere norske studier og internasjonale anbefalinger. Hovedinformasjon om tilbudet kom via Facebook og Haukeland intranett. De fleste oppga praktiske forhold som hovedårsak til deltakelse. </a:t>
            </a:r>
          </a:p>
        </p:txBody>
      </p:sp>
      <p:sp>
        <p:nvSpPr>
          <p:cNvPr id="2066" name="Acknowledgements" descr="Field for acknowledgements"/>
          <p:cNvSpPr txBox="1">
            <a:spLocks noChangeArrowheads="1"/>
          </p:cNvSpPr>
          <p:nvPr/>
        </p:nvSpPr>
        <p:spPr bwMode="auto">
          <a:xfrm>
            <a:off x="31962408" y="27460575"/>
            <a:ext cx="9740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ANERKJENNELSER</a:t>
            </a:r>
          </a:p>
          <a:p>
            <a:pPr eaLnBrk="1" hangingPunct="1"/>
            <a:r>
              <a:rPr lang="en-GB" altLang="nb-NO" sz="2000" dirty="0" err="1">
                <a:solidFill>
                  <a:schemeClr val="tx1">
                    <a:lumMod val="85000"/>
                    <a:lumOff val="15000"/>
                  </a:schemeClr>
                </a:solidFill>
                <a:latin typeface="+mn-lt"/>
              </a:rPr>
              <a:t>En</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stor</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takk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til</a:t>
            </a:r>
            <a:r>
              <a:rPr lang="en-GB" altLang="nb-NO" sz="2000" dirty="0">
                <a:solidFill>
                  <a:schemeClr val="tx1">
                    <a:lumMod val="85000"/>
                    <a:lumOff val="15000"/>
                  </a:schemeClr>
                </a:solidFill>
                <a:latin typeface="+mn-lt"/>
              </a:rPr>
              <a:t> min </a:t>
            </a:r>
            <a:r>
              <a:rPr lang="en-GB" altLang="nb-NO" sz="2000" dirty="0" err="1">
                <a:solidFill>
                  <a:schemeClr val="tx1">
                    <a:lumMod val="85000"/>
                    <a:lumOff val="15000"/>
                  </a:schemeClr>
                </a:solidFill>
                <a:latin typeface="+mn-lt"/>
              </a:rPr>
              <a:t>hovedveileder</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Jone</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Trovik</a:t>
            </a:r>
            <a:r>
              <a:rPr lang="en-GB" altLang="nb-NO" sz="2000" dirty="0">
                <a:solidFill>
                  <a:schemeClr val="tx1">
                    <a:lumMod val="85000"/>
                    <a:lumOff val="15000"/>
                  </a:schemeClr>
                </a:solidFill>
                <a:latin typeface="+mn-lt"/>
              </a:rPr>
              <a:t> for </a:t>
            </a:r>
            <a:r>
              <a:rPr lang="en-GB" altLang="nb-NO" sz="2000" dirty="0" err="1">
                <a:solidFill>
                  <a:schemeClr val="tx1">
                    <a:lumMod val="85000"/>
                    <a:lumOff val="15000"/>
                  </a:schemeClr>
                </a:solidFill>
                <a:latin typeface="+mn-lt"/>
              </a:rPr>
              <a:t>fremragende</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veiledning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og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innspill</a:t>
            </a:r>
            <a:r>
              <a:rPr lang="en-GB" altLang="nb-NO" sz="2000" dirty="0">
                <a:solidFill>
                  <a:schemeClr val="tx1">
                    <a:lumMod val="85000"/>
                    <a:lumOff val="15000"/>
                  </a:schemeClr>
                </a:solidFill>
                <a:latin typeface="+mn-lt"/>
              </a:rPr>
              <a:t> under hele </a:t>
            </a:r>
            <a:r>
              <a:rPr lang="en-GB" altLang="nb-NO" sz="2000" dirty="0" err="1">
                <a:solidFill>
                  <a:schemeClr val="tx1">
                    <a:lumMod val="85000"/>
                    <a:lumOff val="15000"/>
                  </a:schemeClr>
                </a:solidFill>
                <a:latin typeface="+mn-lt"/>
              </a:rPr>
              <a:t>prosessen</a:t>
            </a:r>
            <a:r>
              <a:rPr lang="en-GB" altLang="nb-NO" sz="2000" dirty="0">
                <a:solidFill>
                  <a:schemeClr val="tx1">
                    <a:lumMod val="85000"/>
                    <a:lumOff val="15000"/>
                  </a:schemeClr>
                </a:solidFill>
                <a:latin typeface="+mn-lt"/>
              </a:rPr>
              <a:t> med </a:t>
            </a:r>
            <a:r>
              <a:rPr lang="en-GB" altLang="nb-NO" sz="2000" dirty="0" err="1">
                <a:solidFill>
                  <a:schemeClr val="tx1">
                    <a:lumMod val="85000"/>
                    <a:lumOff val="15000"/>
                  </a:schemeClr>
                </a:solidFill>
                <a:latin typeface="+mn-lt"/>
              </a:rPr>
              <a:t>datainnsamling</a:t>
            </a:r>
            <a:r>
              <a:rPr lang="en-GB" altLang="nb-NO" sz="2000" dirty="0">
                <a:solidFill>
                  <a:schemeClr val="tx1">
                    <a:lumMod val="85000"/>
                    <a:lumOff val="15000"/>
                  </a:schemeClr>
                </a:solidFill>
                <a:latin typeface="+mn-lt"/>
              </a:rPr>
              <a:t>, analyse </a:t>
            </a:r>
            <a:r>
              <a:rPr lang="en-GB" altLang="nb-NO" sz="2000" dirty="0" err="1">
                <a:solidFill>
                  <a:schemeClr val="tx1">
                    <a:lumMod val="85000"/>
                    <a:lumOff val="15000"/>
                  </a:schemeClr>
                </a:solidFill>
                <a:latin typeface="+mn-lt"/>
              </a:rPr>
              <a:t>og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skriving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av</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oppgaven</a:t>
            </a:r>
            <a:r>
              <a:rPr lang="en-GB" altLang="nb-NO" sz="2000" dirty="0">
                <a:solidFill>
                  <a:schemeClr val="tx1">
                    <a:lumMod val="85000"/>
                    <a:lumOff val="15000"/>
                  </a:schemeClr>
                </a:solidFill>
                <a:latin typeface="+mn-lt"/>
              </a:rPr>
              <a:t>.</a:t>
            </a:r>
          </a:p>
          <a:p>
            <a:pPr eaLnBrk="1" hangingPunct="1"/>
            <a:r>
              <a:rPr lang="en-GB" altLang="nb-NO" sz="2000" dirty="0" err="1">
                <a:solidFill>
                  <a:schemeClr val="tx1">
                    <a:lumMod val="85000"/>
                    <a:lumOff val="15000"/>
                  </a:schemeClr>
                </a:solidFill>
                <a:latin typeface="+mn-lt"/>
              </a:rPr>
              <a:t>Takk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til</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overlege</a:t>
            </a:r>
            <a:r>
              <a:rPr lang="en-GB" altLang="nb-NO" sz="2000" dirty="0">
                <a:solidFill>
                  <a:schemeClr val="tx1">
                    <a:lumMod val="85000"/>
                    <a:lumOff val="15000"/>
                  </a:schemeClr>
                </a:solidFill>
                <a:latin typeface="+mn-lt"/>
              </a:rPr>
              <a:t> Maria </a:t>
            </a:r>
            <a:r>
              <a:rPr lang="en-GB" altLang="nb-NO" sz="2000" dirty="0" err="1">
                <a:solidFill>
                  <a:schemeClr val="tx1">
                    <a:lumMod val="85000"/>
                    <a:lumOff val="15000"/>
                  </a:schemeClr>
                </a:solidFill>
                <a:latin typeface="+mn-lt"/>
              </a:rPr>
              <a:t>Ramnefjell</a:t>
            </a:r>
            <a:r>
              <a:rPr lang="en-GB" altLang="nb-NO" sz="2000" dirty="0">
                <a:solidFill>
                  <a:schemeClr val="tx1">
                    <a:lumMod val="85000"/>
                    <a:lumOff val="15000"/>
                  </a:schemeClr>
                </a:solidFill>
                <a:latin typeface="+mn-lt"/>
              </a:rPr>
              <a:t> for </a:t>
            </a:r>
            <a:r>
              <a:rPr lang="en-GB" altLang="nb-NO" sz="2000" dirty="0" err="1">
                <a:solidFill>
                  <a:schemeClr val="tx1">
                    <a:lumMod val="85000"/>
                    <a:lumOff val="15000"/>
                  </a:schemeClr>
                </a:solidFill>
                <a:latin typeface="+mn-lt"/>
              </a:rPr>
              <a:t>bidrag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mht</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Informasjon</a:t>
            </a:r>
            <a:r>
              <a:rPr lang="en-GB" altLang="nb-NO" sz="2000" dirty="0">
                <a:solidFill>
                  <a:schemeClr val="tx1">
                    <a:lumMod val="85000"/>
                    <a:lumOff val="15000"/>
                  </a:schemeClr>
                </a:solidFill>
                <a:latin typeface="+mn-lt"/>
              </a:rPr>
              <a:t> om </a:t>
            </a:r>
            <a:r>
              <a:rPr lang="en-GB" altLang="nb-NO" sz="2000" dirty="0" err="1">
                <a:solidFill>
                  <a:schemeClr val="tx1">
                    <a:lumMod val="85000"/>
                    <a:lumOff val="15000"/>
                  </a:schemeClr>
                </a:solidFill>
                <a:latin typeface="+mn-lt"/>
              </a:rPr>
              <a:t>prøvetakingsrutiner</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og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svartider</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ved</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Patologisk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avdeling</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på</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Haukeland</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Universitetssjukehus</a:t>
            </a:r>
            <a:r>
              <a:rPr lang="en-GB" altLang="nb-NO" sz="2000" dirty="0">
                <a:solidFill>
                  <a:schemeClr val="tx1">
                    <a:lumMod val="85000"/>
                    <a:lumOff val="15000"/>
                  </a:schemeClr>
                </a:solidFill>
                <a:latin typeface="+mn-lt"/>
              </a:rPr>
              <a:t>. </a:t>
            </a:r>
          </a:p>
        </p:txBody>
      </p:sp>
      <p:pic>
        <p:nvPicPr>
          <p:cNvPr id="3" name="Bilde 2" descr="Et bilde som inneholder tekst, kopp, innendørs, plast&#10;&#10;Automatisk generert beskrivelse">
            <a:extLst>
              <a:ext uri="{FF2B5EF4-FFF2-40B4-BE49-F238E27FC236}">
                <a16:creationId xmlns:a16="http://schemas.microsoft.com/office/drawing/2014/main" id="{1EE00BCE-2CCE-6E47-AAF2-F76CC0DF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61708" y="15324633"/>
            <a:ext cx="2641600" cy="3683000"/>
          </a:xfrm>
          <a:prstGeom prst="rect">
            <a:avLst/>
          </a:prstGeom>
        </p:spPr>
      </p:pic>
      <p:pic>
        <p:nvPicPr>
          <p:cNvPr id="5" name="Bilde 4">
            <a:extLst>
              <a:ext uri="{FF2B5EF4-FFF2-40B4-BE49-F238E27FC236}">
                <a16:creationId xmlns:a16="http://schemas.microsoft.com/office/drawing/2014/main" id="{E6BAFC75-CB4E-3A4C-A9A3-1114757652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56787" y="14602015"/>
            <a:ext cx="3822700" cy="2870200"/>
          </a:xfrm>
          <a:prstGeom prst="rect">
            <a:avLst/>
          </a:prstGeom>
        </p:spPr>
      </p:pic>
      <p:pic>
        <p:nvPicPr>
          <p:cNvPr id="7" name="Bilde 6" descr="Et bilde som inneholder tekst, stoff&#10;&#10;Automatisk generert beskrivelse">
            <a:extLst>
              <a:ext uri="{FF2B5EF4-FFF2-40B4-BE49-F238E27FC236}">
                <a16:creationId xmlns:a16="http://schemas.microsoft.com/office/drawing/2014/main" id="{E025A714-AB1C-9945-878B-7A91BEEF7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77394" y="11538565"/>
            <a:ext cx="4191000" cy="3683000"/>
          </a:xfrm>
          <a:prstGeom prst="rect">
            <a:avLst/>
          </a:prstGeom>
        </p:spPr>
      </p:pic>
      <p:sp>
        <p:nvSpPr>
          <p:cNvPr id="8" name="TekstSylinder 7">
            <a:extLst>
              <a:ext uri="{FF2B5EF4-FFF2-40B4-BE49-F238E27FC236}">
                <a16:creationId xmlns:a16="http://schemas.microsoft.com/office/drawing/2014/main" id="{952EC69F-BC57-D846-85EC-433FE1EB143F}"/>
              </a:ext>
            </a:extLst>
          </p:cNvPr>
          <p:cNvSpPr txBox="1"/>
          <p:nvPr/>
        </p:nvSpPr>
        <p:spPr>
          <a:xfrm>
            <a:off x="21801392" y="6702912"/>
            <a:ext cx="14876208" cy="2616101"/>
          </a:xfrm>
          <a:prstGeom prst="rect">
            <a:avLst/>
          </a:prstGeom>
          <a:noFill/>
        </p:spPr>
        <p:txBody>
          <a:bodyPr wrap="square" rtlCol="0">
            <a:spAutoFit/>
          </a:bodyPr>
          <a:lstStyle/>
          <a:p>
            <a:r>
              <a:rPr lang="nb-NO" altLang="nb-NO" sz="4400" b="1" dirty="0">
                <a:solidFill>
                  <a:srgbClr val="0C2D82"/>
                </a:solidFill>
                <a:cs typeface="Arial" panose="020B0604020202020204" pitchFamily="34" charset="0"/>
              </a:rPr>
              <a:t>Resultat av cervixprøve:</a:t>
            </a:r>
            <a:r>
              <a:rPr lang="nb-NO" altLang="nb-NO" sz="4400" dirty="0">
                <a:cs typeface="Arial" panose="020B0604020202020204" pitchFamily="34" charset="0"/>
              </a:rPr>
              <a:t> cervixcytologi alene n=45 (27%), HPV-test alene n=77 (47%) og </a:t>
            </a:r>
            <a:r>
              <a:rPr lang="nb-NO" altLang="nb-NO" sz="4400" dirty="0" err="1">
                <a:cs typeface="Arial" panose="020B0604020202020204" pitchFamily="34" charset="0"/>
              </a:rPr>
              <a:t>HPV+cytologi</a:t>
            </a:r>
            <a:r>
              <a:rPr lang="nb-NO" altLang="nb-NO" sz="4400" dirty="0">
                <a:cs typeface="Arial" panose="020B0604020202020204" pitchFamily="34" charset="0"/>
              </a:rPr>
              <a:t> n= 42 (26%). </a:t>
            </a:r>
          </a:p>
          <a:p>
            <a:endParaRPr lang="nb-NO" dirty="0"/>
          </a:p>
        </p:txBody>
      </p:sp>
    </p:spTree>
    <p:extLst>
      <p:ext uri="{BB962C8B-B14F-4D97-AF65-F5344CB8AC3E}">
        <p14:creationId xmlns:p14="http://schemas.microsoft.com/office/powerpoint/2010/main" val="148103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16607" y="511973"/>
            <a:ext cx="41369569"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nb-NO" altLang="nb-NO" sz="11300" b="1" dirty="0">
                <a:solidFill>
                  <a:schemeClr val="bg1"/>
                </a:solidFill>
                <a:latin typeface="Arial"/>
                <a:cs typeface="Arial"/>
              </a:rPr>
              <a:t>#sjekkdeg 2018-20 ved KK; </a:t>
            </a:r>
            <a:r>
              <a:rPr lang="nb-NO" altLang="nb-NO" sz="11500" b="1" dirty="0">
                <a:solidFill>
                  <a:schemeClr val="bg1"/>
                </a:solidFill>
                <a:latin typeface="Arial"/>
                <a:cs typeface="Arial"/>
              </a:rPr>
              <a:t>kva </a:t>
            </a:r>
            <a:r>
              <a:rPr lang="nb-NO" altLang="nb-NO" sz="11500" b="1" dirty="0" err="1">
                <a:solidFill>
                  <a:schemeClr val="bg1"/>
                </a:solidFill>
                <a:latin typeface="Arial"/>
                <a:cs typeface="Arial"/>
              </a:rPr>
              <a:t>fann</a:t>
            </a:r>
            <a:r>
              <a:rPr lang="nb-NO" altLang="nb-NO" sz="11500" b="1" dirty="0">
                <a:solidFill>
                  <a:schemeClr val="bg1"/>
                </a:solidFill>
                <a:latin typeface="Arial"/>
                <a:cs typeface="Arial"/>
              </a:rPr>
              <a:t> vi?</a:t>
            </a:r>
            <a:endParaRPr lang="nb-NO" altLang="nb-NO" sz="11300" b="1" dirty="0">
              <a:solidFill>
                <a:schemeClr val="bg1"/>
              </a:solidFill>
              <a:latin typeface="Arial"/>
              <a:cs typeface="Arial"/>
            </a:endParaRPr>
          </a:p>
        </p:txBody>
      </p:sp>
      <p:sp>
        <p:nvSpPr>
          <p:cNvPr id="2054" name="Subtitle" descr="Subtitle field"/>
          <p:cNvSpPr txBox="1">
            <a:spLocks noChangeArrowheads="1"/>
          </p:cNvSpPr>
          <p:nvPr/>
        </p:nvSpPr>
        <p:spPr bwMode="auto">
          <a:xfrm>
            <a:off x="1179743" y="2658078"/>
            <a:ext cx="2918267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4800" b="1" err="1">
                <a:solidFill>
                  <a:schemeClr val="bg1"/>
                </a:solidFill>
                <a:latin typeface="+mj-lt"/>
              </a:rPr>
              <a:t>Lågterskel</a:t>
            </a:r>
            <a:r>
              <a:rPr lang="en-US" altLang="nb-NO" sz="4800" b="1">
                <a:solidFill>
                  <a:schemeClr val="bg1"/>
                </a:solidFill>
                <a:latin typeface="+mj-lt"/>
              </a:rPr>
              <a:t> </a:t>
            </a:r>
            <a:r>
              <a:rPr lang="en-US" altLang="nb-NO" sz="4800" b="1" err="1">
                <a:solidFill>
                  <a:schemeClr val="bg1"/>
                </a:solidFill>
                <a:latin typeface="+mj-lt"/>
              </a:rPr>
              <a:t>sjølvhenvist</a:t>
            </a:r>
            <a:r>
              <a:rPr lang="en-US" altLang="nb-NO" sz="4800" b="1">
                <a:solidFill>
                  <a:schemeClr val="bg1"/>
                </a:solidFill>
                <a:latin typeface="+mj-lt"/>
              </a:rPr>
              <a:t> </a:t>
            </a:r>
            <a:r>
              <a:rPr lang="en-US" altLang="nb-NO" sz="4800" b="1" err="1">
                <a:solidFill>
                  <a:schemeClr val="bg1"/>
                </a:solidFill>
                <a:latin typeface="+mj-lt"/>
              </a:rPr>
              <a:t>cervixscreeningtilbod</a:t>
            </a:r>
            <a:r>
              <a:rPr lang="en-US" altLang="nb-NO" sz="4800" b="1">
                <a:solidFill>
                  <a:schemeClr val="bg1"/>
                </a:solidFill>
                <a:latin typeface="+mj-lt"/>
              </a:rPr>
              <a:t> </a:t>
            </a:r>
            <a:r>
              <a:rPr lang="en-US" altLang="nb-NO" sz="4800" b="1" err="1">
                <a:solidFill>
                  <a:schemeClr val="bg1"/>
                </a:solidFill>
                <a:latin typeface="+mj-lt"/>
              </a:rPr>
              <a:t>vart</a:t>
            </a:r>
            <a:r>
              <a:rPr lang="en-US" altLang="nb-NO" sz="4800" b="1">
                <a:solidFill>
                  <a:schemeClr val="bg1"/>
                </a:solidFill>
                <a:latin typeface="+mj-lt"/>
              </a:rPr>
              <a:t> </a:t>
            </a:r>
            <a:r>
              <a:rPr lang="en-US" altLang="nb-NO" sz="4800" b="1" err="1">
                <a:solidFill>
                  <a:schemeClr val="bg1"/>
                </a:solidFill>
                <a:latin typeface="+mj-lt"/>
              </a:rPr>
              <a:t>i</a:t>
            </a:r>
            <a:r>
              <a:rPr lang="en-US" altLang="nb-NO" sz="4800" b="1">
                <a:solidFill>
                  <a:schemeClr val="bg1"/>
                </a:solidFill>
                <a:latin typeface="+mj-lt"/>
              </a:rPr>
              <a:t> </a:t>
            </a:r>
            <a:r>
              <a:rPr lang="en-US" altLang="nb-NO" sz="4800" b="1" err="1">
                <a:solidFill>
                  <a:schemeClr val="bg1"/>
                </a:solidFill>
                <a:latin typeface="+mj-lt"/>
              </a:rPr>
              <a:t>hovudsak</a:t>
            </a:r>
            <a:r>
              <a:rPr lang="en-US" altLang="nb-NO" sz="4800" b="1">
                <a:solidFill>
                  <a:schemeClr val="bg1"/>
                </a:solidFill>
                <a:latin typeface="+mj-lt"/>
              </a:rPr>
              <a:t> </a:t>
            </a:r>
            <a:r>
              <a:rPr lang="en-US" altLang="nb-NO" sz="4800" b="1" err="1">
                <a:solidFill>
                  <a:schemeClr val="bg1"/>
                </a:solidFill>
                <a:latin typeface="+mj-lt"/>
              </a:rPr>
              <a:t>nytta</a:t>
            </a:r>
            <a:r>
              <a:rPr lang="en-US" altLang="nb-NO" sz="4800" b="1">
                <a:solidFill>
                  <a:schemeClr val="bg1"/>
                </a:solidFill>
                <a:latin typeface="+mj-lt"/>
              </a:rPr>
              <a:t> av </a:t>
            </a:r>
            <a:r>
              <a:rPr lang="en-US" altLang="nb-NO" sz="4800" b="1" err="1">
                <a:solidFill>
                  <a:schemeClr val="bg1"/>
                </a:solidFill>
                <a:latin typeface="+mj-lt"/>
              </a:rPr>
              <a:t>kvinner</a:t>
            </a:r>
            <a:r>
              <a:rPr lang="en-US" altLang="nb-NO" sz="4800" b="1">
                <a:solidFill>
                  <a:schemeClr val="bg1"/>
                </a:solidFill>
                <a:latin typeface="+mj-lt"/>
              </a:rPr>
              <a:t> </a:t>
            </a:r>
            <a:r>
              <a:rPr lang="en-US" altLang="nb-NO" sz="4800" b="1" err="1">
                <a:solidFill>
                  <a:schemeClr val="bg1"/>
                </a:solidFill>
                <a:latin typeface="+mj-lt"/>
              </a:rPr>
              <a:t>i</a:t>
            </a:r>
            <a:r>
              <a:rPr lang="en-US" altLang="nb-NO" sz="4800" b="1">
                <a:solidFill>
                  <a:schemeClr val="bg1"/>
                </a:solidFill>
                <a:latin typeface="+mj-lt"/>
              </a:rPr>
              <a:t> </a:t>
            </a:r>
            <a:r>
              <a:rPr lang="en-US" altLang="nb-NO" sz="4800" b="1" err="1">
                <a:solidFill>
                  <a:schemeClr val="bg1"/>
                </a:solidFill>
                <a:latin typeface="+mj-lt"/>
              </a:rPr>
              <a:t>tråd</a:t>
            </a:r>
            <a:r>
              <a:rPr lang="en-US" altLang="nb-NO" sz="4800" b="1">
                <a:solidFill>
                  <a:schemeClr val="bg1"/>
                </a:solidFill>
                <a:latin typeface="+mj-lt"/>
              </a:rPr>
              <a:t> med </a:t>
            </a:r>
            <a:r>
              <a:rPr lang="en-US" altLang="nb-NO" sz="4800" b="1" err="1">
                <a:solidFill>
                  <a:schemeClr val="bg1"/>
                </a:solidFill>
                <a:latin typeface="+mj-lt"/>
              </a:rPr>
              <a:t>retningslinjene</a:t>
            </a:r>
            <a:r>
              <a:rPr lang="en-US" altLang="nb-NO" sz="4800" b="1">
                <a:solidFill>
                  <a:schemeClr val="bg1"/>
                </a:solidFill>
                <a:latin typeface="+mj-lt"/>
              </a:rPr>
              <a:t> </a:t>
            </a:r>
            <a:r>
              <a:rPr lang="en-US" altLang="nb-NO" sz="4800" b="1" err="1">
                <a:solidFill>
                  <a:schemeClr val="bg1"/>
                </a:solidFill>
                <a:latin typeface="+mj-lt"/>
              </a:rPr>
              <a:t>til</a:t>
            </a:r>
            <a:r>
              <a:rPr lang="en-US" altLang="nb-NO" sz="4800" b="1">
                <a:solidFill>
                  <a:schemeClr val="bg1"/>
                </a:solidFill>
                <a:latin typeface="+mj-lt"/>
              </a:rPr>
              <a:t> </a:t>
            </a:r>
            <a:r>
              <a:rPr lang="en-US" altLang="nb-NO" sz="4800" b="1" err="1">
                <a:solidFill>
                  <a:schemeClr val="bg1"/>
                </a:solidFill>
                <a:latin typeface="+mj-lt"/>
              </a:rPr>
              <a:t>Livmorhalsprogrammet</a:t>
            </a:r>
            <a:r>
              <a:rPr lang="en-US" altLang="nb-NO" sz="4800" b="1">
                <a:solidFill>
                  <a:schemeClr val="bg1"/>
                </a:solidFill>
                <a:latin typeface="+mj-lt"/>
              </a:rPr>
              <a:t> </a:t>
            </a:r>
            <a:r>
              <a:rPr lang="en-US" altLang="nb-NO" sz="4800" b="1" err="1">
                <a:solidFill>
                  <a:schemeClr val="bg1"/>
                </a:solidFill>
                <a:latin typeface="+mj-lt"/>
              </a:rPr>
              <a:t>mhp</a:t>
            </a:r>
            <a:r>
              <a:rPr lang="en-US" altLang="nb-NO" sz="4800" b="1">
                <a:solidFill>
                  <a:schemeClr val="bg1"/>
                </a:solidFill>
                <a:latin typeface="+mj-lt"/>
              </a:rPr>
              <a:t> alder </a:t>
            </a:r>
            <a:r>
              <a:rPr lang="en-US" altLang="nb-NO" sz="4800" b="1" err="1">
                <a:solidFill>
                  <a:schemeClr val="bg1"/>
                </a:solidFill>
                <a:latin typeface="+mj-lt"/>
              </a:rPr>
              <a:t>og</a:t>
            </a:r>
            <a:r>
              <a:rPr lang="en-US" altLang="nb-NO" sz="4800" b="1">
                <a:solidFill>
                  <a:schemeClr val="bg1"/>
                </a:solidFill>
                <a:latin typeface="+mj-lt"/>
              </a:rPr>
              <a:t> </a:t>
            </a:r>
            <a:r>
              <a:rPr lang="en-US" altLang="nb-NO" sz="4800" b="1" err="1">
                <a:solidFill>
                  <a:schemeClr val="bg1"/>
                </a:solidFill>
                <a:latin typeface="+mj-lt"/>
              </a:rPr>
              <a:t>tid</a:t>
            </a:r>
            <a:r>
              <a:rPr lang="en-US" altLang="nb-NO" sz="4800" b="1">
                <a:solidFill>
                  <a:schemeClr val="bg1"/>
                </a:solidFill>
                <a:latin typeface="+mj-lt"/>
              </a:rPr>
              <a:t> </a:t>
            </a:r>
            <a:r>
              <a:rPr lang="en-US" altLang="nb-NO" sz="4800" b="1" err="1">
                <a:solidFill>
                  <a:schemeClr val="bg1"/>
                </a:solidFill>
                <a:latin typeface="+mj-lt"/>
              </a:rPr>
              <a:t>sidan</a:t>
            </a:r>
            <a:r>
              <a:rPr lang="en-US" altLang="nb-NO" sz="4800" b="1">
                <a:solidFill>
                  <a:schemeClr val="bg1"/>
                </a:solidFill>
                <a:latin typeface="+mj-lt"/>
              </a:rPr>
              <a:t> </a:t>
            </a:r>
            <a:r>
              <a:rPr lang="en-US" altLang="nb-NO" sz="4800" b="1" err="1">
                <a:solidFill>
                  <a:schemeClr val="bg1"/>
                </a:solidFill>
                <a:latin typeface="+mj-lt"/>
              </a:rPr>
              <a:t>forrige</a:t>
            </a:r>
            <a:r>
              <a:rPr lang="en-US" altLang="nb-NO" sz="4800" b="1">
                <a:solidFill>
                  <a:schemeClr val="bg1"/>
                </a:solidFill>
                <a:latin typeface="+mj-lt"/>
              </a:rPr>
              <a:t> </a:t>
            </a:r>
            <a:r>
              <a:rPr lang="en-US" altLang="nb-NO" sz="4800" b="1" err="1">
                <a:solidFill>
                  <a:schemeClr val="bg1"/>
                </a:solidFill>
                <a:latin typeface="+mj-lt"/>
              </a:rPr>
              <a:t>prøve</a:t>
            </a:r>
            <a:r>
              <a:rPr lang="en-US" altLang="nb-NO" sz="4800" b="1">
                <a:solidFill>
                  <a:schemeClr val="bg1"/>
                </a:solidFill>
                <a:latin typeface="+mj-lt"/>
              </a:rPr>
              <a:t>. </a:t>
            </a:r>
            <a:r>
              <a:rPr lang="en-US" altLang="nb-NO" sz="4800" b="1" err="1">
                <a:solidFill>
                  <a:schemeClr val="bg1"/>
                </a:solidFill>
                <a:latin typeface="+mj-lt"/>
              </a:rPr>
              <a:t>Koniseringsrate</a:t>
            </a:r>
            <a:r>
              <a:rPr lang="en-US" altLang="nb-NO" sz="4800" b="1">
                <a:solidFill>
                  <a:schemeClr val="bg1"/>
                </a:solidFill>
                <a:latin typeface="+mj-lt"/>
              </a:rPr>
              <a:t> </a:t>
            </a:r>
            <a:r>
              <a:rPr lang="en-US" altLang="nb-NO" sz="4800" b="1" err="1">
                <a:solidFill>
                  <a:schemeClr val="bg1"/>
                </a:solidFill>
                <a:latin typeface="+mj-lt"/>
              </a:rPr>
              <a:t>på</a:t>
            </a:r>
            <a:r>
              <a:rPr lang="en-US" altLang="nb-NO" sz="4800" b="1">
                <a:solidFill>
                  <a:schemeClr val="bg1"/>
                </a:solidFill>
                <a:latin typeface="+mj-lt"/>
              </a:rPr>
              <a:t> 2% </a:t>
            </a:r>
            <a:r>
              <a:rPr lang="en-US" altLang="nb-NO" sz="4800" b="1" err="1">
                <a:solidFill>
                  <a:schemeClr val="bg1"/>
                </a:solidFill>
                <a:latin typeface="+mj-lt"/>
              </a:rPr>
              <a:t>samsvarer</a:t>
            </a:r>
            <a:r>
              <a:rPr lang="en-US" altLang="nb-NO" sz="4800" b="1">
                <a:solidFill>
                  <a:schemeClr val="bg1"/>
                </a:solidFill>
                <a:latin typeface="+mj-lt"/>
              </a:rPr>
              <a:t> med den </a:t>
            </a:r>
            <a:r>
              <a:rPr lang="en-US" altLang="nb-NO" sz="4800" b="1" err="1">
                <a:solidFill>
                  <a:schemeClr val="bg1"/>
                </a:solidFill>
                <a:latin typeface="+mj-lt"/>
              </a:rPr>
              <a:t>norske</a:t>
            </a:r>
            <a:r>
              <a:rPr lang="en-US" altLang="nb-NO" sz="4800" b="1">
                <a:solidFill>
                  <a:schemeClr val="bg1"/>
                </a:solidFill>
                <a:latin typeface="+mj-lt"/>
              </a:rPr>
              <a:t> </a:t>
            </a:r>
            <a:r>
              <a:rPr lang="en-US" altLang="nb-NO" sz="4800" b="1" err="1">
                <a:solidFill>
                  <a:schemeClr val="bg1"/>
                </a:solidFill>
                <a:latin typeface="+mj-lt"/>
              </a:rPr>
              <a:t>screeningpopulasjonen</a:t>
            </a:r>
            <a:r>
              <a:rPr lang="en-US" altLang="nb-NO" sz="4800" b="1">
                <a:solidFill>
                  <a:schemeClr val="bg1"/>
                </a:solidFill>
                <a:latin typeface="+mj-lt"/>
              </a:rPr>
              <a:t> (1).</a:t>
            </a:r>
            <a:endParaRPr lang="en-US" altLang="nb-NO" sz="4800" b="1">
              <a:solidFill>
                <a:schemeClr val="bg1"/>
              </a:solidFill>
              <a:latin typeface="+mj-lt"/>
              <a:cs typeface="Arial"/>
            </a:endParaRPr>
          </a:p>
        </p:txBody>
      </p:sp>
      <p:sp>
        <p:nvSpPr>
          <p:cNvPr id="2053" name="Name and info" descr="Field for name and email"/>
          <p:cNvSpPr txBox="1">
            <a:spLocks noChangeArrowheads="1"/>
          </p:cNvSpPr>
          <p:nvPr/>
        </p:nvSpPr>
        <p:spPr bwMode="auto">
          <a:xfrm>
            <a:off x="37403629" y="1686381"/>
            <a:ext cx="471218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Emilie Forså</a:t>
            </a:r>
          </a:p>
          <a:p>
            <a:pPr algn="r" eaLnBrk="1" hangingPunct="1"/>
            <a:r>
              <a:rPr lang="nb-NO" altLang="nb-NO" sz="4800" b="1" dirty="0">
                <a:solidFill>
                  <a:schemeClr val="bg1"/>
                </a:solidFill>
                <a:latin typeface="+mn-lt"/>
              </a:rPr>
              <a:t>Malene Nesse</a:t>
            </a:r>
            <a:br>
              <a:rPr lang="nb-NO" altLang="nb-NO" sz="4000" dirty="0">
                <a:solidFill>
                  <a:schemeClr val="bg1"/>
                </a:solidFill>
                <a:latin typeface="+mn-lt"/>
              </a:rPr>
            </a:br>
            <a:r>
              <a:rPr lang="nb-NO" altLang="nb-NO" sz="4000" dirty="0">
                <a:solidFill>
                  <a:schemeClr val="bg1"/>
                </a:solidFill>
                <a:latin typeface="+mn-lt"/>
              </a:rPr>
              <a:t>Universitet i Bergen </a:t>
            </a:r>
          </a:p>
          <a:p>
            <a:pPr algn="r" eaLnBrk="1" hangingPunct="1"/>
            <a:r>
              <a:rPr lang="nb-NO" altLang="nb-NO" sz="4000" dirty="0">
                <a:solidFill>
                  <a:schemeClr val="bg1"/>
                </a:solidFill>
                <a:latin typeface="+mn-lt"/>
              </a:rPr>
              <a:t>efo030@uib.no </a:t>
            </a:r>
          </a:p>
          <a:p>
            <a:pPr algn="r" eaLnBrk="1" hangingPunct="1"/>
            <a:r>
              <a:rPr lang="nb-NO" altLang="nb-NO" sz="4000" dirty="0">
                <a:solidFill>
                  <a:schemeClr val="bg1"/>
                </a:solidFill>
                <a:latin typeface="+mn-lt"/>
              </a:rPr>
              <a:t> ruy008@uib.no</a:t>
            </a:r>
          </a:p>
        </p:txBody>
      </p:sp>
      <p:sp>
        <p:nvSpPr>
          <p:cNvPr id="2055" name="Text box 1" descr="Text field "/>
          <p:cNvSpPr txBox="1">
            <a:spLocks noChangeArrowheads="1"/>
          </p:cNvSpPr>
          <p:nvPr/>
        </p:nvSpPr>
        <p:spPr bwMode="auto">
          <a:xfrm>
            <a:off x="1182688" y="6760355"/>
            <a:ext cx="9276290" cy="1142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lnSpc>
                <a:spcPct val="150000"/>
              </a:lnSpc>
              <a:spcAft>
                <a:spcPct val="20000"/>
              </a:spcAft>
            </a:pPr>
            <a:r>
              <a:rPr lang="en-GB" altLang="nb-NO" sz="4000" b="1">
                <a:solidFill>
                  <a:schemeClr val="tx1">
                    <a:lumMod val="85000"/>
                    <a:lumOff val="15000"/>
                  </a:schemeClr>
                </a:solidFill>
                <a:latin typeface="+mn-lt"/>
              </a:rPr>
              <a:t>ABSTRAKT</a:t>
            </a:r>
          </a:p>
          <a:p>
            <a:pPr eaLnBrk="1" hangingPunct="1">
              <a:lnSpc>
                <a:spcPct val="150000"/>
              </a:lnSpc>
              <a:spcAft>
                <a:spcPct val="20000"/>
              </a:spcAft>
            </a:pPr>
            <a:r>
              <a:rPr lang="en-GB" altLang="nb-NO" sz="4000">
                <a:solidFill>
                  <a:schemeClr val="tx1">
                    <a:lumMod val="85000"/>
                    <a:lumOff val="15000"/>
                  </a:schemeClr>
                </a:solidFill>
                <a:latin typeface="+mn-lt"/>
              </a:rPr>
              <a:t>Sidan 2018 </a:t>
            </a:r>
            <a:r>
              <a:rPr lang="en-GB" altLang="nb-NO" sz="4000" err="1">
                <a:solidFill>
                  <a:schemeClr val="tx1">
                    <a:lumMod val="85000"/>
                    <a:lumOff val="15000"/>
                  </a:schemeClr>
                </a:solidFill>
                <a:latin typeface="+mn-lt"/>
              </a:rPr>
              <a:t>har</a:t>
            </a:r>
            <a:r>
              <a:rPr lang="en-GB" altLang="nb-NO" sz="4000">
                <a:solidFill>
                  <a:schemeClr val="tx1">
                    <a:lumMod val="85000"/>
                    <a:lumOff val="15000"/>
                  </a:schemeClr>
                </a:solidFill>
                <a:latin typeface="+mn-lt"/>
              </a:rPr>
              <a:t> KK </a:t>
            </a:r>
            <a:r>
              <a:rPr lang="en-GB" altLang="nb-NO" sz="4000" err="1">
                <a:solidFill>
                  <a:schemeClr val="tx1">
                    <a:lumMod val="85000"/>
                    <a:lumOff val="15000"/>
                  </a:schemeClr>
                </a:solidFill>
                <a:latin typeface="+mn-lt"/>
              </a:rPr>
              <a:t>arrangert</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ein</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årleg</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ettermiddagspoliklinikk</a:t>
            </a:r>
            <a:r>
              <a:rPr lang="en-GB" altLang="nb-NO" sz="4000">
                <a:solidFill>
                  <a:schemeClr val="tx1">
                    <a:lumMod val="85000"/>
                    <a:lumOff val="15000"/>
                  </a:schemeClr>
                </a:solidFill>
                <a:latin typeface="+mn-lt"/>
              </a:rPr>
              <a:t> der </a:t>
            </a:r>
            <a:r>
              <a:rPr lang="en-GB" altLang="nb-NO" sz="4000" err="1">
                <a:solidFill>
                  <a:schemeClr val="tx1">
                    <a:lumMod val="85000"/>
                    <a:lumOff val="15000"/>
                  </a:schemeClr>
                </a:solidFill>
                <a:latin typeface="+mn-lt"/>
              </a:rPr>
              <a:t>kvinner</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kan</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få</a:t>
            </a:r>
            <a:r>
              <a:rPr lang="en-GB" altLang="nb-NO" sz="4000">
                <a:solidFill>
                  <a:schemeClr val="tx1">
                    <a:lumMod val="85000"/>
                    <a:lumOff val="15000"/>
                  </a:schemeClr>
                </a:solidFill>
                <a:latin typeface="+mn-lt"/>
              </a:rPr>
              <a:t> tatt </a:t>
            </a:r>
            <a:r>
              <a:rPr lang="en-GB" altLang="nb-NO" sz="4000" err="1">
                <a:solidFill>
                  <a:schemeClr val="tx1">
                    <a:lumMod val="85000"/>
                    <a:lumOff val="15000"/>
                  </a:schemeClr>
                </a:solidFill>
                <a:latin typeface="+mn-lt"/>
              </a:rPr>
              <a:t>cervixprøve</a:t>
            </a:r>
            <a:r>
              <a:rPr lang="en-GB" altLang="nb-NO" sz="4000">
                <a:solidFill>
                  <a:schemeClr val="tx1">
                    <a:lumMod val="85000"/>
                    <a:lumOff val="15000"/>
                  </a:schemeClr>
                </a:solidFill>
                <a:latin typeface="+mn-lt"/>
              </a:rPr>
              <a:t> gratis </a:t>
            </a:r>
            <a:r>
              <a:rPr lang="en-GB" altLang="nb-NO" sz="4000" err="1">
                <a:solidFill>
                  <a:schemeClr val="tx1">
                    <a:lumMod val="85000"/>
                    <a:lumOff val="15000"/>
                  </a:schemeClr>
                </a:solidFill>
                <a:latin typeface="+mn-lt"/>
              </a:rPr>
              <a:t>utan</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henvisning</a:t>
            </a:r>
            <a:r>
              <a:rPr lang="en-GB" altLang="nb-NO" sz="4000">
                <a:solidFill>
                  <a:schemeClr val="tx1">
                    <a:lumMod val="85000"/>
                    <a:lumOff val="15000"/>
                  </a:schemeClr>
                </a:solidFill>
                <a:latin typeface="+mn-lt"/>
              </a:rPr>
              <a:t>. </a:t>
            </a:r>
            <a:endParaRPr lang="en-GB" altLang="nb-NO" sz="4000">
              <a:solidFill>
                <a:schemeClr val="tx1">
                  <a:lumMod val="85000"/>
                  <a:lumOff val="15000"/>
                </a:schemeClr>
              </a:solidFill>
              <a:latin typeface="+mn-lt"/>
              <a:cs typeface="Arial"/>
            </a:endParaRPr>
          </a:p>
          <a:p>
            <a:pPr eaLnBrk="1" hangingPunct="1">
              <a:lnSpc>
                <a:spcPct val="150000"/>
              </a:lnSpc>
              <a:spcAft>
                <a:spcPct val="20000"/>
              </a:spcAft>
            </a:pPr>
            <a:r>
              <a:rPr lang="en-GB" altLang="nb-NO" sz="4000" err="1">
                <a:solidFill>
                  <a:schemeClr val="tx1">
                    <a:lumMod val="85000"/>
                    <a:lumOff val="15000"/>
                  </a:schemeClr>
                </a:solidFill>
                <a:latin typeface="+mn-lt"/>
              </a:rPr>
              <a:t>Målet</a:t>
            </a:r>
            <a:r>
              <a:rPr lang="en-GB" altLang="nb-NO" sz="4000">
                <a:solidFill>
                  <a:schemeClr val="tx1">
                    <a:lumMod val="85000"/>
                    <a:lumOff val="15000"/>
                  </a:schemeClr>
                </a:solidFill>
                <a:latin typeface="+mn-lt"/>
              </a:rPr>
              <a:t> med </a:t>
            </a:r>
            <a:r>
              <a:rPr lang="en-GB" altLang="nb-NO" sz="4000" err="1">
                <a:solidFill>
                  <a:schemeClr val="tx1">
                    <a:lumMod val="85000"/>
                    <a:lumOff val="15000"/>
                  </a:schemeClr>
                </a:solidFill>
                <a:latin typeface="+mn-lt"/>
              </a:rPr>
              <a:t>studien</a:t>
            </a:r>
            <a:r>
              <a:rPr lang="en-GB" altLang="nb-NO" sz="4000">
                <a:solidFill>
                  <a:schemeClr val="tx1">
                    <a:lumMod val="85000"/>
                    <a:lumOff val="15000"/>
                  </a:schemeClr>
                </a:solidFill>
                <a:latin typeface="+mn-lt"/>
              </a:rPr>
              <a:t> var å </a:t>
            </a:r>
            <a:r>
              <a:rPr lang="en-GB" altLang="nb-NO" sz="4000" err="1">
                <a:solidFill>
                  <a:schemeClr val="tx1">
                    <a:lumMod val="85000"/>
                    <a:lumOff val="15000"/>
                  </a:schemeClr>
                </a:solidFill>
                <a:latin typeface="+mn-lt"/>
              </a:rPr>
              <a:t>karakterisere</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desse</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kvinnene</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og</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utfall</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av</a:t>
            </a:r>
            <a:r>
              <a:rPr lang="en-GB" altLang="nb-NO" sz="4000">
                <a:solidFill>
                  <a:schemeClr val="tx1">
                    <a:lumMod val="85000"/>
                    <a:lumOff val="15000"/>
                  </a:schemeClr>
                </a:solidFill>
                <a:latin typeface="+mn-lt"/>
              </a:rPr>
              <a:t> screening. </a:t>
            </a:r>
            <a:br>
              <a:rPr lang="en-GB" altLang="nb-NO" sz="4000">
                <a:latin typeface="+mn-lt"/>
                <a:cs typeface="Arial"/>
              </a:rPr>
            </a:br>
            <a:br>
              <a:rPr lang="en-GB" altLang="nb-NO" sz="4000">
                <a:latin typeface="+mn-lt"/>
              </a:rPr>
            </a:br>
            <a:r>
              <a:rPr lang="en-GB" altLang="nb-NO" sz="4000" b="1" err="1">
                <a:solidFill>
                  <a:schemeClr val="tx1">
                    <a:lumMod val="85000"/>
                    <a:lumOff val="15000"/>
                  </a:schemeClr>
                </a:solidFill>
                <a:latin typeface="+mn-lt"/>
              </a:rPr>
              <a:t>Materiale</a:t>
            </a:r>
            <a:r>
              <a:rPr lang="en-GB" altLang="nb-NO" sz="4000" b="1">
                <a:solidFill>
                  <a:schemeClr val="tx1">
                    <a:lumMod val="85000"/>
                    <a:lumOff val="15000"/>
                  </a:schemeClr>
                </a:solidFill>
                <a:latin typeface="+mn-lt"/>
              </a:rPr>
              <a:t> </a:t>
            </a:r>
            <a:r>
              <a:rPr lang="en-GB" altLang="nb-NO" sz="4000" b="1" err="1">
                <a:solidFill>
                  <a:schemeClr val="tx1">
                    <a:lumMod val="85000"/>
                    <a:lumOff val="15000"/>
                  </a:schemeClr>
                </a:solidFill>
                <a:latin typeface="+mn-lt"/>
              </a:rPr>
              <a:t>og</a:t>
            </a:r>
            <a:r>
              <a:rPr lang="en-GB" altLang="nb-NO" sz="4000" b="1">
                <a:solidFill>
                  <a:schemeClr val="tx1">
                    <a:lumMod val="85000"/>
                    <a:lumOff val="15000"/>
                  </a:schemeClr>
                </a:solidFill>
                <a:latin typeface="+mn-lt"/>
              </a:rPr>
              <a:t> </a:t>
            </a:r>
            <a:r>
              <a:rPr lang="en-GB" altLang="nb-NO" sz="4000" b="1" err="1">
                <a:solidFill>
                  <a:schemeClr val="tx1">
                    <a:lumMod val="85000"/>
                    <a:lumOff val="15000"/>
                  </a:schemeClr>
                </a:solidFill>
                <a:latin typeface="+mn-lt"/>
              </a:rPr>
              <a:t>metode</a:t>
            </a:r>
            <a:endParaRPr lang="en-GB" altLang="nb-NO" sz="4000" b="1">
              <a:solidFill>
                <a:schemeClr val="tx1">
                  <a:lumMod val="85000"/>
                  <a:lumOff val="15000"/>
                </a:schemeClr>
              </a:solidFill>
              <a:latin typeface="+mn-lt"/>
              <a:cs typeface="Arial"/>
            </a:endParaRPr>
          </a:p>
          <a:p>
            <a:pPr eaLnBrk="1" hangingPunct="1">
              <a:lnSpc>
                <a:spcPct val="150000"/>
              </a:lnSpc>
              <a:spcAft>
                <a:spcPct val="20000"/>
              </a:spcAft>
            </a:pPr>
            <a:r>
              <a:rPr lang="en-GB" altLang="nb-NO" sz="4000">
                <a:solidFill>
                  <a:schemeClr val="tx1">
                    <a:lumMod val="85000"/>
                    <a:lumOff val="15000"/>
                  </a:schemeClr>
                </a:solidFill>
                <a:latin typeface="+mn-lt"/>
              </a:rPr>
              <a:t>Ein </a:t>
            </a:r>
            <a:r>
              <a:rPr lang="en-GB" altLang="nb-NO" sz="4000" err="1">
                <a:solidFill>
                  <a:schemeClr val="tx1">
                    <a:lumMod val="85000"/>
                    <a:lumOff val="15000"/>
                  </a:schemeClr>
                </a:solidFill>
                <a:latin typeface="+mn-lt"/>
              </a:rPr>
              <a:t>retrospekt</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kohortstudie</a:t>
            </a:r>
            <a:r>
              <a:rPr lang="en-GB" altLang="nb-NO" sz="4000">
                <a:solidFill>
                  <a:schemeClr val="tx1">
                    <a:lumMod val="85000"/>
                    <a:lumOff val="15000"/>
                  </a:schemeClr>
                </a:solidFill>
                <a:latin typeface="+mn-lt"/>
              </a:rPr>
              <a:t> med </a:t>
            </a:r>
            <a:r>
              <a:rPr lang="en-GB" altLang="nb-NO" sz="4000" err="1">
                <a:solidFill>
                  <a:schemeClr val="tx1">
                    <a:lumMod val="85000"/>
                    <a:lumOff val="15000"/>
                  </a:schemeClr>
                </a:solidFill>
                <a:latin typeface="+mn-lt"/>
              </a:rPr>
              <a:t>journalgjennomgang</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av</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kvinnene</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frå</a:t>
            </a:r>
            <a:r>
              <a:rPr lang="en-GB" altLang="nb-NO" sz="4000">
                <a:solidFill>
                  <a:schemeClr val="tx1">
                    <a:lumMod val="85000"/>
                    <a:lumOff val="15000"/>
                  </a:schemeClr>
                </a:solidFill>
                <a:latin typeface="+mn-lt"/>
              </a:rPr>
              <a:t> #sjekkdeg 2018-2020 </a:t>
            </a:r>
            <a:r>
              <a:rPr lang="en-GB" altLang="nb-NO" sz="4000" err="1">
                <a:solidFill>
                  <a:schemeClr val="tx1">
                    <a:lumMod val="85000"/>
                    <a:lumOff val="15000"/>
                  </a:schemeClr>
                </a:solidFill>
                <a:latin typeface="+mn-lt"/>
              </a:rPr>
              <a:t>ved</a:t>
            </a:r>
            <a:r>
              <a:rPr lang="en-GB" altLang="nb-NO" sz="4000">
                <a:solidFill>
                  <a:schemeClr val="tx1">
                    <a:lumMod val="85000"/>
                    <a:lumOff val="15000"/>
                  </a:schemeClr>
                </a:solidFill>
                <a:latin typeface="+mn-lt"/>
              </a:rPr>
              <a:t> KK.</a:t>
            </a:r>
            <a:endParaRPr lang="en-GB" altLang="nb-NO" sz="4000">
              <a:solidFill>
                <a:schemeClr val="tx1">
                  <a:lumMod val="85000"/>
                  <a:lumOff val="15000"/>
                </a:schemeClr>
              </a:solidFill>
              <a:latin typeface="+mn-lt"/>
              <a:cs typeface="Arial"/>
            </a:endParaRPr>
          </a:p>
        </p:txBody>
      </p:sp>
      <p:sp>
        <p:nvSpPr>
          <p:cNvPr id="2059" name="Text Box 3" descr="Text field "/>
          <p:cNvSpPr txBox="1">
            <a:spLocks noChangeArrowheads="1"/>
          </p:cNvSpPr>
          <p:nvPr/>
        </p:nvSpPr>
        <p:spPr bwMode="auto">
          <a:xfrm>
            <a:off x="32035592" y="15347655"/>
            <a:ext cx="10736073" cy="1105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lnSpc>
                <a:spcPct val="150000"/>
              </a:lnSpc>
              <a:spcBef>
                <a:spcPct val="50000"/>
              </a:spcBef>
            </a:pPr>
            <a:r>
              <a:rPr lang="en-US" altLang="nb-NO" sz="4000" b="1" dirty="0">
                <a:solidFill>
                  <a:schemeClr val="tx1">
                    <a:lumMod val="85000"/>
                    <a:lumOff val="15000"/>
                  </a:schemeClr>
                </a:solidFill>
                <a:latin typeface="+mn-lt"/>
              </a:rPr>
              <a:t>INTERESSANTE FUNN</a:t>
            </a:r>
            <a:endParaRPr lang="en-US" altLang="nb-NO" sz="4000" b="1" dirty="0">
              <a:solidFill>
                <a:schemeClr val="tx1">
                  <a:lumMod val="85000"/>
                  <a:lumOff val="15000"/>
                </a:schemeClr>
              </a:solidFill>
              <a:latin typeface="+mn-lt"/>
              <a:cs typeface="Arial"/>
            </a:endParaRPr>
          </a:p>
          <a:p>
            <a:pPr marL="571500" indent="-571500" eaLnBrk="1" hangingPunct="1">
              <a:lnSpc>
                <a:spcPct val="150000"/>
              </a:lnSpc>
              <a:spcBef>
                <a:spcPct val="50000"/>
              </a:spcBef>
              <a:buFont typeface="Arial" panose="020B0604020202020204" pitchFamily="34" charset="0"/>
              <a:buChar char="•"/>
            </a:pPr>
            <a:r>
              <a:rPr lang="en-US" altLang="nb-NO" sz="4000" dirty="0" err="1">
                <a:solidFill>
                  <a:schemeClr val="tx1">
                    <a:lumMod val="85000"/>
                    <a:lumOff val="15000"/>
                  </a:schemeClr>
                </a:solidFill>
                <a:latin typeface="+mn-lt"/>
              </a:rPr>
              <a:t>Medisinarstudent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ikkje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høgre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andel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suboptimale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prøvar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enn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meir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erfarne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prøvetakarar</a:t>
            </a:r>
            <a:r>
              <a:rPr lang="en-US" altLang="nb-NO" sz="4000" dirty="0">
                <a:solidFill>
                  <a:schemeClr val="tx1">
                    <a:lumMod val="85000"/>
                    <a:lumOff val="15000"/>
                  </a:schemeClr>
                </a:solidFill>
                <a:latin typeface="+mn-lt"/>
              </a:rPr>
              <a:t> (p=0,572).</a:t>
            </a:r>
            <a:endParaRPr lang="en-US" altLang="nb-NO" sz="4000" dirty="0">
              <a:solidFill>
                <a:schemeClr val="tx1">
                  <a:lumMod val="85000"/>
                  <a:lumOff val="15000"/>
                </a:schemeClr>
              </a:solidFill>
              <a:latin typeface="+mn-lt"/>
              <a:cs typeface="Arial"/>
            </a:endParaRPr>
          </a:p>
          <a:p>
            <a:pPr marL="571500" indent="-571500" eaLnBrk="1" hangingPunct="1">
              <a:lnSpc>
                <a:spcPct val="150000"/>
              </a:lnSpc>
              <a:spcBef>
                <a:spcPct val="50000"/>
              </a:spcBef>
              <a:buFont typeface="Arial" panose="020B0604020202020204" pitchFamily="34" charset="0"/>
              <a:buChar char="•"/>
            </a:pPr>
            <a:r>
              <a:rPr lang="en-US" altLang="nb-NO" sz="4000" dirty="0" err="1">
                <a:solidFill>
                  <a:schemeClr val="tx1">
                    <a:lumMod val="85000"/>
                    <a:lumOff val="15000"/>
                  </a:schemeClr>
                </a:solidFill>
                <a:latin typeface="+mn-lt"/>
              </a:rPr>
              <a:t>Screeningintervall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kvinner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som</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aldri</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tatt </a:t>
            </a:r>
            <a:r>
              <a:rPr lang="en-US" altLang="nb-NO" sz="4000" dirty="0" err="1">
                <a:solidFill>
                  <a:schemeClr val="tx1">
                    <a:lumMod val="85000"/>
                    <a:lumOff val="15000"/>
                  </a:schemeClr>
                </a:solidFill>
                <a:latin typeface="+mn-lt"/>
              </a:rPr>
              <a:t>prøve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før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og</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kvinner</a:t>
            </a:r>
            <a:r>
              <a:rPr lang="en-US" altLang="nb-NO" sz="4000" dirty="0">
                <a:solidFill>
                  <a:schemeClr val="tx1">
                    <a:lumMod val="85000"/>
                    <a:lumOff val="15000"/>
                  </a:schemeClr>
                </a:solidFill>
                <a:latin typeface="+mn-lt"/>
              </a:rPr>
              <a:t> med &lt;3 </a:t>
            </a:r>
            <a:r>
              <a:rPr lang="en-US" altLang="nb-NO" sz="4000" dirty="0" err="1">
                <a:solidFill>
                  <a:schemeClr val="tx1">
                    <a:lumMod val="85000"/>
                    <a:lumOff val="15000"/>
                  </a:schemeClr>
                </a:solidFill>
                <a:latin typeface="+mn-lt"/>
              </a:rPr>
              <a:t>år</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sidan</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forrige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høgst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andel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unormal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prøve</a:t>
            </a:r>
            <a:r>
              <a:rPr lang="en-US" altLang="nb-NO" sz="4000" dirty="0">
                <a:solidFill>
                  <a:schemeClr val="tx1">
                    <a:lumMod val="85000"/>
                    <a:lumOff val="15000"/>
                  </a:schemeClr>
                </a:solidFill>
                <a:latin typeface="+mn-lt"/>
              </a:rPr>
              <a:t> under #</a:t>
            </a:r>
            <a:r>
              <a:rPr lang="en-US" altLang="nb-NO" sz="4000" dirty="0" err="1">
                <a:solidFill>
                  <a:schemeClr val="tx1">
                    <a:lumMod val="85000"/>
                    <a:lumOff val="15000"/>
                  </a:schemeClr>
                </a:solidFill>
                <a:latin typeface="+mn-lt"/>
              </a:rPr>
              <a:t>sjekkdeg</a:t>
            </a:r>
            <a:r>
              <a:rPr lang="en-US" altLang="nb-NO" sz="3600" dirty="0">
                <a:solidFill>
                  <a:schemeClr val="tx1">
                    <a:lumMod val="85000"/>
                    <a:lumOff val="15000"/>
                  </a:schemeClr>
                </a:solidFill>
                <a:latin typeface="+mn-lt"/>
              </a:rPr>
              <a:t> (</a:t>
            </a:r>
            <a:r>
              <a:rPr lang="en-US" altLang="nb-NO" sz="4000" dirty="0">
                <a:solidFill>
                  <a:schemeClr val="tx1">
                    <a:lumMod val="85000"/>
                    <a:lumOff val="15000"/>
                  </a:schemeClr>
                </a:solidFill>
                <a:latin typeface="+mn-lt"/>
              </a:rPr>
              <a:t>p=0,006).</a:t>
            </a:r>
            <a:endParaRPr lang="en-US" altLang="nb-NO" sz="4000" dirty="0">
              <a:solidFill>
                <a:schemeClr val="tx1">
                  <a:lumMod val="85000"/>
                  <a:lumOff val="15000"/>
                </a:schemeClr>
              </a:solidFill>
              <a:latin typeface="+mn-lt"/>
              <a:cs typeface="Arial"/>
            </a:endParaRPr>
          </a:p>
          <a:p>
            <a:pPr marL="571500" indent="-571500" eaLnBrk="1" hangingPunct="1">
              <a:lnSpc>
                <a:spcPct val="150000"/>
              </a:lnSpc>
              <a:spcBef>
                <a:spcPct val="50000"/>
              </a:spcBef>
              <a:buFont typeface="Arial" panose="020B0604020202020204" pitchFamily="34" charset="0"/>
              <a:buChar char="•"/>
            </a:pPr>
            <a:r>
              <a:rPr lang="en-US" altLang="nb-NO" sz="4000" dirty="0" err="1">
                <a:solidFill>
                  <a:schemeClr val="tx1">
                    <a:lumMod val="85000"/>
                    <a:lumOff val="15000"/>
                  </a:schemeClr>
                </a:solidFill>
                <a:latin typeface="+mn-lt"/>
              </a:rPr>
              <a:t>Resultat</a:t>
            </a:r>
            <a:r>
              <a:rPr lang="en-US" altLang="nb-NO" sz="4000" dirty="0">
                <a:solidFill>
                  <a:schemeClr val="tx1">
                    <a:lumMod val="85000"/>
                    <a:lumOff val="15000"/>
                  </a:schemeClr>
                </a:solidFill>
                <a:latin typeface="+mn-lt"/>
              </a:rPr>
              <a:t> av </a:t>
            </a:r>
            <a:r>
              <a:rPr lang="en-US" altLang="nb-NO" sz="4000" dirty="0" err="1">
                <a:solidFill>
                  <a:schemeClr val="tx1">
                    <a:lumMod val="85000"/>
                    <a:lumOff val="15000"/>
                  </a:schemeClr>
                </a:solidFill>
                <a:latin typeface="+mn-lt"/>
              </a:rPr>
              <a:t>forrige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kvinner</a:t>
            </a:r>
            <a:r>
              <a:rPr lang="en-US" altLang="nb-NO" sz="4000" dirty="0">
                <a:solidFill>
                  <a:schemeClr val="tx1">
                    <a:lumMod val="85000"/>
                    <a:lumOff val="15000"/>
                  </a:schemeClr>
                </a:solidFill>
                <a:latin typeface="+mn-lt"/>
              </a:rPr>
              <a:t> med </a:t>
            </a:r>
            <a:r>
              <a:rPr lang="en-US" altLang="nb-NO" sz="4000" dirty="0" err="1">
                <a:solidFill>
                  <a:schemeClr val="tx1">
                    <a:lumMod val="85000"/>
                    <a:lumOff val="15000"/>
                  </a:schemeClr>
                </a:solidFill>
                <a:latin typeface="+mn-lt"/>
              </a:rPr>
              <a:t>unormal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forrige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hadde</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høgst</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andel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unormal</a:t>
            </a:r>
            <a:r>
              <a:rPr lang="en-US" altLang="nb-NO" sz="4000" dirty="0">
                <a:solidFill>
                  <a:schemeClr val="tx1">
                    <a:lumMod val="85000"/>
                    <a:lumOff val="15000"/>
                  </a:schemeClr>
                </a:solidFill>
                <a:latin typeface="+mn-lt"/>
              </a:rPr>
              <a:t> </a:t>
            </a:r>
            <a:r>
              <a:rPr lang="en-US" altLang="nb-NO" sz="4000" dirty="0" err="1">
                <a:solidFill>
                  <a:schemeClr val="tx1">
                    <a:lumMod val="85000"/>
                    <a:lumOff val="15000"/>
                  </a:schemeClr>
                </a:solidFill>
                <a:latin typeface="+mn-lt"/>
              </a:rPr>
              <a:t>prøve</a:t>
            </a:r>
            <a:r>
              <a:rPr lang="en-US" altLang="nb-NO" sz="4000" dirty="0">
                <a:solidFill>
                  <a:schemeClr val="tx1">
                    <a:lumMod val="85000"/>
                    <a:lumOff val="15000"/>
                  </a:schemeClr>
                </a:solidFill>
                <a:latin typeface="+mn-lt"/>
              </a:rPr>
              <a:t> under #</a:t>
            </a:r>
            <a:r>
              <a:rPr lang="en-US" altLang="nb-NO" sz="4000" dirty="0" err="1">
                <a:solidFill>
                  <a:schemeClr val="tx1">
                    <a:lumMod val="85000"/>
                    <a:lumOff val="15000"/>
                  </a:schemeClr>
                </a:solidFill>
                <a:latin typeface="+mn-lt"/>
              </a:rPr>
              <a:t>sjekkdeg</a:t>
            </a:r>
            <a:r>
              <a:rPr lang="en-US" altLang="nb-NO" sz="4000" dirty="0">
                <a:solidFill>
                  <a:schemeClr val="tx1">
                    <a:lumMod val="85000"/>
                    <a:lumOff val="15000"/>
                  </a:schemeClr>
                </a:solidFill>
                <a:latin typeface="+mn-lt"/>
              </a:rPr>
              <a:t> (p&lt;0,001).</a:t>
            </a:r>
            <a:endParaRPr lang="en-US" altLang="nb-NO" sz="4000" dirty="0">
              <a:solidFill>
                <a:schemeClr val="tx1">
                  <a:lumMod val="85000"/>
                  <a:lumOff val="15000"/>
                </a:schemeClr>
              </a:solidFill>
              <a:latin typeface="+mn-lt"/>
              <a:cs typeface="Arial"/>
            </a:endParaRPr>
          </a:p>
        </p:txBody>
      </p:sp>
      <p:sp>
        <p:nvSpPr>
          <p:cNvPr id="2062" name="Exmple box" descr="Example box"/>
          <p:cNvSpPr txBox="1">
            <a:spLocks noChangeArrowheads="1"/>
          </p:cNvSpPr>
          <p:nvPr/>
        </p:nvSpPr>
        <p:spPr bwMode="auto">
          <a:xfrm>
            <a:off x="33173505" y="6045077"/>
            <a:ext cx="7376158" cy="2823137"/>
          </a:xfrm>
          <a:prstGeom prst="rect">
            <a:avLst/>
          </a:prstGeom>
          <a:noFill/>
          <a:ln w="25400" algn="ctr">
            <a:solidFill>
              <a:schemeClr val="tx1">
                <a:lumMod val="50000"/>
                <a:lumOff val="50000"/>
              </a:schemeClr>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0" tIns="82800" rIns="91440" bIns="82800" anchor="t">
            <a:spAutoFit/>
          </a:bodyPr>
          <a:lstStyle>
            <a:lvl1pPr defTabSz="1830388" eaLnBrk="0" hangingPunct="0">
              <a:defRPr sz="3200">
                <a:solidFill>
                  <a:schemeClr val="tx1"/>
                </a:solidFill>
                <a:latin typeface="Arial" charset="0"/>
              </a:defRPr>
            </a:lvl1pPr>
            <a:lvl2pPr marL="742950" indent="-285750" defTabSz="1830388" eaLnBrk="0" hangingPunct="0">
              <a:defRPr sz="3200">
                <a:solidFill>
                  <a:schemeClr val="tx1"/>
                </a:solidFill>
                <a:latin typeface="Arial" charset="0"/>
              </a:defRPr>
            </a:lvl2pPr>
            <a:lvl3pPr marL="1143000" indent="-228600" defTabSz="1830388" eaLnBrk="0" hangingPunct="0">
              <a:defRPr sz="3200">
                <a:solidFill>
                  <a:schemeClr val="tx1"/>
                </a:solidFill>
                <a:latin typeface="Arial" charset="0"/>
              </a:defRPr>
            </a:lvl3pPr>
            <a:lvl4pPr marL="1600200" indent="-228600" defTabSz="1830388" eaLnBrk="0" hangingPunct="0">
              <a:defRPr sz="3200">
                <a:solidFill>
                  <a:schemeClr val="tx1"/>
                </a:solidFill>
                <a:latin typeface="Arial" charset="0"/>
              </a:defRPr>
            </a:lvl4pPr>
            <a:lvl5pPr marL="2057400" indent="-228600" defTabSz="1830388" eaLnBrk="0" hangingPunct="0">
              <a:defRPr sz="3200">
                <a:solidFill>
                  <a:schemeClr val="tx1"/>
                </a:solidFill>
                <a:latin typeface="Arial" charset="0"/>
              </a:defRPr>
            </a:lvl5pPr>
            <a:lvl6pPr marL="2514600" indent="-228600" defTabSz="1830388" eaLnBrk="0" fontAlgn="base" hangingPunct="0">
              <a:spcBef>
                <a:spcPct val="0"/>
              </a:spcBef>
              <a:spcAft>
                <a:spcPct val="0"/>
              </a:spcAft>
              <a:defRPr sz="3200">
                <a:solidFill>
                  <a:schemeClr val="tx1"/>
                </a:solidFill>
                <a:latin typeface="Arial" charset="0"/>
              </a:defRPr>
            </a:lvl6pPr>
            <a:lvl7pPr marL="2971800" indent="-228600" defTabSz="1830388" eaLnBrk="0" fontAlgn="base" hangingPunct="0">
              <a:spcBef>
                <a:spcPct val="0"/>
              </a:spcBef>
              <a:spcAft>
                <a:spcPct val="0"/>
              </a:spcAft>
              <a:defRPr sz="3200">
                <a:solidFill>
                  <a:schemeClr val="tx1"/>
                </a:solidFill>
                <a:latin typeface="Arial" charset="0"/>
              </a:defRPr>
            </a:lvl7pPr>
            <a:lvl8pPr marL="3429000" indent="-228600" defTabSz="1830388" eaLnBrk="0" fontAlgn="base" hangingPunct="0">
              <a:spcBef>
                <a:spcPct val="0"/>
              </a:spcBef>
              <a:spcAft>
                <a:spcPct val="0"/>
              </a:spcAft>
              <a:defRPr sz="3200">
                <a:solidFill>
                  <a:schemeClr val="tx1"/>
                </a:solidFill>
                <a:latin typeface="Arial" charset="0"/>
              </a:defRPr>
            </a:lvl8pPr>
            <a:lvl9pPr marL="3886200" indent="-228600" defTabSz="1830388" eaLnBrk="0" fontAlgn="base" hangingPunct="0">
              <a:spcBef>
                <a:spcPct val="0"/>
              </a:spcBef>
              <a:spcAft>
                <a:spcPct val="0"/>
              </a:spcAft>
              <a:defRPr sz="3200">
                <a:solidFill>
                  <a:schemeClr val="tx1"/>
                </a:solidFill>
                <a:latin typeface="Arial" charset="0"/>
              </a:defRPr>
            </a:lvl9pPr>
          </a:lstStyle>
          <a:p>
            <a:pPr eaLnBrk="1" hangingPunct="1">
              <a:lnSpc>
                <a:spcPct val="150000"/>
              </a:lnSpc>
            </a:pPr>
            <a:r>
              <a:rPr lang="en-GB" altLang="nb-NO" sz="4000">
                <a:solidFill>
                  <a:schemeClr val="tx1">
                    <a:lumMod val="85000"/>
                    <a:lumOff val="15000"/>
                  </a:schemeClr>
                </a:solidFill>
                <a:latin typeface="+mn-lt"/>
              </a:rPr>
              <a:t>Tabell 2: </a:t>
            </a:r>
            <a:r>
              <a:rPr lang="en-GB" altLang="nb-NO" sz="4000" err="1">
                <a:solidFill>
                  <a:schemeClr val="tx1">
                    <a:lumMod val="85000"/>
                    <a:lumOff val="15000"/>
                  </a:schemeClr>
                </a:solidFill>
                <a:latin typeface="+mn-lt"/>
              </a:rPr>
              <a:t>Biopsiresultat</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frå</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kolposkopi</a:t>
            </a:r>
            <a:r>
              <a:rPr lang="en-GB" altLang="nb-NO" sz="4000">
                <a:solidFill>
                  <a:schemeClr val="tx1">
                    <a:lumMod val="85000"/>
                    <a:lumOff val="15000"/>
                  </a:schemeClr>
                </a:solidFill>
                <a:latin typeface="+mn-lt"/>
              </a:rPr>
              <a:t>. CIN2+CIN3 (6 </a:t>
            </a:r>
            <a:r>
              <a:rPr lang="en-GB" altLang="nb-NO" sz="4000" err="1">
                <a:solidFill>
                  <a:schemeClr val="tx1">
                    <a:lumMod val="85000"/>
                    <a:lumOff val="15000"/>
                  </a:schemeClr>
                </a:solidFill>
                <a:latin typeface="+mn-lt"/>
              </a:rPr>
              <a:t>kvinner</a:t>
            </a:r>
            <a:r>
              <a:rPr lang="en-GB" altLang="nb-NO" sz="4000">
                <a:solidFill>
                  <a:schemeClr val="tx1">
                    <a:lumMod val="85000"/>
                    <a:lumOff val="15000"/>
                  </a:schemeClr>
                </a:solidFill>
                <a:latin typeface="+mn-lt"/>
              </a:rPr>
              <a:t>, 2%) </a:t>
            </a:r>
            <a:r>
              <a:rPr lang="en-GB" altLang="nb-NO" sz="4000" err="1">
                <a:solidFill>
                  <a:schemeClr val="tx1">
                    <a:lumMod val="85000"/>
                    <a:lumOff val="15000"/>
                  </a:schemeClr>
                </a:solidFill>
                <a:latin typeface="+mn-lt"/>
              </a:rPr>
              <a:t>blei</a:t>
            </a:r>
            <a:r>
              <a:rPr lang="en-GB" altLang="nb-NO" sz="4000">
                <a:solidFill>
                  <a:schemeClr val="tx1">
                    <a:lumMod val="85000"/>
                    <a:lumOff val="15000"/>
                  </a:schemeClr>
                </a:solidFill>
                <a:latin typeface="+mn-lt"/>
              </a:rPr>
              <a:t> </a:t>
            </a:r>
            <a:r>
              <a:rPr lang="en-GB" altLang="nb-NO" sz="4000" err="1">
                <a:solidFill>
                  <a:schemeClr val="tx1">
                    <a:lumMod val="85000"/>
                    <a:lumOff val="15000"/>
                  </a:schemeClr>
                </a:solidFill>
                <a:latin typeface="+mn-lt"/>
              </a:rPr>
              <a:t>konisert</a:t>
            </a:r>
            <a:r>
              <a:rPr lang="en-GB" altLang="nb-NO" sz="4000">
                <a:solidFill>
                  <a:schemeClr val="tx1">
                    <a:lumMod val="85000"/>
                    <a:lumOff val="15000"/>
                  </a:schemeClr>
                </a:solidFill>
                <a:latin typeface="+mn-lt"/>
              </a:rPr>
              <a:t>.</a:t>
            </a:r>
          </a:p>
        </p:txBody>
      </p:sp>
      <p:sp>
        <p:nvSpPr>
          <p:cNvPr id="2064" name="Text Box 6" descr="Text field "/>
          <p:cNvSpPr txBox="1">
            <a:spLocks noChangeArrowheads="1"/>
          </p:cNvSpPr>
          <p:nvPr/>
        </p:nvSpPr>
        <p:spPr bwMode="auto">
          <a:xfrm>
            <a:off x="1182687" y="19225448"/>
            <a:ext cx="20287981" cy="718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lnSpc>
                <a:spcPct val="150000"/>
              </a:lnSpc>
              <a:spcAft>
                <a:spcPct val="20000"/>
              </a:spcAft>
            </a:pPr>
            <a:r>
              <a:rPr lang="en-GB" altLang="nb-NO" sz="4000" b="1" dirty="0" err="1">
                <a:solidFill>
                  <a:schemeClr val="tx1">
                    <a:lumMod val="85000"/>
                    <a:lumOff val="15000"/>
                  </a:schemeClr>
                </a:solidFill>
                <a:latin typeface="+mn-lt"/>
              </a:rPr>
              <a:t>Resultat</a:t>
            </a:r>
            <a:endParaRPr lang="en-GB" altLang="nb-NO" sz="4000" b="1" dirty="0">
              <a:solidFill>
                <a:schemeClr val="tx1">
                  <a:lumMod val="85000"/>
                  <a:lumOff val="15000"/>
                </a:schemeClr>
              </a:solidFill>
              <a:latin typeface="+mn-lt"/>
              <a:cs typeface="Arial"/>
            </a:endParaRPr>
          </a:p>
          <a:p>
            <a:pPr marL="571500" indent="-571500" eaLnBrk="1" hangingPunct="1">
              <a:lnSpc>
                <a:spcPct val="150000"/>
              </a:lnSpc>
              <a:spcAft>
                <a:spcPct val="20000"/>
              </a:spcAft>
              <a:buFont typeface="Arial" panose="020B0604020202020204" pitchFamily="34" charset="0"/>
              <a:buChar char="•"/>
            </a:pPr>
            <a:r>
              <a:rPr lang="en-GB" altLang="nb-NO" sz="4000" dirty="0">
                <a:solidFill>
                  <a:schemeClr val="tx1">
                    <a:lumMod val="85000"/>
                    <a:lumOff val="15000"/>
                  </a:schemeClr>
                </a:solidFill>
                <a:latin typeface="+mn-lt"/>
              </a:rPr>
              <a:t>295 </a:t>
            </a:r>
            <a:r>
              <a:rPr lang="en-GB" altLang="nb-NO" sz="4000" dirty="0" err="1">
                <a:solidFill>
                  <a:schemeClr val="tx1">
                    <a:lumMod val="85000"/>
                    <a:lumOff val="15000"/>
                  </a:schemeClr>
                </a:solidFill>
                <a:latin typeface="+mn-lt"/>
              </a:rPr>
              <a:t>kvinner</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fekk</a:t>
            </a:r>
            <a:r>
              <a:rPr lang="en-GB" altLang="nb-NO" sz="4000" dirty="0">
                <a:solidFill>
                  <a:schemeClr val="tx1">
                    <a:lumMod val="85000"/>
                    <a:lumOff val="15000"/>
                  </a:schemeClr>
                </a:solidFill>
                <a:latin typeface="+mn-lt"/>
              </a:rPr>
              <a:t> tatt </a:t>
            </a:r>
            <a:r>
              <a:rPr lang="en-GB" altLang="nb-NO" sz="4000" dirty="0" err="1">
                <a:solidFill>
                  <a:schemeClr val="tx1">
                    <a:lumMod val="85000"/>
                    <a:lumOff val="15000"/>
                  </a:schemeClr>
                </a:solidFill>
                <a:latin typeface="+mn-lt"/>
              </a:rPr>
              <a:t>prøve</a:t>
            </a:r>
            <a:r>
              <a:rPr lang="en-GB" altLang="nb-NO" sz="4000" dirty="0">
                <a:solidFill>
                  <a:schemeClr val="tx1">
                    <a:lumMod val="85000"/>
                    <a:lumOff val="15000"/>
                  </a:schemeClr>
                </a:solidFill>
                <a:latin typeface="+mn-lt"/>
              </a:rPr>
              <a:t> under #</a:t>
            </a:r>
            <a:r>
              <a:rPr lang="en-GB" altLang="nb-NO" sz="4000" dirty="0" err="1">
                <a:solidFill>
                  <a:schemeClr val="tx1">
                    <a:lumMod val="85000"/>
                    <a:lumOff val="15000"/>
                  </a:schemeClr>
                </a:solidFill>
                <a:latin typeface="+mn-lt"/>
              </a:rPr>
              <a:t>sjekkdeg</a:t>
            </a:r>
            <a:endParaRPr lang="en-GB" altLang="nb-NO" sz="4000" dirty="0">
              <a:solidFill>
                <a:schemeClr val="tx1">
                  <a:lumMod val="85000"/>
                  <a:lumOff val="15000"/>
                </a:schemeClr>
              </a:solidFill>
              <a:latin typeface="+mn-lt"/>
              <a:cs typeface="Arial"/>
            </a:endParaRPr>
          </a:p>
          <a:p>
            <a:pPr marL="1314450" lvl="1" indent="-571500" eaLnBrk="1" hangingPunct="1">
              <a:lnSpc>
                <a:spcPct val="150000"/>
              </a:lnSpc>
              <a:spcAft>
                <a:spcPct val="20000"/>
              </a:spcAft>
              <a:buFont typeface="Arial" panose="020B0604020202020204" pitchFamily="34" charset="0"/>
              <a:buChar char="•"/>
            </a:pPr>
            <a:r>
              <a:rPr lang="en-GB" altLang="nb-NO" sz="4000" dirty="0">
                <a:solidFill>
                  <a:schemeClr val="tx1">
                    <a:lumMod val="85000"/>
                    <a:lumOff val="15000"/>
                  </a:schemeClr>
                </a:solidFill>
                <a:latin typeface="+mn-lt"/>
              </a:rPr>
              <a:t>188 HPV-test, 63 </a:t>
            </a:r>
            <a:r>
              <a:rPr lang="en-GB" altLang="nb-NO" sz="4000" dirty="0" err="1">
                <a:solidFill>
                  <a:schemeClr val="tx1">
                    <a:lumMod val="85000"/>
                    <a:lumOff val="15000"/>
                  </a:schemeClr>
                </a:solidFill>
                <a:latin typeface="+mn-lt"/>
              </a:rPr>
              <a:t>cervixcytologi</a:t>
            </a:r>
            <a:r>
              <a:rPr lang="en-GB" altLang="nb-NO" sz="4000" dirty="0">
                <a:solidFill>
                  <a:schemeClr val="tx1">
                    <a:lumMod val="85000"/>
                    <a:lumOff val="15000"/>
                  </a:schemeClr>
                </a:solidFill>
                <a:latin typeface="+mn-lt"/>
              </a:rPr>
              <a:t>, 44 </a:t>
            </a:r>
            <a:r>
              <a:rPr lang="en-GB" altLang="nb-NO" sz="4000" dirty="0" err="1">
                <a:solidFill>
                  <a:schemeClr val="tx1">
                    <a:lumMod val="85000"/>
                    <a:lumOff val="15000"/>
                  </a:schemeClr>
                </a:solidFill>
                <a:latin typeface="+mn-lt"/>
              </a:rPr>
              <a:t>cervixcytologi</a:t>
            </a:r>
            <a:r>
              <a:rPr lang="en-GB" altLang="nb-NO" sz="4000" dirty="0">
                <a:solidFill>
                  <a:schemeClr val="tx1">
                    <a:lumMod val="85000"/>
                    <a:lumOff val="15000"/>
                  </a:schemeClr>
                </a:solidFill>
                <a:latin typeface="+mn-lt"/>
              </a:rPr>
              <a:t> + HPV-test.</a:t>
            </a:r>
            <a:endParaRPr lang="en-GB" altLang="nb-NO" sz="4000" dirty="0">
              <a:solidFill>
                <a:schemeClr val="tx1">
                  <a:lumMod val="85000"/>
                  <a:lumOff val="15000"/>
                </a:schemeClr>
              </a:solidFill>
              <a:latin typeface="+mn-lt"/>
              <a:cs typeface="Arial"/>
            </a:endParaRPr>
          </a:p>
          <a:p>
            <a:pPr marL="571500" indent="-571500" eaLnBrk="1" hangingPunct="1">
              <a:lnSpc>
                <a:spcPct val="150000"/>
              </a:lnSpc>
              <a:spcAft>
                <a:spcPct val="20000"/>
              </a:spcAft>
              <a:buFont typeface="Arial" panose="020B0604020202020204" pitchFamily="34" charset="0"/>
              <a:buChar char="•"/>
            </a:pPr>
            <a:r>
              <a:rPr lang="en-GB" altLang="nb-NO" sz="4000" dirty="0" err="1">
                <a:solidFill>
                  <a:schemeClr val="tx1">
                    <a:lumMod val="85000"/>
                    <a:lumOff val="15000"/>
                  </a:schemeClr>
                </a:solidFill>
                <a:latin typeface="+mn-lt"/>
              </a:rPr>
              <a:t>Screeningintervall</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blant</a:t>
            </a:r>
            <a:r>
              <a:rPr lang="en-GB" altLang="nb-NO" sz="4000" dirty="0">
                <a:solidFill>
                  <a:schemeClr val="tx1">
                    <a:lumMod val="85000"/>
                    <a:lumOff val="15000"/>
                  </a:schemeClr>
                </a:solidFill>
                <a:latin typeface="+mn-lt"/>
              </a:rPr>
              <a:t> alle 295: &lt;3 </a:t>
            </a:r>
            <a:r>
              <a:rPr lang="en-GB" altLang="nb-NO" sz="4000" dirty="0" err="1">
                <a:solidFill>
                  <a:schemeClr val="tx1">
                    <a:lumMod val="85000"/>
                    <a:lumOff val="15000"/>
                  </a:schemeClr>
                </a:solidFill>
                <a:latin typeface="+mn-lt"/>
              </a:rPr>
              <a:t>år</a:t>
            </a:r>
            <a:r>
              <a:rPr lang="en-GB" altLang="nb-NO" sz="4000" dirty="0">
                <a:solidFill>
                  <a:schemeClr val="tx1">
                    <a:lumMod val="85000"/>
                    <a:lumOff val="15000"/>
                  </a:schemeClr>
                </a:solidFill>
                <a:latin typeface="+mn-lt"/>
              </a:rPr>
              <a:t>: 39, 3 </a:t>
            </a:r>
            <a:r>
              <a:rPr lang="en-GB" altLang="nb-NO" sz="4000" dirty="0" err="1">
                <a:solidFill>
                  <a:schemeClr val="tx1">
                    <a:lumMod val="85000"/>
                    <a:lumOff val="15000"/>
                  </a:schemeClr>
                </a:solidFill>
                <a:latin typeface="+mn-lt"/>
              </a:rPr>
              <a:t>år</a:t>
            </a:r>
            <a:r>
              <a:rPr lang="en-GB" altLang="nb-NO" sz="4000" dirty="0">
                <a:solidFill>
                  <a:schemeClr val="tx1">
                    <a:lumMod val="85000"/>
                    <a:lumOff val="15000"/>
                  </a:schemeClr>
                </a:solidFill>
                <a:latin typeface="+mn-lt"/>
              </a:rPr>
              <a:t>: 98, &gt;3 </a:t>
            </a:r>
            <a:r>
              <a:rPr lang="en-GB" altLang="nb-NO" sz="4000" dirty="0" err="1">
                <a:solidFill>
                  <a:schemeClr val="tx1">
                    <a:lumMod val="85000"/>
                    <a:lumOff val="15000"/>
                  </a:schemeClr>
                </a:solidFill>
                <a:latin typeface="+mn-lt"/>
              </a:rPr>
              <a:t>år</a:t>
            </a:r>
            <a:r>
              <a:rPr lang="en-GB" altLang="nb-NO" sz="4000" dirty="0">
                <a:solidFill>
                  <a:schemeClr val="tx1">
                    <a:lumMod val="85000"/>
                    <a:lumOff val="15000"/>
                  </a:schemeClr>
                </a:solidFill>
                <a:latin typeface="+mn-lt"/>
              </a:rPr>
              <a:t>: 122, </a:t>
            </a:r>
            <a:r>
              <a:rPr lang="en-GB" altLang="nb-NO" sz="4000" dirty="0" err="1">
                <a:solidFill>
                  <a:schemeClr val="tx1">
                    <a:lumMod val="85000"/>
                    <a:lumOff val="15000"/>
                  </a:schemeClr>
                </a:solidFill>
                <a:latin typeface="+mn-lt"/>
              </a:rPr>
              <a:t>aldri</a:t>
            </a:r>
            <a:r>
              <a:rPr lang="en-GB" altLang="nb-NO" sz="4000" dirty="0">
                <a:solidFill>
                  <a:schemeClr val="tx1">
                    <a:lumMod val="85000"/>
                    <a:lumOff val="15000"/>
                  </a:schemeClr>
                </a:solidFill>
                <a:latin typeface="+mn-lt"/>
              </a:rPr>
              <a:t> tatt: 36</a:t>
            </a:r>
            <a:endParaRPr lang="en-GB" altLang="nb-NO" sz="4000" dirty="0">
              <a:solidFill>
                <a:schemeClr val="tx1">
                  <a:lumMod val="85000"/>
                  <a:lumOff val="15000"/>
                </a:schemeClr>
              </a:solidFill>
              <a:latin typeface="+mn-lt"/>
              <a:cs typeface="Arial"/>
            </a:endParaRPr>
          </a:p>
          <a:p>
            <a:pPr marL="571500" indent="-571500" eaLnBrk="1" hangingPunct="1">
              <a:lnSpc>
                <a:spcPct val="150000"/>
              </a:lnSpc>
              <a:spcAft>
                <a:spcPct val="20000"/>
              </a:spcAft>
              <a:buFont typeface="Arial" panose="020B0604020202020204" pitchFamily="34" charset="0"/>
              <a:buChar char="•"/>
            </a:pPr>
            <a:r>
              <a:rPr lang="en-GB" altLang="nb-NO" sz="4000" dirty="0">
                <a:solidFill>
                  <a:schemeClr val="tx1">
                    <a:lumMod val="85000"/>
                    <a:lumOff val="15000"/>
                  </a:schemeClr>
                </a:solidFill>
                <a:latin typeface="+mn-lt"/>
              </a:rPr>
              <a:t>46 </a:t>
            </a:r>
            <a:r>
              <a:rPr lang="en-GB" altLang="nb-NO" sz="4000" dirty="0" err="1">
                <a:solidFill>
                  <a:schemeClr val="tx1">
                    <a:lumMod val="85000"/>
                    <a:lumOff val="15000"/>
                  </a:schemeClr>
                </a:solidFill>
                <a:latin typeface="+mn-lt"/>
              </a:rPr>
              <a:t>kvinner</a:t>
            </a:r>
            <a:r>
              <a:rPr lang="en-GB" altLang="nb-NO" sz="4000" dirty="0">
                <a:solidFill>
                  <a:schemeClr val="tx1">
                    <a:lumMod val="85000"/>
                    <a:lumOff val="15000"/>
                  </a:schemeClr>
                </a:solidFill>
                <a:latin typeface="+mn-lt"/>
              </a:rPr>
              <a:t> (16%) </a:t>
            </a:r>
            <a:r>
              <a:rPr lang="en-GB" altLang="nb-NO" sz="4000" dirty="0" err="1">
                <a:solidFill>
                  <a:schemeClr val="tx1">
                    <a:lumMod val="85000"/>
                    <a:lumOff val="15000"/>
                  </a:schemeClr>
                </a:solidFill>
                <a:latin typeface="+mn-lt"/>
              </a:rPr>
              <a:t>fekk</a:t>
            </a:r>
            <a:r>
              <a:rPr lang="en-GB" altLang="nb-NO" sz="4000" dirty="0">
                <a:solidFill>
                  <a:schemeClr val="tx1">
                    <a:lumMod val="85000"/>
                    <a:lumOff val="15000"/>
                  </a:schemeClr>
                </a:solidFill>
                <a:latin typeface="+mn-lt"/>
              </a:rPr>
              <a:t> tatt </a:t>
            </a:r>
            <a:r>
              <a:rPr lang="en-GB" altLang="nb-NO" sz="4000" dirty="0" err="1">
                <a:solidFill>
                  <a:schemeClr val="tx1">
                    <a:lumMod val="85000"/>
                    <a:lumOff val="15000"/>
                  </a:schemeClr>
                </a:solidFill>
                <a:latin typeface="+mn-lt"/>
              </a:rPr>
              <a:t>prøve</a:t>
            </a:r>
            <a:r>
              <a:rPr lang="en-GB" altLang="nb-NO" sz="4000" dirty="0">
                <a:solidFill>
                  <a:schemeClr val="tx1">
                    <a:lumMod val="85000"/>
                    <a:lumOff val="15000"/>
                  </a:schemeClr>
                </a:solidFill>
                <a:latin typeface="+mn-lt"/>
              </a:rPr>
              <a:t> for </a:t>
            </a:r>
            <a:r>
              <a:rPr lang="en-GB" altLang="nb-NO" sz="4000" dirty="0" err="1">
                <a:solidFill>
                  <a:schemeClr val="tx1">
                    <a:lumMod val="85000"/>
                    <a:lumOff val="15000"/>
                  </a:schemeClr>
                </a:solidFill>
                <a:latin typeface="+mn-lt"/>
              </a:rPr>
              <a:t>tidleg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iflg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retningslinjene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til</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Livmorhalsprogrammet</a:t>
            </a:r>
            <a:endParaRPr lang="en-GB" altLang="nb-NO" sz="4000" dirty="0">
              <a:solidFill>
                <a:schemeClr val="tx1">
                  <a:lumMod val="85000"/>
                  <a:lumOff val="15000"/>
                </a:schemeClr>
              </a:solidFill>
              <a:latin typeface="+mn-lt"/>
              <a:cs typeface="Arial"/>
            </a:endParaRPr>
          </a:p>
          <a:p>
            <a:pPr marL="1314450" lvl="1" indent="-571500" eaLnBrk="1" hangingPunct="1">
              <a:lnSpc>
                <a:spcPct val="150000"/>
              </a:lnSpc>
              <a:spcAft>
                <a:spcPct val="20000"/>
              </a:spcAft>
              <a:buFont typeface="Arial" panose="020B0604020202020204" pitchFamily="34" charset="0"/>
              <a:buChar char="•"/>
            </a:pPr>
            <a:r>
              <a:rPr lang="en-GB" altLang="nb-NO" sz="4000" dirty="0">
                <a:solidFill>
                  <a:schemeClr val="tx1">
                    <a:lumMod val="85000"/>
                    <a:lumOff val="15000"/>
                  </a:schemeClr>
                </a:solidFill>
                <a:latin typeface="+mn-lt"/>
              </a:rPr>
              <a:t>15 var &lt;25 </a:t>
            </a:r>
            <a:r>
              <a:rPr lang="en-GB" altLang="nb-NO" sz="4000" dirty="0" err="1">
                <a:solidFill>
                  <a:schemeClr val="tx1">
                    <a:lumMod val="85000"/>
                    <a:lumOff val="15000"/>
                  </a:schemeClr>
                </a:solidFill>
                <a:latin typeface="+mn-lt"/>
              </a:rPr>
              <a:t>år</a:t>
            </a:r>
            <a:r>
              <a:rPr lang="en-GB" altLang="nb-NO" sz="4000" dirty="0">
                <a:solidFill>
                  <a:schemeClr val="tx1">
                    <a:lumMod val="85000"/>
                    <a:lumOff val="15000"/>
                  </a:schemeClr>
                </a:solidFill>
                <a:latin typeface="+mn-lt"/>
              </a:rPr>
              <a:t>, 31 </a:t>
            </a:r>
            <a:r>
              <a:rPr lang="en-GB" altLang="nb-NO" sz="4000" dirty="0" err="1">
                <a:solidFill>
                  <a:schemeClr val="tx1">
                    <a:lumMod val="85000"/>
                    <a:lumOff val="15000"/>
                  </a:schemeClr>
                </a:solidFill>
                <a:latin typeface="+mn-lt"/>
              </a:rPr>
              <a:t>hadde</a:t>
            </a:r>
            <a:r>
              <a:rPr lang="en-GB" altLang="nb-NO" sz="4000" dirty="0">
                <a:solidFill>
                  <a:schemeClr val="tx1">
                    <a:lumMod val="85000"/>
                    <a:lumOff val="15000"/>
                  </a:schemeClr>
                </a:solidFill>
                <a:latin typeface="+mn-lt"/>
              </a:rPr>
              <a:t> &lt;3 </a:t>
            </a:r>
            <a:r>
              <a:rPr lang="en-GB" altLang="nb-NO" sz="4000" dirty="0" err="1">
                <a:solidFill>
                  <a:schemeClr val="tx1">
                    <a:lumMod val="85000"/>
                    <a:lumOff val="15000"/>
                  </a:schemeClr>
                </a:solidFill>
                <a:latin typeface="+mn-lt"/>
              </a:rPr>
              <a:t>år</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sidan</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forrige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normale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prøve</a:t>
            </a:r>
            <a:endParaRPr lang="en-GB" altLang="nb-NO" sz="4000" dirty="0">
              <a:solidFill>
                <a:schemeClr val="tx1">
                  <a:lumMod val="85000"/>
                  <a:lumOff val="15000"/>
                </a:schemeClr>
              </a:solidFill>
              <a:latin typeface="+mn-lt"/>
            </a:endParaRPr>
          </a:p>
          <a:p>
            <a:pPr marL="571500" indent="-571500" eaLnBrk="1" hangingPunct="1">
              <a:lnSpc>
                <a:spcPct val="150000"/>
              </a:lnSpc>
              <a:spcAft>
                <a:spcPct val="20000"/>
              </a:spcAft>
              <a:buFont typeface="Arial" panose="020B0604020202020204" pitchFamily="34" charset="0"/>
              <a:buChar char="•"/>
            </a:pPr>
            <a:r>
              <a:rPr lang="en-GB" altLang="nb-NO" sz="4000" dirty="0">
                <a:solidFill>
                  <a:schemeClr val="tx1">
                    <a:lumMod val="85000"/>
                    <a:lumOff val="15000"/>
                  </a:schemeClr>
                </a:solidFill>
                <a:latin typeface="+mn-lt"/>
              </a:rPr>
              <a:t>33 (11%) </a:t>
            </a:r>
            <a:r>
              <a:rPr lang="en-GB" altLang="nb-NO" sz="4000" dirty="0" err="1">
                <a:solidFill>
                  <a:schemeClr val="tx1">
                    <a:lumMod val="85000"/>
                    <a:lumOff val="15000"/>
                  </a:schemeClr>
                </a:solidFill>
                <a:latin typeface="+mn-lt"/>
              </a:rPr>
              <a:t>hadde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unormale</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prøvesvar</a:t>
            </a:r>
            <a:r>
              <a:rPr lang="en-GB" altLang="nb-NO" sz="4000" dirty="0">
                <a:solidFill>
                  <a:schemeClr val="tx1">
                    <a:lumMod val="85000"/>
                    <a:lumOff val="15000"/>
                  </a:schemeClr>
                </a:solidFill>
                <a:latin typeface="+mn-lt"/>
              </a:rPr>
              <a:t> </a:t>
            </a:r>
            <a:r>
              <a:rPr lang="en-GB" altLang="nb-NO" sz="4000" dirty="0">
                <a:solidFill>
                  <a:schemeClr val="tx1">
                    <a:lumMod val="85000"/>
                    <a:lumOff val="15000"/>
                  </a:schemeClr>
                </a:solidFill>
                <a:latin typeface="+mn-lt"/>
                <a:sym typeface="Wingdings" pitchFamily="2" charset="2"/>
              </a:rPr>
              <a:t></a:t>
            </a:r>
            <a:r>
              <a:rPr lang="en-GB" altLang="nb-NO" sz="4000" dirty="0">
                <a:solidFill>
                  <a:schemeClr val="tx1">
                    <a:lumMod val="85000"/>
                    <a:lumOff val="15000"/>
                  </a:schemeClr>
                </a:solidFill>
                <a:latin typeface="+mn-lt"/>
              </a:rPr>
              <a:t>16 </a:t>
            </a:r>
            <a:r>
              <a:rPr lang="en-GB" altLang="nb-NO" sz="4000" dirty="0" err="1">
                <a:solidFill>
                  <a:schemeClr val="tx1">
                    <a:lumMod val="85000"/>
                    <a:lumOff val="15000"/>
                  </a:schemeClr>
                </a:solidFill>
                <a:latin typeface="+mn-lt"/>
              </a:rPr>
              <a:t>fekk</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utredning</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hos</a:t>
            </a:r>
            <a:r>
              <a:rPr lang="en-GB" altLang="nb-NO" sz="4000" dirty="0">
                <a:solidFill>
                  <a:schemeClr val="tx1">
                    <a:lumMod val="85000"/>
                    <a:lumOff val="15000"/>
                  </a:schemeClr>
                </a:solidFill>
                <a:latin typeface="+mn-lt"/>
              </a:rPr>
              <a:t> KK </a:t>
            </a:r>
            <a:r>
              <a:rPr lang="en-GB" altLang="nb-NO" sz="4000" dirty="0">
                <a:solidFill>
                  <a:schemeClr val="tx1">
                    <a:lumMod val="85000"/>
                    <a:lumOff val="15000"/>
                  </a:schemeClr>
                </a:solidFill>
                <a:latin typeface="+mn-lt"/>
                <a:sym typeface="Wingdings" pitchFamily="2" charset="2"/>
              </a:rPr>
              <a:t></a:t>
            </a:r>
            <a:r>
              <a:rPr lang="en-GB" altLang="nb-NO" sz="4000" dirty="0">
                <a:solidFill>
                  <a:schemeClr val="tx1">
                    <a:lumMod val="85000"/>
                    <a:lumOff val="15000"/>
                  </a:schemeClr>
                </a:solidFill>
                <a:latin typeface="+mn-lt"/>
              </a:rPr>
              <a:t> 6 </a:t>
            </a:r>
            <a:r>
              <a:rPr lang="en-GB" altLang="nb-NO" sz="4000" dirty="0" err="1">
                <a:solidFill>
                  <a:schemeClr val="tx1">
                    <a:lumMod val="85000"/>
                    <a:lumOff val="15000"/>
                  </a:schemeClr>
                </a:solidFill>
                <a:latin typeface="+mn-lt"/>
              </a:rPr>
              <a:t>vart</a:t>
            </a:r>
            <a:r>
              <a:rPr lang="en-GB" altLang="nb-NO" sz="4000" dirty="0">
                <a:solidFill>
                  <a:schemeClr val="tx1">
                    <a:lumMod val="85000"/>
                    <a:lumOff val="15000"/>
                  </a:schemeClr>
                </a:solidFill>
                <a:latin typeface="+mn-lt"/>
              </a:rPr>
              <a:t> </a:t>
            </a:r>
            <a:r>
              <a:rPr lang="en-GB" altLang="nb-NO" sz="4000" dirty="0" err="1">
                <a:solidFill>
                  <a:schemeClr val="tx1">
                    <a:lumMod val="85000"/>
                    <a:lumOff val="15000"/>
                  </a:schemeClr>
                </a:solidFill>
                <a:latin typeface="+mn-lt"/>
              </a:rPr>
              <a:t>konisert</a:t>
            </a:r>
            <a:endParaRPr lang="en-GB" altLang="nb-NO" sz="4000" dirty="0">
              <a:solidFill>
                <a:schemeClr val="tx1">
                  <a:lumMod val="85000"/>
                  <a:lumOff val="15000"/>
                </a:schemeClr>
              </a:solidFill>
              <a:latin typeface="+mn-lt"/>
              <a:cs typeface="Arial"/>
            </a:endParaRPr>
          </a:p>
        </p:txBody>
      </p:sp>
      <p:sp>
        <p:nvSpPr>
          <p:cNvPr id="2065" name="References" descr="Field for references"/>
          <p:cNvSpPr txBox="1">
            <a:spLocks noChangeArrowheads="1"/>
          </p:cNvSpPr>
          <p:nvPr/>
        </p:nvSpPr>
        <p:spPr bwMode="auto">
          <a:xfrm>
            <a:off x="21801392" y="27460575"/>
            <a:ext cx="957675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REFERANSAR</a:t>
            </a:r>
            <a:endParaRPr lang="nb-NO" altLang="nb-NO" sz="2800" b="1" dirty="0">
              <a:solidFill>
                <a:schemeClr val="tx1">
                  <a:lumMod val="85000"/>
                  <a:lumOff val="15000"/>
                </a:schemeClr>
              </a:solidFill>
              <a:latin typeface="+mn-lt"/>
              <a:cs typeface="Arial"/>
            </a:endParaRPr>
          </a:p>
          <a:p>
            <a:pPr eaLnBrk="1" hangingPunct="1"/>
            <a:r>
              <a:rPr lang="nb-NO" altLang="nb-NO" sz="2000" dirty="0">
                <a:solidFill>
                  <a:schemeClr val="tx1">
                    <a:lumMod val="85000"/>
                    <a:lumOff val="15000"/>
                  </a:schemeClr>
                </a:solidFill>
                <a:latin typeface="+mn-lt"/>
                <a:cs typeface="Arial"/>
              </a:rPr>
              <a:t>1:  :</a:t>
            </a:r>
            <a:r>
              <a:rPr lang="nb-NO" sz="2000" dirty="0">
                <a:latin typeface="+mn-lt"/>
                <a:cs typeface="Arial"/>
              </a:rPr>
              <a:t>Kreftregisteret. Årsrapport 2021, screeningaktivitet og resultater fra livmorhalsprogrammet [Rapport]. </a:t>
            </a:r>
            <a:r>
              <a:rPr lang="nb-NO" sz="2000" dirty="0" err="1">
                <a:latin typeface="+mn-lt"/>
                <a:cs typeface="Arial"/>
              </a:rPr>
              <a:t>Kreftregisteret.no</a:t>
            </a:r>
            <a:r>
              <a:rPr lang="nb-NO" sz="2000" dirty="0">
                <a:latin typeface="+mn-lt"/>
                <a:cs typeface="Arial"/>
              </a:rPr>
              <a:t>: Kreftregisteret; 2022 [</a:t>
            </a:r>
            <a:r>
              <a:rPr lang="nb-NO" sz="2000" dirty="0" err="1">
                <a:latin typeface="+mn-lt"/>
                <a:cs typeface="Arial"/>
              </a:rPr>
              <a:t>updated</a:t>
            </a:r>
            <a:r>
              <a:rPr lang="nb-NO" sz="2000" dirty="0">
                <a:latin typeface="+mn-lt"/>
                <a:cs typeface="Arial"/>
              </a:rPr>
              <a:t> 22.08.2022. </a:t>
            </a:r>
            <a:r>
              <a:rPr lang="nb-NO" sz="2000" dirty="0" err="1">
                <a:latin typeface="+mn-lt"/>
                <a:cs typeface="Arial"/>
              </a:rPr>
              <a:t>Available</a:t>
            </a:r>
            <a:r>
              <a:rPr lang="nb-NO" sz="2000" dirty="0">
                <a:latin typeface="+mn-lt"/>
                <a:cs typeface="Arial"/>
              </a:rPr>
              <a:t> from: </a:t>
            </a:r>
            <a:r>
              <a:rPr lang="nb-NO" sz="2000" dirty="0">
                <a:latin typeface="+mn-lt"/>
                <a:cs typeface="Arial"/>
                <a:hlinkClick r:id="rId3"/>
              </a:rPr>
              <a:t>https://www.kreftregisteret.no/globalassets/livmorhalsprogrammet/rapporter/arsrapport-lp/arsrapport2021_final.pdf</a:t>
            </a:r>
            <a:r>
              <a:rPr lang="nb-NO" sz="2000" dirty="0">
                <a:latin typeface="+mn-lt"/>
                <a:cs typeface="Arial"/>
              </a:rPr>
              <a:t>.</a:t>
            </a:r>
            <a:endParaRPr lang="nb-NO" altLang="nb-NO" sz="2000" dirty="0">
              <a:solidFill>
                <a:schemeClr val="tx1">
                  <a:lumMod val="85000"/>
                  <a:lumOff val="15000"/>
                </a:schemeClr>
              </a:solidFill>
              <a:latin typeface="+mn-lt"/>
              <a:cs typeface="Arial"/>
            </a:endParaRPr>
          </a:p>
        </p:txBody>
      </p:sp>
      <p:sp>
        <p:nvSpPr>
          <p:cNvPr id="2066" name="Acknowledgements" descr="Field for acknowledgements"/>
          <p:cNvSpPr txBox="1">
            <a:spLocks noChangeArrowheads="1"/>
          </p:cNvSpPr>
          <p:nvPr/>
        </p:nvSpPr>
        <p:spPr bwMode="auto">
          <a:xfrm>
            <a:off x="32374916" y="27459585"/>
            <a:ext cx="97409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5720" rIns="91440" bIns="45720" anchor="t">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TAKK TIL</a:t>
            </a:r>
            <a:endParaRPr lang="nb-NO" dirty="0">
              <a:solidFill>
                <a:schemeClr val="tx1">
                  <a:lumMod val="85000"/>
                  <a:lumOff val="15000"/>
                </a:schemeClr>
              </a:solidFill>
            </a:endParaRPr>
          </a:p>
          <a:p>
            <a:r>
              <a:rPr lang="nb-NO" sz="1800" dirty="0">
                <a:effectLst/>
                <a:latin typeface="+mn-lt"/>
                <a:ea typeface="Merriweather" pitchFamily="2" charset="77"/>
              </a:rPr>
              <a:t>Takk til seksjonsoverlege Maria Ravnefjell ved Avdeling for patologi ved HUS for bidrag til skildring av </a:t>
            </a:r>
            <a:r>
              <a:rPr lang="nb-NO" sz="1800" dirty="0" err="1">
                <a:effectLst/>
                <a:latin typeface="+mn-lt"/>
                <a:ea typeface="Merriweather" pitchFamily="2" charset="77"/>
              </a:rPr>
              <a:t>analysemetodane</a:t>
            </a:r>
            <a:r>
              <a:rPr lang="nb-NO" sz="1800" dirty="0">
                <a:effectLst/>
                <a:latin typeface="+mn-lt"/>
                <a:ea typeface="Merriweather" pitchFamily="2" charset="77"/>
              </a:rPr>
              <a:t> ved HUS for HPV- og </a:t>
            </a:r>
            <a:r>
              <a:rPr lang="nb-NO" sz="1800" dirty="0" err="1">
                <a:effectLst/>
                <a:latin typeface="+mn-lt"/>
                <a:ea typeface="Merriweather" pitchFamily="2" charset="77"/>
              </a:rPr>
              <a:t>cytologiprøvar</a:t>
            </a:r>
            <a:r>
              <a:rPr lang="nb-NO" sz="1800" dirty="0">
                <a:effectLst/>
                <a:latin typeface="+mn-lt"/>
                <a:ea typeface="Merriweather" pitchFamily="2" charset="77"/>
              </a:rPr>
              <a:t>.</a:t>
            </a:r>
            <a:r>
              <a:rPr lang="nb-NO" sz="1800" dirty="0">
                <a:latin typeface="+mn-lt"/>
                <a:ea typeface="Merriweather" pitchFamily="2" charset="77"/>
              </a:rPr>
              <a:t>  </a:t>
            </a:r>
            <a:endParaRPr lang="nb-NO" sz="1800" dirty="0">
              <a:effectLst/>
              <a:latin typeface="+mn-lt"/>
              <a:ea typeface="Times New Roman" panose="02020603050405020304" pitchFamily="18" charset="0"/>
            </a:endParaRPr>
          </a:p>
          <a:p>
            <a:r>
              <a:rPr lang="nb-NO" sz="1800" dirty="0">
                <a:effectLst/>
                <a:latin typeface="+mn-lt"/>
                <a:ea typeface="Merriweather" pitchFamily="2" charset="77"/>
              </a:rPr>
              <a:t>Vi vil også takke vår </a:t>
            </a:r>
            <a:r>
              <a:rPr lang="nb-NO" sz="1800" dirty="0" err="1">
                <a:effectLst/>
                <a:latin typeface="+mn-lt"/>
                <a:ea typeface="Merriweather" pitchFamily="2" charset="77"/>
              </a:rPr>
              <a:t>hovudveileiar</a:t>
            </a:r>
            <a:r>
              <a:rPr lang="nb-NO" sz="1800" dirty="0">
                <a:effectLst/>
                <a:latin typeface="+mn-lt"/>
                <a:ea typeface="Merriweather" pitchFamily="2" charset="77"/>
              </a:rPr>
              <a:t>, Jone </a:t>
            </a:r>
            <a:r>
              <a:rPr lang="nb-NO" sz="1800" dirty="0" err="1">
                <a:effectLst/>
                <a:latin typeface="+mn-lt"/>
                <a:ea typeface="Merriweather" pitchFamily="2" charset="77"/>
              </a:rPr>
              <a:t>Trovik</a:t>
            </a:r>
            <a:r>
              <a:rPr lang="nb-NO" sz="1800" dirty="0">
                <a:effectLst/>
                <a:latin typeface="+mn-lt"/>
                <a:ea typeface="Merriweather" pitchFamily="2" charset="77"/>
              </a:rPr>
              <a:t>, for god rettleiing og </a:t>
            </a:r>
            <a:r>
              <a:rPr lang="nb-NO" sz="1800" dirty="0" err="1">
                <a:effectLst/>
                <a:latin typeface="+mn-lt"/>
                <a:ea typeface="Merriweather" pitchFamily="2" charset="77"/>
              </a:rPr>
              <a:t>inspirerande</a:t>
            </a:r>
            <a:r>
              <a:rPr lang="nb-NO" sz="1800" dirty="0">
                <a:effectLst/>
                <a:latin typeface="+mn-lt"/>
                <a:ea typeface="Merriweather" pitchFamily="2" charset="77"/>
              </a:rPr>
              <a:t> </a:t>
            </a:r>
            <a:r>
              <a:rPr lang="nb-NO" sz="1800" dirty="0" err="1">
                <a:effectLst/>
                <a:latin typeface="+mn-lt"/>
                <a:ea typeface="Merriweather" pitchFamily="2" charset="77"/>
              </a:rPr>
              <a:t>innspel</a:t>
            </a:r>
            <a:r>
              <a:rPr lang="nb-NO" sz="1800" dirty="0">
                <a:effectLst/>
                <a:latin typeface="+mn-lt"/>
                <a:ea typeface="Merriweather" pitchFamily="2" charset="77"/>
              </a:rPr>
              <a:t> undervegs i prosessen med dette prosjektet.</a:t>
            </a:r>
            <a:r>
              <a:rPr lang="nb-NO" sz="1800" dirty="0">
                <a:latin typeface="+mn-lt"/>
                <a:ea typeface="Merriweather" pitchFamily="2" charset="77"/>
              </a:rPr>
              <a:t> </a:t>
            </a:r>
            <a:endParaRPr lang="nb-NO" sz="1800" dirty="0">
              <a:effectLst/>
              <a:latin typeface="+mn-lt"/>
              <a:ea typeface="Times New Roman" panose="02020603050405020304" pitchFamily="18" charset="0"/>
            </a:endParaRPr>
          </a:p>
          <a:p>
            <a:pPr eaLnBrk="1" hangingPunct="1"/>
            <a:r>
              <a:rPr lang="en-GB" altLang="nb-NO" sz="2000" dirty="0">
                <a:solidFill>
                  <a:schemeClr val="tx1">
                    <a:lumMod val="85000"/>
                    <a:lumOff val="15000"/>
                  </a:schemeClr>
                </a:solidFill>
                <a:latin typeface="+mn-lt"/>
              </a:rPr>
              <a:t>.</a:t>
            </a:r>
            <a:endParaRPr lang="en-GB" altLang="nb-NO" sz="2000" dirty="0">
              <a:solidFill>
                <a:schemeClr val="tx1">
                  <a:lumMod val="85000"/>
                  <a:lumOff val="15000"/>
                </a:schemeClr>
              </a:solidFill>
              <a:latin typeface="+mn-lt"/>
              <a:cs typeface="Arial"/>
            </a:endParaRPr>
          </a:p>
        </p:txBody>
      </p:sp>
      <p:graphicFrame>
        <p:nvGraphicFramePr>
          <p:cNvPr id="2" name="Tabell 1">
            <a:extLst>
              <a:ext uri="{FF2B5EF4-FFF2-40B4-BE49-F238E27FC236}">
                <a16:creationId xmlns:a16="http://schemas.microsoft.com/office/drawing/2014/main" id="{9EAFA6A1-72FE-9044-923C-BEE919A7FB15}"/>
              </a:ext>
            </a:extLst>
          </p:cNvPr>
          <p:cNvGraphicFramePr>
            <a:graphicFrameLocks noGrp="1"/>
          </p:cNvGraphicFramePr>
          <p:nvPr/>
        </p:nvGraphicFramePr>
        <p:xfrm>
          <a:off x="22163314" y="16919202"/>
          <a:ext cx="9214830" cy="9486674"/>
        </p:xfrm>
        <a:graphic>
          <a:graphicData uri="http://schemas.openxmlformats.org/drawingml/2006/table">
            <a:tbl>
              <a:tblPr firstRow="1" firstCol="1" bandRow="1">
                <a:tableStyleId>{5C22544A-7EE6-4342-B048-85BDC9FD1C3A}</a:tableStyleId>
              </a:tblPr>
              <a:tblGrid>
                <a:gridCol w="7124773">
                  <a:extLst>
                    <a:ext uri="{9D8B030D-6E8A-4147-A177-3AD203B41FA5}">
                      <a16:colId xmlns:a16="http://schemas.microsoft.com/office/drawing/2014/main" val="3170162509"/>
                    </a:ext>
                  </a:extLst>
                </a:gridCol>
                <a:gridCol w="2090057">
                  <a:extLst>
                    <a:ext uri="{9D8B030D-6E8A-4147-A177-3AD203B41FA5}">
                      <a16:colId xmlns:a16="http://schemas.microsoft.com/office/drawing/2014/main" val="2835813090"/>
                    </a:ext>
                  </a:extLst>
                </a:gridCol>
              </a:tblGrid>
              <a:tr h="910278">
                <a:tc>
                  <a:txBody>
                    <a:bodyPr/>
                    <a:lstStyle/>
                    <a:p>
                      <a:pPr>
                        <a:lnSpc>
                          <a:spcPct val="150000"/>
                        </a:lnSpc>
                      </a:pPr>
                      <a:r>
                        <a:rPr lang="nb-NO" sz="3600">
                          <a:effectLst/>
                        </a:rPr>
                        <a:t>Prøvesvar #</a:t>
                      </a:r>
                      <a:r>
                        <a:rPr lang="nb-NO" sz="3600" err="1">
                          <a:effectLst/>
                        </a:rPr>
                        <a:t>sjekkdeg</a:t>
                      </a:r>
                      <a:r>
                        <a:rPr lang="nb-NO" sz="3600">
                          <a:effectLst/>
                        </a:rPr>
                        <a:t> 2018-2020</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Tal n (%)</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008783"/>
                  </a:ext>
                </a:extLst>
              </a:tr>
              <a:tr h="1054235">
                <a:tc>
                  <a:txBody>
                    <a:bodyPr/>
                    <a:lstStyle/>
                    <a:p>
                      <a:pPr>
                        <a:lnSpc>
                          <a:spcPct val="150000"/>
                        </a:lnSpc>
                      </a:pPr>
                      <a:r>
                        <a:rPr lang="nb-NO" sz="3600">
                          <a:effectLst/>
                        </a:rPr>
                        <a:t>Negativ HPV (kun tatt HPV)</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186 (63)</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4478261"/>
                  </a:ext>
                </a:extLst>
              </a:tr>
              <a:tr h="1054235">
                <a:tc>
                  <a:txBody>
                    <a:bodyPr/>
                    <a:lstStyle/>
                    <a:p>
                      <a:pPr>
                        <a:lnSpc>
                          <a:spcPct val="150000"/>
                        </a:lnSpc>
                      </a:pPr>
                      <a:r>
                        <a:rPr lang="nb-NO" sz="3600">
                          <a:effectLst/>
                        </a:rPr>
                        <a:t>Normal </a:t>
                      </a:r>
                      <a:r>
                        <a:rPr lang="nb-NO" sz="3600" err="1">
                          <a:effectLst/>
                        </a:rPr>
                        <a:t>cyt</a:t>
                      </a:r>
                      <a:r>
                        <a:rPr lang="nb-NO" sz="3600">
                          <a:effectLst/>
                        </a:rPr>
                        <a:t> (kun tatt </a:t>
                      </a:r>
                      <a:r>
                        <a:rPr lang="nb-NO" sz="3600" err="1">
                          <a:effectLst/>
                        </a:rPr>
                        <a:t>cyt</a:t>
                      </a:r>
                      <a:r>
                        <a:rPr lang="nb-NO" sz="3600">
                          <a:effectLst/>
                        </a:rPr>
                        <a:t>) </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59 (20)</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5109213"/>
                  </a:ext>
                </a:extLst>
              </a:tr>
              <a:tr h="1054235">
                <a:tc>
                  <a:txBody>
                    <a:bodyPr/>
                    <a:lstStyle/>
                    <a:p>
                      <a:pPr>
                        <a:lnSpc>
                          <a:spcPct val="150000"/>
                        </a:lnSpc>
                      </a:pPr>
                      <a:r>
                        <a:rPr lang="nb-NO" sz="3600">
                          <a:effectLst/>
                        </a:rPr>
                        <a:t>Negativ HPV + normal </a:t>
                      </a:r>
                      <a:r>
                        <a:rPr lang="nb-NO" sz="3600" err="1">
                          <a:effectLst/>
                        </a:rPr>
                        <a:t>cyt</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17 (6)</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0827595"/>
                  </a:ext>
                </a:extLst>
              </a:tr>
              <a:tr h="1196751">
                <a:tc>
                  <a:txBody>
                    <a:bodyPr/>
                    <a:lstStyle/>
                    <a:p>
                      <a:pPr>
                        <a:lnSpc>
                          <a:spcPct val="150000"/>
                        </a:lnSpc>
                      </a:pPr>
                      <a:r>
                        <a:rPr lang="nb-NO" sz="3600">
                          <a:effectLst/>
                        </a:rPr>
                        <a:t>Positiv HPV + unormal </a:t>
                      </a:r>
                      <a:r>
                        <a:rPr lang="nb-NO" sz="3600" err="1">
                          <a:effectLst/>
                        </a:rPr>
                        <a:t>cyt</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12 (4)</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08642344"/>
                  </a:ext>
                </a:extLst>
              </a:tr>
              <a:tr h="1054235">
                <a:tc>
                  <a:txBody>
                    <a:bodyPr/>
                    <a:lstStyle/>
                    <a:p>
                      <a:pPr>
                        <a:lnSpc>
                          <a:spcPct val="150000"/>
                        </a:lnSpc>
                      </a:pPr>
                      <a:r>
                        <a:rPr lang="nb-NO" sz="3600">
                          <a:effectLst/>
                        </a:rPr>
                        <a:t>Negativ HPV + unormal </a:t>
                      </a:r>
                      <a:r>
                        <a:rPr lang="nb-NO" sz="3600" err="1">
                          <a:effectLst/>
                        </a:rPr>
                        <a:t>cyt</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9 (3)</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2026391"/>
                  </a:ext>
                </a:extLst>
              </a:tr>
              <a:tr h="1054235">
                <a:tc>
                  <a:txBody>
                    <a:bodyPr/>
                    <a:lstStyle/>
                    <a:p>
                      <a:pPr>
                        <a:lnSpc>
                          <a:spcPct val="150000"/>
                        </a:lnSpc>
                      </a:pPr>
                      <a:r>
                        <a:rPr lang="nb-NO" sz="3600">
                          <a:effectLst/>
                        </a:rPr>
                        <a:t>Normal </a:t>
                      </a:r>
                      <a:r>
                        <a:rPr lang="nb-NO" sz="3600" err="1">
                          <a:effectLst/>
                        </a:rPr>
                        <a:t>cyt</a:t>
                      </a:r>
                      <a:r>
                        <a:rPr lang="nb-NO" sz="3600">
                          <a:effectLst/>
                        </a:rPr>
                        <a:t> + positiv HPV</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6 (2)</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03767098"/>
                  </a:ext>
                </a:extLst>
              </a:tr>
              <a:tr h="1054235">
                <a:tc>
                  <a:txBody>
                    <a:bodyPr/>
                    <a:lstStyle/>
                    <a:p>
                      <a:pPr>
                        <a:lnSpc>
                          <a:spcPct val="150000"/>
                        </a:lnSpc>
                      </a:pPr>
                      <a:r>
                        <a:rPr lang="nb-NO" sz="3600">
                          <a:effectLst/>
                        </a:rPr>
                        <a:t>Unormal </a:t>
                      </a:r>
                      <a:r>
                        <a:rPr lang="nb-NO" sz="3600" err="1">
                          <a:effectLst/>
                        </a:rPr>
                        <a:t>cyt</a:t>
                      </a:r>
                      <a:r>
                        <a:rPr lang="nb-NO" sz="3600">
                          <a:effectLst/>
                        </a:rPr>
                        <a:t> (kun tatt </a:t>
                      </a:r>
                      <a:r>
                        <a:rPr lang="nb-NO" sz="3600" err="1">
                          <a:effectLst/>
                        </a:rPr>
                        <a:t>cyt</a:t>
                      </a:r>
                      <a:r>
                        <a:rPr lang="nb-NO" sz="3600">
                          <a:effectLst/>
                        </a:rPr>
                        <a:t>)</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4 (1)</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3872546"/>
                  </a:ext>
                </a:extLst>
              </a:tr>
              <a:tr h="1054235">
                <a:tc>
                  <a:txBody>
                    <a:bodyPr/>
                    <a:lstStyle/>
                    <a:p>
                      <a:pPr>
                        <a:lnSpc>
                          <a:spcPct val="150000"/>
                        </a:lnSpc>
                      </a:pPr>
                      <a:r>
                        <a:rPr lang="nb-NO" sz="3600">
                          <a:effectLst/>
                        </a:rPr>
                        <a:t>Positiv HPV (kun tatt HPV)</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2 (1)</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7035808"/>
                  </a:ext>
                </a:extLst>
              </a:tr>
            </a:tbl>
          </a:graphicData>
        </a:graphic>
      </p:graphicFrame>
      <p:graphicFrame>
        <p:nvGraphicFramePr>
          <p:cNvPr id="3" name="Tabell 2">
            <a:extLst>
              <a:ext uri="{FF2B5EF4-FFF2-40B4-BE49-F238E27FC236}">
                <a16:creationId xmlns:a16="http://schemas.microsoft.com/office/drawing/2014/main" id="{638EA8E2-6580-F64E-AB55-B5CEDE57823B}"/>
              </a:ext>
            </a:extLst>
          </p:cNvPr>
          <p:cNvGraphicFramePr>
            <a:graphicFrameLocks noGrp="1"/>
          </p:cNvGraphicFramePr>
          <p:nvPr/>
        </p:nvGraphicFramePr>
        <p:xfrm>
          <a:off x="33173505" y="9056264"/>
          <a:ext cx="7451981" cy="5373350"/>
        </p:xfrm>
        <a:graphic>
          <a:graphicData uri="http://schemas.openxmlformats.org/drawingml/2006/table">
            <a:tbl>
              <a:tblPr firstRow="1" firstCol="1">
                <a:tableStyleId>{5C22544A-7EE6-4342-B048-85BDC9FD1C3A}</a:tableStyleId>
              </a:tblPr>
              <a:tblGrid>
                <a:gridCol w="4447524">
                  <a:extLst>
                    <a:ext uri="{9D8B030D-6E8A-4147-A177-3AD203B41FA5}">
                      <a16:colId xmlns:a16="http://schemas.microsoft.com/office/drawing/2014/main" val="3878298820"/>
                    </a:ext>
                  </a:extLst>
                </a:gridCol>
                <a:gridCol w="3004457">
                  <a:extLst>
                    <a:ext uri="{9D8B030D-6E8A-4147-A177-3AD203B41FA5}">
                      <a16:colId xmlns:a16="http://schemas.microsoft.com/office/drawing/2014/main" val="1859084508"/>
                    </a:ext>
                  </a:extLst>
                </a:gridCol>
              </a:tblGrid>
              <a:tr h="939123">
                <a:tc>
                  <a:txBody>
                    <a:bodyPr/>
                    <a:lstStyle/>
                    <a:p>
                      <a:pPr>
                        <a:lnSpc>
                          <a:spcPct val="150000"/>
                        </a:lnSpc>
                      </a:pPr>
                      <a:r>
                        <a:rPr lang="nb-NO" sz="3600">
                          <a:effectLst/>
                        </a:rPr>
                        <a:t>Biopsiresultat</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Tal n (%)</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7374678"/>
                  </a:ext>
                </a:extLst>
              </a:tr>
              <a:tr h="717254">
                <a:tc>
                  <a:txBody>
                    <a:bodyPr/>
                    <a:lstStyle/>
                    <a:p>
                      <a:pPr>
                        <a:lnSpc>
                          <a:spcPct val="150000"/>
                        </a:lnSpc>
                      </a:pPr>
                      <a:r>
                        <a:rPr lang="nb-NO" sz="3600">
                          <a:effectLst/>
                        </a:rPr>
                        <a:t>Normal</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4 (24)</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0808520"/>
                  </a:ext>
                </a:extLst>
              </a:tr>
              <a:tr h="717254">
                <a:tc>
                  <a:txBody>
                    <a:bodyPr/>
                    <a:lstStyle/>
                    <a:p>
                      <a:pPr>
                        <a:lnSpc>
                          <a:spcPct val="150000"/>
                        </a:lnSpc>
                      </a:pPr>
                      <a:r>
                        <a:rPr lang="nb-NO" sz="3600">
                          <a:effectLst/>
                        </a:rPr>
                        <a:t>CIN1</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3 (18)</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1835160"/>
                  </a:ext>
                </a:extLst>
              </a:tr>
              <a:tr h="717254">
                <a:tc>
                  <a:txBody>
                    <a:bodyPr/>
                    <a:lstStyle/>
                    <a:p>
                      <a:pPr>
                        <a:lnSpc>
                          <a:spcPct val="150000"/>
                        </a:lnSpc>
                      </a:pPr>
                      <a:r>
                        <a:rPr lang="nb-NO" sz="3600">
                          <a:effectLst/>
                        </a:rPr>
                        <a:t>CIN2</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2 (12)</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4229566"/>
                  </a:ext>
                </a:extLst>
              </a:tr>
              <a:tr h="717254">
                <a:tc>
                  <a:txBody>
                    <a:bodyPr/>
                    <a:lstStyle/>
                    <a:p>
                      <a:pPr>
                        <a:lnSpc>
                          <a:spcPct val="150000"/>
                        </a:lnSpc>
                      </a:pPr>
                      <a:r>
                        <a:rPr lang="nb-NO" sz="3600">
                          <a:effectLst/>
                        </a:rPr>
                        <a:t>CIN3</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4 (24)</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15057422"/>
                  </a:ext>
                </a:extLst>
              </a:tr>
              <a:tr h="815362">
                <a:tc>
                  <a:txBody>
                    <a:bodyPr/>
                    <a:lstStyle/>
                    <a:p>
                      <a:pPr>
                        <a:lnSpc>
                          <a:spcPct val="150000"/>
                        </a:lnSpc>
                      </a:pPr>
                      <a:r>
                        <a:rPr lang="nb-NO" sz="3600">
                          <a:effectLst/>
                        </a:rPr>
                        <a:t>Inflammasjon</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4 (24)</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5115889"/>
                  </a:ext>
                </a:extLst>
              </a:tr>
              <a:tr h="717254">
                <a:tc>
                  <a:txBody>
                    <a:bodyPr/>
                    <a:lstStyle/>
                    <a:p>
                      <a:pPr>
                        <a:lnSpc>
                          <a:spcPct val="150000"/>
                        </a:lnSpc>
                      </a:pPr>
                      <a:r>
                        <a:rPr lang="nb-NO" sz="3600">
                          <a:effectLst/>
                        </a:rPr>
                        <a:t>Total</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50000"/>
                        </a:lnSpc>
                      </a:pPr>
                      <a:r>
                        <a:rPr lang="nb-NO" sz="3600">
                          <a:effectLst/>
                        </a:rPr>
                        <a:t>17</a:t>
                      </a:r>
                      <a:endParaRPr lang="nb-NO"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62840705"/>
                  </a:ext>
                </a:extLst>
              </a:tr>
            </a:tbl>
          </a:graphicData>
        </a:graphic>
      </p:graphicFrame>
      <p:sp>
        <p:nvSpPr>
          <p:cNvPr id="157" name="Pil høyre 156">
            <a:extLst>
              <a:ext uri="{FF2B5EF4-FFF2-40B4-BE49-F238E27FC236}">
                <a16:creationId xmlns:a16="http://schemas.microsoft.com/office/drawing/2014/main" id="{4DB10A8C-32BA-7842-A1ED-4CEF46B0ADF4}"/>
              </a:ext>
            </a:extLst>
          </p:cNvPr>
          <p:cNvSpPr/>
          <p:nvPr/>
        </p:nvSpPr>
        <p:spPr bwMode="auto">
          <a:xfrm>
            <a:off x="10966724" y="6051505"/>
            <a:ext cx="20995684" cy="7857114"/>
          </a:xfrm>
          <a:prstGeom prst="rightArrow">
            <a:avLst/>
          </a:prstGeom>
          <a:solidFill>
            <a:schemeClr val="accent1"/>
          </a:solidFill>
          <a:ln w="76200" cap="flat" cmpd="sng" algn="ctr">
            <a:solidFill>
              <a:srgbClr val="005473"/>
            </a:solidFill>
            <a:prstDash val="solid"/>
            <a:round/>
            <a:headEnd type="none" w="med" len="med"/>
            <a:tailEnd type="none" w="med" len="med"/>
          </a:ln>
          <a:effectLst/>
        </p:spPr>
        <p:txBody>
          <a:bodyPr wrap="none" anchor="ctr"/>
          <a:lstStyle/>
          <a:p>
            <a:pPr algn="ctr" defTabSz="8361363" eaLnBrk="1" hangingPunct="1">
              <a:defRPr/>
            </a:pPr>
            <a:r>
              <a:rPr lang="nb-NO">
                <a:latin typeface="Arial" charset="0"/>
              </a:rPr>
              <a:t>ASC-US</a:t>
            </a:r>
          </a:p>
        </p:txBody>
      </p:sp>
      <p:pic>
        <p:nvPicPr>
          <p:cNvPr id="160" name="Picture 11" descr="superf">
            <a:extLst>
              <a:ext uri="{FF2B5EF4-FFF2-40B4-BE49-F238E27FC236}">
                <a16:creationId xmlns:a16="http://schemas.microsoft.com/office/drawing/2014/main" id="{630ABD6E-4B79-F441-84DC-626B76E3CD1B}"/>
              </a:ext>
            </a:extLst>
          </p:cNvPr>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a:stretch>
            <a:fillRect/>
          </a:stretch>
        </p:blipFill>
        <p:spPr bwMode="auto">
          <a:xfrm>
            <a:off x="10843865" y="7887264"/>
            <a:ext cx="4176713" cy="30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9" descr="CIN 1 i">
            <a:extLst>
              <a:ext uri="{FF2B5EF4-FFF2-40B4-BE49-F238E27FC236}">
                <a16:creationId xmlns:a16="http://schemas.microsoft.com/office/drawing/2014/main" id="{C07E52D9-0175-C948-9311-11360B71B113}"/>
              </a:ext>
            </a:extLst>
          </p:cNvPr>
          <p:cNvPicPr>
            <a:picLocks noChangeAspect="1" noChangeArrowheads="1"/>
          </p:cNvPicPr>
          <p:nvPr/>
        </p:nvPicPr>
        <p:blipFill>
          <a:blip r:embed="rId5">
            <a:lum bright="24000" contrast="-18000"/>
            <a:extLst>
              <a:ext uri="{28A0092B-C50C-407E-A947-70E740481C1C}">
                <a14:useLocalDpi xmlns:a14="http://schemas.microsoft.com/office/drawing/2010/main" val="0"/>
              </a:ext>
            </a:extLst>
          </a:blip>
          <a:srcRect/>
          <a:stretch>
            <a:fillRect/>
          </a:stretch>
        </p:blipFill>
        <p:spPr bwMode="auto">
          <a:xfrm>
            <a:off x="14950522" y="7887264"/>
            <a:ext cx="5489802" cy="30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13" descr="CIN 2">
            <a:extLst>
              <a:ext uri="{FF2B5EF4-FFF2-40B4-BE49-F238E27FC236}">
                <a16:creationId xmlns:a16="http://schemas.microsoft.com/office/drawing/2014/main" id="{A71C5104-4B58-794F-B25B-676F27BC8064}"/>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l="45126"/>
          <a:stretch>
            <a:fillRect/>
          </a:stretch>
        </p:blipFill>
        <p:spPr bwMode="auto">
          <a:xfrm>
            <a:off x="20250023" y="7883206"/>
            <a:ext cx="4681846" cy="30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pic>
        <p:nvPicPr>
          <p:cNvPr id="164" name="Bilde 54">
            <a:extLst>
              <a:ext uri="{FF2B5EF4-FFF2-40B4-BE49-F238E27FC236}">
                <a16:creationId xmlns:a16="http://schemas.microsoft.com/office/drawing/2014/main" id="{F92C6F4D-0417-2047-B35A-FB975C0AD0DB}"/>
              </a:ext>
            </a:extLst>
          </p:cNvPr>
          <p:cNvPicPr>
            <a:picLocks noChangeAspect="1"/>
          </p:cNvPicPr>
          <p:nvPr/>
        </p:nvPicPr>
        <p:blipFill>
          <a:blip r:embed="rId7">
            <a:extLst>
              <a:ext uri="{28A0092B-C50C-407E-A947-70E740481C1C}">
                <a14:useLocalDpi xmlns:a14="http://schemas.microsoft.com/office/drawing/2010/main" val="0"/>
              </a:ext>
            </a:extLst>
          </a:blip>
          <a:srcRect l="29333" t="28104" r="55602" b="40193"/>
          <a:stretch>
            <a:fillRect/>
          </a:stretch>
        </p:blipFill>
        <p:spPr bwMode="auto">
          <a:xfrm>
            <a:off x="24931869" y="7879148"/>
            <a:ext cx="3128968" cy="30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0" name="TekstSylinder 2109">
            <a:extLst>
              <a:ext uri="{FF2B5EF4-FFF2-40B4-BE49-F238E27FC236}">
                <a16:creationId xmlns:a16="http://schemas.microsoft.com/office/drawing/2014/main" id="{7F1360B3-CDC3-EA48-8BAD-6B3FD03B0096}"/>
              </a:ext>
            </a:extLst>
          </p:cNvPr>
          <p:cNvSpPr txBox="1"/>
          <p:nvPr/>
        </p:nvSpPr>
        <p:spPr>
          <a:xfrm>
            <a:off x="11071185" y="10897847"/>
            <a:ext cx="16541069" cy="1077218"/>
          </a:xfrm>
          <a:prstGeom prst="rect">
            <a:avLst/>
          </a:prstGeom>
          <a:noFill/>
        </p:spPr>
        <p:txBody>
          <a:bodyPr wrap="square" lIns="91440" tIns="45720" rIns="91440" bIns="45720" rtlCol="0" anchor="t">
            <a:spAutoFit/>
          </a:bodyPr>
          <a:lstStyle/>
          <a:p>
            <a:r>
              <a:rPr lang="nb-NO" b="1">
                <a:solidFill>
                  <a:schemeClr val="bg1"/>
                </a:solidFill>
                <a:latin typeface="Arial"/>
                <a:cs typeface="Arial"/>
              </a:rPr>
              <a:t>Normal </a:t>
            </a:r>
            <a:r>
              <a:rPr lang="nb-NO" b="1" err="1">
                <a:solidFill>
                  <a:schemeClr val="bg1"/>
                </a:solidFill>
                <a:latin typeface="Arial"/>
                <a:cs typeface="Arial"/>
              </a:rPr>
              <a:t>cyt</a:t>
            </a:r>
            <a:r>
              <a:rPr lang="nb-NO" b="1">
                <a:solidFill>
                  <a:schemeClr val="bg1"/>
                </a:solidFill>
                <a:latin typeface="Arial"/>
                <a:cs typeface="Arial"/>
              </a:rPr>
              <a:t>/HPV        ASC-US/LSIL/HPV-andre    HSIL/HPV16/18/CIN3        Konisert</a:t>
            </a:r>
          </a:p>
          <a:p>
            <a:r>
              <a:rPr lang="nb-NO" b="1">
                <a:solidFill>
                  <a:schemeClr val="bg1"/>
                </a:solidFill>
                <a:latin typeface="Arial"/>
                <a:cs typeface="Arial"/>
              </a:rPr>
              <a:t>n = 262                       </a:t>
            </a:r>
            <a:r>
              <a:rPr lang="nb-NO" b="1" err="1">
                <a:solidFill>
                  <a:schemeClr val="bg1"/>
                </a:solidFill>
                <a:latin typeface="Arial"/>
                <a:cs typeface="Arial"/>
              </a:rPr>
              <a:t>Ktr</a:t>
            </a:r>
            <a:r>
              <a:rPr lang="nb-NO" b="1">
                <a:solidFill>
                  <a:schemeClr val="bg1"/>
                </a:solidFill>
                <a:latin typeface="Arial"/>
                <a:cs typeface="Arial"/>
              </a:rPr>
              <a:t> fastlege n = 17               </a:t>
            </a:r>
            <a:r>
              <a:rPr lang="nb-NO" b="1" err="1">
                <a:solidFill>
                  <a:schemeClr val="bg1"/>
                </a:solidFill>
                <a:latin typeface="Arial"/>
                <a:cs typeface="Arial"/>
              </a:rPr>
              <a:t>Ktr</a:t>
            </a:r>
            <a:r>
              <a:rPr lang="nb-NO" b="1">
                <a:solidFill>
                  <a:schemeClr val="bg1"/>
                </a:solidFill>
                <a:latin typeface="Arial"/>
                <a:cs typeface="Arial"/>
              </a:rPr>
              <a:t> KK n= 16                     n = 6</a:t>
            </a:r>
          </a:p>
        </p:txBody>
      </p:sp>
      <p:sp>
        <p:nvSpPr>
          <p:cNvPr id="2291" name="TekstSylinder 2290">
            <a:extLst>
              <a:ext uri="{FF2B5EF4-FFF2-40B4-BE49-F238E27FC236}">
                <a16:creationId xmlns:a16="http://schemas.microsoft.com/office/drawing/2014/main" id="{B0510A8D-DAD4-30D3-797F-90A3CBD4487B}"/>
              </a:ext>
            </a:extLst>
          </p:cNvPr>
          <p:cNvSpPr txBox="1"/>
          <p:nvPr/>
        </p:nvSpPr>
        <p:spPr>
          <a:xfrm>
            <a:off x="22163314" y="14774497"/>
            <a:ext cx="9214830" cy="1824923"/>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nb-NO" sz="4000" dirty="0">
                <a:latin typeface="Arial"/>
                <a:cs typeface="Arial"/>
              </a:rPr>
              <a:t>  Tabell 1: Fordeling av </a:t>
            </a:r>
            <a:r>
              <a:rPr lang="nb-NO" sz="4000" dirty="0" err="1">
                <a:latin typeface="Arial"/>
                <a:cs typeface="Arial"/>
              </a:rPr>
              <a:t>prøvetypar</a:t>
            </a:r>
            <a:r>
              <a:rPr lang="nb-NO" sz="4000" dirty="0">
                <a:latin typeface="Arial"/>
                <a:cs typeface="Arial"/>
              </a:rPr>
              <a:t>      </a:t>
            </a:r>
          </a:p>
          <a:p>
            <a:pPr>
              <a:lnSpc>
                <a:spcPct val="150000"/>
              </a:lnSpc>
            </a:pPr>
            <a:r>
              <a:rPr lang="nb-NO" sz="4000" dirty="0">
                <a:latin typeface="Arial"/>
                <a:cs typeface="Arial"/>
              </a:rPr>
              <a:t>  og prøveresultat</a:t>
            </a:r>
            <a:endParaRPr lang="nb-NO" sz="4000" dirty="0">
              <a:cs typeface="Arial"/>
            </a:endParaRPr>
          </a:p>
        </p:txBody>
      </p:sp>
      <p:pic>
        <p:nvPicPr>
          <p:cNvPr id="21" name="Bilde 39">
            <a:extLst>
              <a:ext uri="{FF2B5EF4-FFF2-40B4-BE49-F238E27FC236}">
                <a16:creationId xmlns:a16="http://schemas.microsoft.com/office/drawing/2014/main" id="{42451DA4-9602-4247-961D-1FBF27F086B6}"/>
              </a:ext>
            </a:extLst>
          </p:cNvPr>
          <p:cNvPicPr>
            <a:picLocks noChangeAspect="1"/>
          </p:cNvPicPr>
          <p:nvPr/>
        </p:nvPicPr>
        <p:blipFill>
          <a:blip r:embed="rId8">
            <a:extLst>
              <a:ext uri="{28A0092B-C50C-407E-A947-70E740481C1C}">
                <a14:useLocalDpi xmlns:a14="http://schemas.microsoft.com/office/drawing/2010/main" val="0"/>
              </a:ext>
            </a:extLst>
          </a:blip>
          <a:srcRect r="14423"/>
          <a:stretch>
            <a:fillRect/>
          </a:stretch>
        </p:blipFill>
        <p:spPr bwMode="auto">
          <a:xfrm>
            <a:off x="32363252" y="727855"/>
            <a:ext cx="3039545" cy="423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vrundet rektangel 3">
            <a:extLst>
              <a:ext uri="{FF2B5EF4-FFF2-40B4-BE49-F238E27FC236}">
                <a16:creationId xmlns:a16="http://schemas.microsoft.com/office/drawing/2014/main" id="{7E2D0619-816C-174E-B44B-CD0FD3F5824A}"/>
              </a:ext>
            </a:extLst>
          </p:cNvPr>
          <p:cNvSpPr/>
          <p:nvPr/>
        </p:nvSpPr>
        <p:spPr bwMode="auto">
          <a:xfrm>
            <a:off x="10843864" y="12634275"/>
            <a:ext cx="3699450" cy="1417309"/>
          </a:xfrm>
          <a:prstGeom prst="roundRect">
            <a:avLst/>
          </a:prstGeom>
          <a:solidFill>
            <a:schemeClr val="accent1">
              <a:hueOff val="0"/>
              <a:satOff val="0"/>
              <a:lumOff val="0"/>
            </a:schemeClr>
          </a:solidFill>
          <a:ln>
            <a:noFill/>
          </a:ln>
          <a:effectLst/>
          <a:extLs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3999" tIns="360000" rIns="72000" bIns="360000" numCol="1" rtlCol="0" anchor="t" anchorCtr="0" compatLnSpc="1">
            <a:prstTxWarp prst="textNoShape">
              <a:avLst/>
            </a:prstTxWarp>
            <a:spAutoFit/>
          </a:bodyPr>
          <a:lstStyle/>
          <a:p>
            <a:pPr marL="0" marR="0" indent="0" algn="l" defTabSz="8361363" rtl="0" eaLnBrk="1" fontAlgn="base" latinLnBrk="0" hangingPunct="1">
              <a:lnSpc>
                <a:spcPct val="100000"/>
              </a:lnSpc>
              <a:spcBef>
                <a:spcPct val="0"/>
              </a:spcBef>
              <a:spcAft>
                <a:spcPct val="0"/>
              </a:spcAft>
              <a:buClrTx/>
              <a:buSzTx/>
              <a:buFontTx/>
              <a:buNone/>
              <a:tabLst/>
            </a:pPr>
            <a:r>
              <a:rPr kumimoji="0" lang="nb-NO" sz="3600" b="0" i="0" u="none" strike="noStrike" cap="none" normalizeH="0" baseline="0">
                <a:ln>
                  <a:noFill/>
                </a:ln>
                <a:solidFill>
                  <a:schemeClr val="bg1"/>
                </a:solidFill>
                <a:effectLst/>
                <a:latin typeface="Arial" charset="0"/>
              </a:rPr>
              <a:t>299 påmelde</a:t>
            </a:r>
          </a:p>
        </p:txBody>
      </p:sp>
      <p:sp>
        <p:nvSpPr>
          <p:cNvPr id="6" name="TekstSylinder 5">
            <a:extLst>
              <a:ext uri="{FF2B5EF4-FFF2-40B4-BE49-F238E27FC236}">
                <a16:creationId xmlns:a16="http://schemas.microsoft.com/office/drawing/2014/main" id="{C150EDF1-2565-6A43-AE2E-0481F5BDFBBB}"/>
              </a:ext>
            </a:extLst>
          </p:cNvPr>
          <p:cNvSpPr txBox="1"/>
          <p:nvPr/>
        </p:nvSpPr>
        <p:spPr>
          <a:xfrm>
            <a:off x="11190514" y="14804571"/>
            <a:ext cx="184731" cy="584775"/>
          </a:xfrm>
          <a:prstGeom prst="rect">
            <a:avLst/>
          </a:prstGeom>
          <a:noFill/>
        </p:spPr>
        <p:txBody>
          <a:bodyPr wrap="none" rtlCol="0">
            <a:spAutoFit/>
          </a:bodyPr>
          <a:lstStyle/>
          <a:p>
            <a:endParaRPr lang="nb-NO"/>
          </a:p>
        </p:txBody>
      </p:sp>
      <p:sp>
        <p:nvSpPr>
          <p:cNvPr id="25" name="Avrundet rektangel 24">
            <a:extLst>
              <a:ext uri="{FF2B5EF4-FFF2-40B4-BE49-F238E27FC236}">
                <a16:creationId xmlns:a16="http://schemas.microsoft.com/office/drawing/2014/main" id="{D367E690-1EAD-AE4E-9753-70DE021A1F9C}"/>
              </a:ext>
            </a:extLst>
          </p:cNvPr>
          <p:cNvSpPr/>
          <p:nvPr/>
        </p:nvSpPr>
        <p:spPr bwMode="auto">
          <a:xfrm>
            <a:off x="10843864" y="14222331"/>
            <a:ext cx="3699450" cy="2060809"/>
          </a:xfrm>
          <a:prstGeom prst="roundRect">
            <a:avLst/>
          </a:prstGeom>
          <a:solidFill>
            <a:schemeClr val="accent1">
              <a:hueOff val="0"/>
              <a:satOff val="0"/>
              <a:lumOff val="0"/>
            </a:schemeClr>
          </a:solidFill>
          <a:ln>
            <a:noFill/>
          </a:ln>
          <a:effectLst/>
        </p:spPr>
        <p:txBody>
          <a:bodyPr vert="horz" wrap="square" lIns="396000" tIns="648000" rIns="72000" bIns="648000" numCol="1" rtlCol="0" anchor="t" anchorCtr="0" compatLnSpc="1">
            <a:prstTxWarp prst="textNoShape">
              <a:avLst/>
            </a:prstTxWarp>
            <a:spAutoFit/>
          </a:bodyPr>
          <a:lstStyle/>
          <a:p>
            <a:pPr marL="0" marR="0" indent="0" algn="l" defTabSz="8361363" rtl="0" eaLnBrk="1" fontAlgn="base" latinLnBrk="0" hangingPunct="1">
              <a:lnSpc>
                <a:spcPct val="100000"/>
              </a:lnSpc>
              <a:spcBef>
                <a:spcPct val="0"/>
              </a:spcBef>
              <a:spcAft>
                <a:spcPct val="0"/>
              </a:spcAft>
              <a:buClrTx/>
              <a:buSzTx/>
              <a:buFontTx/>
              <a:buNone/>
              <a:tabLst/>
            </a:pPr>
            <a:r>
              <a:rPr lang="nb-NO" sz="3600">
                <a:solidFill>
                  <a:schemeClr val="bg1"/>
                </a:solidFill>
              </a:rPr>
              <a:t>295 tok prøve</a:t>
            </a:r>
          </a:p>
        </p:txBody>
      </p:sp>
      <p:sp>
        <p:nvSpPr>
          <p:cNvPr id="26" name="Avrundet rektangel 25">
            <a:extLst>
              <a:ext uri="{FF2B5EF4-FFF2-40B4-BE49-F238E27FC236}">
                <a16:creationId xmlns:a16="http://schemas.microsoft.com/office/drawing/2014/main" id="{68340CE6-526F-E342-9631-58679372D10F}"/>
              </a:ext>
            </a:extLst>
          </p:cNvPr>
          <p:cNvSpPr/>
          <p:nvPr/>
        </p:nvSpPr>
        <p:spPr bwMode="auto">
          <a:xfrm>
            <a:off x="10824684" y="16399568"/>
            <a:ext cx="3699450" cy="2643176"/>
          </a:xfrm>
          <a:prstGeom prst="roundRect">
            <a:avLst/>
          </a:prstGeom>
          <a:solidFill>
            <a:schemeClr val="accent1">
              <a:hueOff val="0"/>
              <a:satOff val="0"/>
              <a:lumOff val="0"/>
            </a:schemeClr>
          </a:solidFill>
          <a:ln>
            <a:noFill/>
          </a:ln>
          <a:effectLst/>
        </p:spPr>
        <p:txBody>
          <a:bodyPr vert="horz" wrap="square" lIns="648000" tIns="360000" rIns="72000" bIns="360000" numCol="1" rtlCol="0" anchor="t" anchorCtr="0" compatLnSpc="1">
            <a:prstTxWarp prst="textNoShape">
              <a:avLst/>
            </a:prstTxWarp>
            <a:spAutoFit/>
          </a:bodyPr>
          <a:lstStyle/>
          <a:p>
            <a:pPr marL="0" marR="0" indent="0" algn="l" defTabSz="8361363" rtl="0" eaLnBrk="1" fontAlgn="base" latinLnBrk="0" hangingPunct="1">
              <a:lnSpc>
                <a:spcPct val="100000"/>
              </a:lnSpc>
              <a:spcBef>
                <a:spcPct val="0"/>
              </a:spcBef>
              <a:spcAft>
                <a:spcPct val="0"/>
              </a:spcAft>
              <a:buClrTx/>
              <a:buSzTx/>
              <a:buFontTx/>
              <a:buNone/>
              <a:tabLst/>
            </a:pPr>
            <a:r>
              <a:rPr lang="nb-NO" sz="3600">
                <a:solidFill>
                  <a:schemeClr val="bg1"/>
                </a:solidFill>
              </a:rPr>
              <a:t>249 =</a:t>
            </a:r>
          </a:p>
          <a:p>
            <a:pPr marL="0" marR="0" indent="0" algn="l" defTabSz="8361363" rtl="0" eaLnBrk="1" fontAlgn="base" latinLnBrk="0" hangingPunct="1">
              <a:lnSpc>
                <a:spcPct val="100000"/>
              </a:lnSpc>
              <a:spcBef>
                <a:spcPct val="0"/>
              </a:spcBef>
              <a:spcAft>
                <a:spcPct val="0"/>
              </a:spcAft>
              <a:buClrTx/>
              <a:buSzTx/>
              <a:buFontTx/>
              <a:buNone/>
              <a:tabLst/>
            </a:pPr>
            <a:r>
              <a:rPr kumimoji="0" lang="nb-NO" sz="3600" b="0" i="0" u="none" strike="noStrike" cap="none" normalizeH="0" baseline="0">
                <a:ln>
                  <a:noFill/>
                </a:ln>
                <a:solidFill>
                  <a:schemeClr val="bg1"/>
                </a:solidFill>
                <a:effectLst/>
                <a:latin typeface="Arial" charset="0"/>
              </a:rPr>
              <a:t>Screening-</a:t>
            </a:r>
          </a:p>
          <a:p>
            <a:pPr marL="0" marR="0" indent="0" algn="l" defTabSz="8361363" rtl="0" eaLnBrk="1" fontAlgn="base" latinLnBrk="0" hangingPunct="1">
              <a:lnSpc>
                <a:spcPct val="100000"/>
              </a:lnSpc>
              <a:spcBef>
                <a:spcPct val="0"/>
              </a:spcBef>
              <a:spcAft>
                <a:spcPct val="0"/>
              </a:spcAft>
              <a:buClrTx/>
              <a:buSzTx/>
              <a:buFontTx/>
              <a:buNone/>
              <a:tabLst/>
            </a:pPr>
            <a:r>
              <a:rPr lang="nb-NO" sz="3600">
                <a:solidFill>
                  <a:schemeClr val="bg1"/>
                </a:solidFill>
              </a:rPr>
              <a:t>populasjon</a:t>
            </a:r>
            <a:endParaRPr kumimoji="0" lang="nb-NO" sz="3600" b="0" i="0" u="none" strike="noStrike" cap="none" normalizeH="0" baseline="0">
              <a:ln>
                <a:noFill/>
              </a:ln>
              <a:solidFill>
                <a:schemeClr val="bg1"/>
              </a:solidFill>
              <a:effectLst/>
              <a:latin typeface="Arial" charset="0"/>
            </a:endParaRPr>
          </a:p>
        </p:txBody>
      </p:sp>
      <p:sp>
        <p:nvSpPr>
          <p:cNvPr id="7" name="TekstSylinder 6">
            <a:extLst>
              <a:ext uri="{FF2B5EF4-FFF2-40B4-BE49-F238E27FC236}">
                <a16:creationId xmlns:a16="http://schemas.microsoft.com/office/drawing/2014/main" id="{1EFA4B5D-E50A-F741-B2F3-71C81DD29CB1}"/>
              </a:ext>
            </a:extLst>
          </p:cNvPr>
          <p:cNvSpPr txBox="1"/>
          <p:nvPr/>
        </p:nvSpPr>
        <p:spPr>
          <a:xfrm>
            <a:off x="14666173" y="12871081"/>
            <a:ext cx="3699450" cy="584775"/>
          </a:xfrm>
          <a:prstGeom prst="rect">
            <a:avLst/>
          </a:prstGeom>
          <a:noFill/>
        </p:spPr>
        <p:txBody>
          <a:bodyPr wrap="square" rtlCol="0">
            <a:spAutoFit/>
          </a:bodyPr>
          <a:lstStyle/>
          <a:p>
            <a:pPr marL="457200" indent="-457200">
              <a:buFont typeface="Arial" panose="020B0604020202020204" pitchFamily="34" charset="0"/>
              <a:buChar char="•"/>
            </a:pPr>
            <a:r>
              <a:rPr lang="nb-NO"/>
              <a:t>4 tok </a:t>
            </a:r>
            <a:r>
              <a:rPr lang="nb-NO" err="1"/>
              <a:t>ikkje</a:t>
            </a:r>
            <a:r>
              <a:rPr lang="nb-NO"/>
              <a:t> prøve</a:t>
            </a:r>
          </a:p>
        </p:txBody>
      </p:sp>
      <p:sp>
        <p:nvSpPr>
          <p:cNvPr id="8" name="TekstSylinder 7">
            <a:extLst>
              <a:ext uri="{FF2B5EF4-FFF2-40B4-BE49-F238E27FC236}">
                <a16:creationId xmlns:a16="http://schemas.microsoft.com/office/drawing/2014/main" id="{5A1DEC99-6795-C44D-8DE4-1EC6EF556D8A}"/>
              </a:ext>
            </a:extLst>
          </p:cNvPr>
          <p:cNvSpPr txBox="1"/>
          <p:nvPr/>
        </p:nvSpPr>
        <p:spPr>
          <a:xfrm>
            <a:off x="14730851" y="14039639"/>
            <a:ext cx="6739818" cy="2062103"/>
          </a:xfrm>
          <a:prstGeom prst="rect">
            <a:avLst/>
          </a:prstGeom>
          <a:noFill/>
        </p:spPr>
        <p:txBody>
          <a:bodyPr wrap="square" lIns="91440" tIns="45720" rIns="91440" bIns="45720" rtlCol="0" anchor="t">
            <a:spAutoFit/>
          </a:bodyPr>
          <a:lstStyle/>
          <a:p>
            <a:r>
              <a:rPr lang="nb-NO" dirty="0" err="1">
                <a:latin typeface="Arial"/>
                <a:cs typeface="Arial"/>
              </a:rPr>
              <a:t>Følgde</a:t>
            </a:r>
            <a:r>
              <a:rPr lang="nb-NO" dirty="0">
                <a:latin typeface="Arial"/>
                <a:cs typeface="Arial"/>
              </a:rPr>
              <a:t> </a:t>
            </a:r>
            <a:r>
              <a:rPr lang="nb-NO" dirty="0" err="1">
                <a:latin typeface="Arial"/>
                <a:cs typeface="Arial"/>
              </a:rPr>
              <a:t>ikkje</a:t>
            </a:r>
            <a:r>
              <a:rPr lang="nb-NO" dirty="0">
                <a:latin typeface="Arial"/>
                <a:cs typeface="Arial"/>
              </a:rPr>
              <a:t> screeningalgoritme:</a:t>
            </a:r>
          </a:p>
          <a:p>
            <a:pPr marL="457200" indent="-457200">
              <a:buFont typeface="Arial" panose="020B0604020202020204" pitchFamily="34" charset="0"/>
              <a:buChar char="•"/>
            </a:pPr>
            <a:r>
              <a:rPr lang="nb-NO" dirty="0">
                <a:latin typeface="Arial"/>
                <a:cs typeface="Arial"/>
              </a:rPr>
              <a:t>31 &lt;3 år </a:t>
            </a:r>
            <a:r>
              <a:rPr lang="nb-NO" dirty="0" err="1">
                <a:latin typeface="Arial"/>
                <a:cs typeface="Arial"/>
              </a:rPr>
              <a:t>sidan</a:t>
            </a:r>
            <a:r>
              <a:rPr lang="nb-NO" dirty="0">
                <a:latin typeface="Arial"/>
                <a:cs typeface="Arial"/>
              </a:rPr>
              <a:t> forrige </a:t>
            </a:r>
            <a:endParaRPr lang="nb-NO" dirty="0">
              <a:cs typeface="Arial"/>
            </a:endParaRPr>
          </a:p>
          <a:p>
            <a:r>
              <a:rPr lang="nb-NO" dirty="0">
                <a:latin typeface="Arial"/>
                <a:cs typeface="Arial"/>
              </a:rPr>
              <a:t>    normale prøve</a:t>
            </a:r>
          </a:p>
          <a:p>
            <a:pPr marL="457200" indent="-457200">
              <a:buFont typeface="Arial" panose="020B0604020202020204" pitchFamily="34" charset="0"/>
              <a:buChar char="•"/>
            </a:pPr>
            <a:r>
              <a:rPr lang="nb-NO" dirty="0">
                <a:latin typeface="Arial"/>
                <a:cs typeface="Arial"/>
              </a:rPr>
              <a:t>15 &lt;25 år</a:t>
            </a:r>
          </a:p>
        </p:txBody>
      </p:sp>
      <p:sp>
        <p:nvSpPr>
          <p:cNvPr id="9" name="TekstSylinder 8">
            <a:extLst>
              <a:ext uri="{FF2B5EF4-FFF2-40B4-BE49-F238E27FC236}">
                <a16:creationId xmlns:a16="http://schemas.microsoft.com/office/drawing/2014/main" id="{795A2B18-01F2-A34F-9D64-E237F327741E}"/>
              </a:ext>
            </a:extLst>
          </p:cNvPr>
          <p:cNvSpPr txBox="1"/>
          <p:nvPr/>
        </p:nvSpPr>
        <p:spPr>
          <a:xfrm>
            <a:off x="14666173" y="16599420"/>
            <a:ext cx="7135219" cy="2554545"/>
          </a:xfrm>
          <a:prstGeom prst="rect">
            <a:avLst/>
          </a:prstGeom>
          <a:noFill/>
        </p:spPr>
        <p:txBody>
          <a:bodyPr wrap="square" rtlCol="0">
            <a:spAutoFit/>
          </a:bodyPr>
          <a:lstStyle/>
          <a:p>
            <a:r>
              <a:rPr lang="nb-NO"/>
              <a:t>Tid </a:t>
            </a:r>
            <a:r>
              <a:rPr lang="nb-NO" err="1"/>
              <a:t>sidan</a:t>
            </a:r>
            <a:r>
              <a:rPr lang="nb-NO"/>
              <a:t> forrige prøve:</a:t>
            </a:r>
          </a:p>
          <a:p>
            <a:pPr marL="457200" indent="-457200">
              <a:buFont typeface="Arial" panose="020B0604020202020204" pitchFamily="34" charset="0"/>
              <a:buChar char="•"/>
            </a:pPr>
            <a:r>
              <a:rPr lang="nb-NO"/>
              <a:t>Aldri tatt: 23 (9%)</a:t>
            </a:r>
          </a:p>
          <a:p>
            <a:pPr marL="457200" indent="-457200">
              <a:buFont typeface="Arial" panose="020B0604020202020204" pitchFamily="34" charset="0"/>
              <a:buChar char="•"/>
            </a:pPr>
            <a:r>
              <a:rPr lang="nb-NO"/>
              <a:t>&lt;3 år, men unormal forrige: 8 (3%)</a:t>
            </a:r>
          </a:p>
          <a:p>
            <a:pPr marL="457200" indent="-457200">
              <a:buFont typeface="Arial" panose="020B0604020202020204" pitchFamily="34" charset="0"/>
              <a:buChar char="•"/>
            </a:pPr>
            <a:r>
              <a:rPr lang="nb-NO"/>
              <a:t>3 år: 97 (39%)</a:t>
            </a:r>
          </a:p>
          <a:p>
            <a:pPr marL="457200" indent="-457200">
              <a:buFont typeface="Arial" panose="020B0604020202020204" pitchFamily="34" charset="0"/>
              <a:buChar char="•"/>
            </a:pPr>
            <a:r>
              <a:rPr lang="nb-NO"/>
              <a:t>&gt;3 år: 121 (48%)</a:t>
            </a:r>
          </a:p>
        </p:txBody>
      </p:sp>
    </p:spTree>
    <p:extLst>
      <p:ext uri="{BB962C8B-B14F-4D97-AF65-F5344CB8AC3E}">
        <p14:creationId xmlns:p14="http://schemas.microsoft.com/office/powerpoint/2010/main" val="2032878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descr="Title field"/>
          <p:cNvSpPr txBox="1">
            <a:spLocks noChangeArrowheads="1"/>
          </p:cNvSpPr>
          <p:nvPr/>
        </p:nvSpPr>
        <p:spPr bwMode="auto">
          <a:xfrm>
            <a:off x="1182688" y="945402"/>
            <a:ext cx="42149712" cy="183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r>
              <a:rPr lang="en-US" altLang="nb-NO" sz="11300" b="1" dirty="0">
                <a:solidFill>
                  <a:schemeClr val="bg1"/>
                </a:solidFill>
                <a:latin typeface="+mj-lt"/>
                <a:cs typeface="Arial" panose="020B0604020202020204" pitchFamily="34" charset="0"/>
              </a:rPr>
              <a:t>“</a:t>
            </a:r>
            <a:r>
              <a:rPr lang="en-US" altLang="nb-NO" sz="11300" b="1" dirty="0" err="1">
                <a:solidFill>
                  <a:schemeClr val="bg1"/>
                </a:solidFill>
                <a:latin typeface="+mj-lt"/>
                <a:cs typeface="Arial" panose="020B0604020202020204" pitchFamily="34" charset="0"/>
              </a:rPr>
              <a:t>Doulaers</a:t>
            </a:r>
            <a:r>
              <a:rPr lang="en-US" altLang="nb-NO" sz="11300" b="1" dirty="0">
                <a:solidFill>
                  <a:schemeClr val="bg1"/>
                </a:solidFill>
                <a:latin typeface="+mj-lt"/>
                <a:cs typeface="Arial" panose="020B0604020202020204" pitchFamily="34" charset="0"/>
              </a:rPr>
              <a:t>” </a:t>
            </a:r>
            <a:r>
              <a:rPr lang="en-US" altLang="nb-NO" sz="11300" b="1" dirty="0" err="1">
                <a:solidFill>
                  <a:schemeClr val="bg1"/>
                </a:solidFill>
                <a:latin typeface="+mj-lt"/>
                <a:cs typeface="Arial" panose="020B0604020202020204" pitchFamily="34" charset="0"/>
              </a:rPr>
              <a:t>påvirkning</a:t>
            </a:r>
            <a:r>
              <a:rPr lang="en-US" altLang="nb-NO" sz="11300" b="1" dirty="0">
                <a:solidFill>
                  <a:schemeClr val="bg1"/>
                </a:solidFill>
                <a:latin typeface="+mj-lt"/>
                <a:cs typeface="Arial" panose="020B0604020202020204" pitchFamily="34" charset="0"/>
              </a:rPr>
              <a:t> </a:t>
            </a:r>
            <a:r>
              <a:rPr lang="en-US" altLang="nb-NO" sz="11300" b="1" dirty="0" err="1">
                <a:solidFill>
                  <a:schemeClr val="bg1"/>
                </a:solidFill>
                <a:latin typeface="+mj-lt"/>
                <a:cs typeface="Arial" panose="020B0604020202020204" pitchFamily="34" charset="0"/>
              </a:rPr>
              <a:t>på</a:t>
            </a:r>
            <a:r>
              <a:rPr lang="en-US" altLang="nb-NO" sz="11300" b="1" dirty="0">
                <a:solidFill>
                  <a:schemeClr val="bg1"/>
                </a:solidFill>
                <a:latin typeface="+mj-lt"/>
                <a:cs typeface="Arial" panose="020B0604020202020204" pitchFamily="34" charset="0"/>
              </a:rPr>
              <a:t> </a:t>
            </a:r>
            <a:r>
              <a:rPr lang="en-US" altLang="nb-NO" sz="11300" b="1" dirty="0" err="1">
                <a:solidFill>
                  <a:schemeClr val="bg1"/>
                </a:solidFill>
                <a:latin typeface="+mj-lt"/>
                <a:cs typeface="Arial" panose="020B0604020202020204" pitchFamily="34" charset="0"/>
              </a:rPr>
              <a:t>fødselsutfall</a:t>
            </a:r>
            <a:endParaRPr lang="nb-NO" altLang="nb-NO" sz="11300" b="1" dirty="0">
              <a:solidFill>
                <a:schemeClr val="bg1"/>
              </a:solidFill>
              <a:latin typeface="Arial" panose="020B0604020202020204" pitchFamily="34" charset="0"/>
              <a:cs typeface="Arial" panose="020B0604020202020204" pitchFamily="34" charset="0"/>
            </a:endParaRPr>
          </a:p>
        </p:txBody>
      </p:sp>
      <p:sp>
        <p:nvSpPr>
          <p:cNvPr id="2053" name="Name and info" descr="Field for name and email"/>
          <p:cNvSpPr txBox="1">
            <a:spLocks noChangeArrowheads="1"/>
          </p:cNvSpPr>
          <p:nvPr/>
        </p:nvSpPr>
        <p:spPr bwMode="auto">
          <a:xfrm>
            <a:off x="37236083" y="2843212"/>
            <a:ext cx="475932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algn="r" eaLnBrk="1" hangingPunct="1"/>
            <a:r>
              <a:rPr lang="nb-NO" altLang="nb-NO" sz="4800" b="1" dirty="0">
                <a:solidFill>
                  <a:schemeClr val="bg1"/>
                </a:solidFill>
                <a:latin typeface="+mn-lt"/>
              </a:rPr>
              <a:t>Tuva M. H. Grønnæss</a:t>
            </a:r>
          </a:p>
          <a:p>
            <a:pPr algn="r" eaLnBrk="1" hangingPunct="1"/>
            <a:r>
              <a:rPr lang="nb-NO" altLang="nb-NO" sz="4000" dirty="0">
                <a:solidFill>
                  <a:schemeClr val="bg1"/>
                </a:solidFill>
                <a:latin typeface="+mn-lt"/>
              </a:rPr>
              <a:t>Universitet i Bergen</a:t>
            </a:r>
          </a:p>
          <a:p>
            <a:pPr algn="r" eaLnBrk="1" hangingPunct="1"/>
            <a:r>
              <a:rPr lang="nb-NO" altLang="nb-NO" sz="4000" dirty="0">
                <a:solidFill>
                  <a:schemeClr val="bg1"/>
                </a:solidFill>
                <a:latin typeface="+mn-lt"/>
              </a:rPr>
              <a:t>buv007@uib.no</a:t>
            </a:r>
          </a:p>
        </p:txBody>
      </p:sp>
      <p:sp>
        <p:nvSpPr>
          <p:cNvPr id="2065" name="References" descr="Field for references"/>
          <p:cNvSpPr txBox="1">
            <a:spLocks noChangeArrowheads="1"/>
          </p:cNvSpPr>
          <p:nvPr/>
        </p:nvSpPr>
        <p:spPr bwMode="auto">
          <a:xfrm>
            <a:off x="18542079" y="26993021"/>
            <a:ext cx="27367865" cy="345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sz="1800" dirty="0">
                <a:effectLst/>
                <a:latin typeface="Calibri" panose="020F0502020204030204" pitchFamily="34" charset="0"/>
                <a:ea typeface="Times New Roman" panose="02020603050405020304" pitchFamily="18" charset="0"/>
                <a:cs typeface="Times New Roman" panose="02020603050405020304" pitchFamily="18" charset="0"/>
              </a:rPr>
              <a:t> </a:t>
            </a: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1.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Akhavan</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S, Edge D. Foreign-Born Women's Experiences of Community-Based Doulas in Sweden—A Qualitative Study. Health Care for Women International. 2012;33(9):833-48.</a:t>
            </a:r>
            <a:endParaRPr lang="nb-NO" sz="1800" dirty="0">
              <a:effectLst/>
              <a:latin typeface="Calibri" panose="020F0502020204030204" pitchFamily="34" charset="0"/>
              <a:ea typeface="Times New Roman" panose="02020603050405020304" pitchFamily="18" charset="0"/>
            </a:endParaRP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2.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Attanasio</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LB, DaCosta M,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Kleppel</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R,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Govantes</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T, Sankey HZ, Goff SL. Community Perspectives on the Creation of a Hospital-Based Doula Program. Health Equity. 2021;5(1):545-53.</a:t>
            </a:r>
            <a:endParaRPr lang="nb-NO" sz="1800" dirty="0">
              <a:effectLst/>
              <a:latin typeface="Calibri" panose="020F0502020204030204" pitchFamily="34" charset="0"/>
              <a:ea typeface="Times New Roman" panose="02020603050405020304" pitchFamily="18" charset="0"/>
            </a:endParaRP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3. Biswas M, Acosta T, Trivedi D, Schuster M. 1040 Doula support impact on maternal health outcomes for minority women: a meta-analysis of observational studies. American Journal of Obstetrics &amp; Gynecology. 2021;224(2):S645-S.</a:t>
            </a:r>
            <a:endParaRPr lang="nb-NO" sz="1800" dirty="0">
              <a:effectLst/>
              <a:latin typeface="Calibri" panose="020F0502020204030204" pitchFamily="34" charset="0"/>
              <a:ea typeface="Times New Roman" panose="02020603050405020304" pitchFamily="18" charset="0"/>
            </a:endParaRP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4.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Byrskog</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U, Small R,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Schytt</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E. Community-based bilingual doulas for migrant women in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labour</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and birth - findings from a Swedish register-based cohort study. BMC Pregnancy &amp; Childbirth. 2020;20(1):N.PAG-N.PAG.</a:t>
            </a:r>
            <a:endParaRPr lang="nb-NO" sz="1800" dirty="0">
              <a:effectLst/>
              <a:latin typeface="Calibri" panose="020F0502020204030204" pitchFamily="34" charset="0"/>
              <a:ea typeface="Times New Roman" panose="02020603050405020304" pitchFamily="18" charset="0"/>
            </a:endParaRP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5. Edwards RC,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Thullen</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MJ,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Korfmacher</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J, Lantos JD, Henson LG, Hans SL. Breastfeeding and Complementary Food: Randomized Trial of Community Doula Home Visiting. PEDIATRICS. 2013;132:S160-S6.</a:t>
            </a:r>
            <a:endParaRPr lang="nb-NO" sz="1800" dirty="0">
              <a:effectLst/>
              <a:latin typeface="Calibri" panose="020F0502020204030204" pitchFamily="34" charset="0"/>
              <a:ea typeface="Times New Roman" panose="02020603050405020304" pitchFamily="18" charset="0"/>
            </a:endParaRP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6. Mosley EA, Pratt M,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Besera</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G, Clarke LS, Miller H, Noland T, et al. Evaluating Birth Outcomes From a Community-Based Pregnancy Support Program for Refugee Women in Georgia. Front Glob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Womens</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Health. 2021;2:655409.</a:t>
            </a:r>
            <a:endParaRPr lang="nb-NO" sz="1800" dirty="0">
              <a:effectLst/>
              <a:latin typeface="Calibri" panose="020F0502020204030204" pitchFamily="34" charset="0"/>
              <a:ea typeface="Times New Roman" panose="02020603050405020304" pitchFamily="18" charset="0"/>
            </a:endParaRPr>
          </a:p>
          <a:p>
            <a:pPr>
              <a:spcAft>
                <a:spcPts val="80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7.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Mottl</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-Santiago J, Walker C, Ewan J, </a:t>
            </a:r>
            <a:r>
              <a:rPr lang="en-US" sz="1800" dirty="0" err="1">
                <a:effectLst/>
                <a:latin typeface="Times New Roman" panose="02020603050405020304" pitchFamily="18" charset="0"/>
                <a:ea typeface="Times New Roman" panose="02020603050405020304" pitchFamily="18" charset="0"/>
                <a:cs typeface="Calibri" panose="020F0502020204030204" pitchFamily="34" charset="0"/>
              </a:rPr>
              <a:t>Vragovic</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O, Winder S, Stubblefield P. A hospital-based doula program and childbirth outcomes in an urban, multicultural setting. Maternal &amp; Child Health Journal. 2008;12(3):372-7.</a:t>
            </a:r>
            <a:endParaRPr lang="nb-NO" sz="1800" dirty="0">
              <a:effectLst/>
              <a:latin typeface="Calibri" panose="020F0502020204030204" pitchFamily="34" charset="0"/>
              <a:ea typeface="Times New Roman" panose="02020603050405020304" pitchFamily="18" charset="0"/>
            </a:endParaRPr>
          </a:p>
          <a:p>
            <a:pPr eaLnBrk="1" hangingPunct="1"/>
            <a:endParaRPr lang="nb-NO" altLang="nb-NO" sz="2800" b="1" dirty="0">
              <a:solidFill>
                <a:schemeClr val="tx1">
                  <a:lumMod val="85000"/>
                  <a:lumOff val="15000"/>
                </a:schemeClr>
              </a:solidFill>
              <a:latin typeface="+mn-lt"/>
            </a:endParaRPr>
          </a:p>
        </p:txBody>
      </p:sp>
      <p:sp>
        <p:nvSpPr>
          <p:cNvPr id="2066" name="Acknowledgements" descr="Field for acknowledgements"/>
          <p:cNvSpPr txBox="1">
            <a:spLocks noChangeArrowheads="1"/>
          </p:cNvSpPr>
          <p:nvPr/>
        </p:nvSpPr>
        <p:spPr bwMode="auto">
          <a:xfrm>
            <a:off x="11952514" y="27400331"/>
            <a:ext cx="6589565"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0"/>
              </a:spcBef>
              <a:spcAft>
                <a:spcPct val="0"/>
              </a:spcAft>
              <a:defRPr sz="3200">
                <a:solidFill>
                  <a:schemeClr val="tx1"/>
                </a:solidFill>
                <a:latin typeface="Arial" charset="0"/>
              </a:defRPr>
            </a:lvl6pPr>
            <a:lvl7pPr marL="2971800" indent="-228600" eaLnBrk="0" fontAlgn="base" hangingPunct="0">
              <a:spcBef>
                <a:spcPct val="0"/>
              </a:spcBef>
              <a:spcAft>
                <a:spcPct val="0"/>
              </a:spcAft>
              <a:defRPr sz="3200">
                <a:solidFill>
                  <a:schemeClr val="tx1"/>
                </a:solidFill>
                <a:latin typeface="Arial" charset="0"/>
              </a:defRPr>
            </a:lvl7pPr>
            <a:lvl8pPr marL="3429000" indent="-228600" eaLnBrk="0" fontAlgn="base" hangingPunct="0">
              <a:spcBef>
                <a:spcPct val="0"/>
              </a:spcBef>
              <a:spcAft>
                <a:spcPct val="0"/>
              </a:spcAft>
              <a:defRPr sz="3200">
                <a:solidFill>
                  <a:schemeClr val="tx1"/>
                </a:solidFill>
                <a:latin typeface="Arial" charset="0"/>
              </a:defRPr>
            </a:lvl8pPr>
            <a:lvl9pPr marL="3886200" indent="-228600" eaLnBrk="0" fontAlgn="base" hangingPunct="0">
              <a:spcBef>
                <a:spcPct val="0"/>
              </a:spcBef>
              <a:spcAft>
                <a:spcPct val="0"/>
              </a:spcAft>
              <a:defRPr sz="3200">
                <a:solidFill>
                  <a:schemeClr val="tx1"/>
                </a:solidFill>
                <a:latin typeface="Arial" charset="0"/>
              </a:defRPr>
            </a:lvl9pPr>
          </a:lstStyle>
          <a:p>
            <a:pPr eaLnBrk="1" hangingPunct="1"/>
            <a:r>
              <a:rPr lang="nb-NO" altLang="nb-NO" sz="2800" b="1" dirty="0">
                <a:solidFill>
                  <a:schemeClr val="tx1">
                    <a:lumMod val="85000"/>
                    <a:lumOff val="15000"/>
                  </a:schemeClr>
                </a:solidFill>
                <a:latin typeface="+mn-lt"/>
              </a:rPr>
              <a:t>ACKNOWLEDGEMENTS</a:t>
            </a:r>
          </a:p>
          <a:p>
            <a:pPr eaLnBrk="1" hangingPunct="1"/>
            <a:endParaRPr lang="nb-NO" altLang="nb-NO" sz="2800" b="1" dirty="0">
              <a:solidFill>
                <a:schemeClr val="tx1">
                  <a:lumMod val="85000"/>
                  <a:lumOff val="15000"/>
                </a:schemeClr>
              </a:solidFill>
              <a:latin typeface="+mn-lt"/>
            </a:endParaRPr>
          </a:p>
          <a:p>
            <a:pPr eaLnBrk="1" hangingPunct="1"/>
            <a:r>
              <a:rPr lang="en-GB" altLang="nb-NO" sz="2000" dirty="0" err="1">
                <a:solidFill>
                  <a:schemeClr val="tx1">
                    <a:lumMod val="85000"/>
                    <a:lumOff val="15000"/>
                  </a:schemeClr>
                </a:solidFill>
                <a:latin typeface="+mn-lt"/>
              </a:rPr>
              <a:t>Takk</a:t>
            </a:r>
            <a:r>
              <a:rPr lang="en-GB" altLang="nb-NO" sz="2000" dirty="0">
                <a:solidFill>
                  <a:schemeClr val="tx1">
                    <a:lumMod val="85000"/>
                    <a:lumOff val="15000"/>
                  </a:schemeClr>
                </a:solidFill>
                <a:latin typeface="+mn-lt"/>
              </a:rPr>
              <a:t> </a:t>
            </a:r>
            <a:r>
              <a:rPr lang="en-GB" altLang="nb-NO" sz="2000" dirty="0" err="1">
                <a:solidFill>
                  <a:schemeClr val="tx1">
                    <a:lumMod val="85000"/>
                    <a:lumOff val="15000"/>
                  </a:schemeClr>
                </a:solidFill>
                <a:latin typeface="+mn-lt"/>
              </a:rPr>
              <a:t>til</a:t>
            </a:r>
            <a:r>
              <a:rPr lang="en-GB" altLang="nb-NO" sz="2000" dirty="0">
                <a:solidFill>
                  <a:schemeClr val="tx1">
                    <a:lumMod val="85000"/>
                    <a:lumOff val="15000"/>
                  </a:schemeClr>
                </a:solidFill>
                <a:latin typeface="+mn-lt"/>
              </a:rPr>
              <a:t> min </a:t>
            </a:r>
            <a:r>
              <a:rPr lang="en-GB" altLang="nb-NO" sz="2000" dirty="0" err="1">
                <a:solidFill>
                  <a:schemeClr val="tx1">
                    <a:lumMod val="85000"/>
                    <a:lumOff val="15000"/>
                  </a:schemeClr>
                </a:solidFill>
                <a:latin typeface="+mn-lt"/>
              </a:rPr>
              <a:t>veileder</a:t>
            </a:r>
            <a:r>
              <a:rPr lang="en-GB" altLang="nb-NO" sz="2000" dirty="0">
                <a:solidFill>
                  <a:schemeClr val="tx1">
                    <a:lumMod val="85000"/>
                    <a:lumOff val="15000"/>
                  </a:schemeClr>
                </a:solidFill>
                <a:latin typeface="+mn-lt"/>
              </a:rPr>
              <a:t> </a:t>
            </a:r>
            <a:r>
              <a:rPr lang="nb-NO" sz="2000" dirty="0">
                <a:effectLst/>
                <a:latin typeface="+mn-lt"/>
                <a:ea typeface="Times New Roman" panose="02020603050405020304" pitchFamily="18" charset="0"/>
              </a:rPr>
              <a:t>Professor Karen Marie Ingeborg Moland v/ Institutt for global helse og samfunnsmedisin</a:t>
            </a:r>
          </a:p>
          <a:p>
            <a:pPr eaLnBrk="1" hangingPunct="1"/>
            <a:endParaRPr lang="nb-NO" altLang="nb-NO" sz="2000" dirty="0">
              <a:solidFill>
                <a:schemeClr val="tx1">
                  <a:lumMod val="85000"/>
                  <a:lumOff val="15000"/>
                </a:schemeClr>
              </a:solidFill>
              <a:latin typeface="+mn-lt"/>
            </a:endParaRPr>
          </a:p>
          <a:p>
            <a:pPr eaLnBrk="1" hangingPunct="1"/>
            <a:r>
              <a:rPr lang="nb-NO" altLang="nb-NO" sz="2800" b="1" dirty="0">
                <a:solidFill>
                  <a:schemeClr val="tx1">
                    <a:lumMod val="85000"/>
                    <a:lumOff val="15000"/>
                  </a:schemeClr>
                </a:solidFill>
                <a:latin typeface="+mn-lt"/>
              </a:rPr>
              <a:t>REFERANSER</a:t>
            </a:r>
          </a:p>
          <a:p>
            <a:pPr eaLnBrk="1" hangingPunct="1"/>
            <a:r>
              <a:rPr lang="nb-NO" altLang="nb-NO" sz="2000" dirty="0">
                <a:solidFill>
                  <a:schemeClr val="tx1">
                    <a:lumMod val="85000"/>
                    <a:lumOff val="15000"/>
                  </a:schemeClr>
                </a:solidFill>
                <a:latin typeface="+mn-lt"/>
              </a:rPr>
              <a:t>Se neste rubrikk</a:t>
            </a:r>
            <a:endParaRPr lang="en-GB" altLang="nb-NO" sz="2000" dirty="0">
              <a:solidFill>
                <a:schemeClr val="tx1">
                  <a:lumMod val="85000"/>
                  <a:lumOff val="15000"/>
                </a:schemeClr>
              </a:solidFill>
              <a:latin typeface="+mn-lt"/>
            </a:endParaRPr>
          </a:p>
        </p:txBody>
      </p:sp>
      <p:sp>
        <p:nvSpPr>
          <p:cNvPr id="2" name="Subtitle" descr="Subtitle field">
            <a:extLst>
              <a:ext uri="{FF2B5EF4-FFF2-40B4-BE49-F238E27FC236}">
                <a16:creationId xmlns:a16="http://schemas.microsoft.com/office/drawing/2014/main" id="{BD3717E3-911F-3B8F-D404-4DE0665E716B}"/>
              </a:ext>
            </a:extLst>
          </p:cNvPr>
          <p:cNvSpPr txBox="1">
            <a:spLocks noChangeArrowheads="1"/>
          </p:cNvSpPr>
          <p:nvPr/>
        </p:nvSpPr>
        <p:spPr bwMode="auto">
          <a:xfrm>
            <a:off x="1510586" y="2039241"/>
            <a:ext cx="3406298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0547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lvl1pPr defTabSz="8361363" eaLnBrk="0" hangingPunct="0">
              <a:defRPr sz="3200">
                <a:solidFill>
                  <a:schemeClr val="tx1"/>
                </a:solidFill>
                <a:latin typeface="Arial" charset="0"/>
              </a:defRPr>
            </a:lvl1pPr>
            <a:lvl2pPr marL="742950" indent="-285750" defTabSz="8361363" eaLnBrk="0" hangingPunct="0">
              <a:defRPr sz="3200">
                <a:solidFill>
                  <a:schemeClr val="tx1"/>
                </a:solidFill>
                <a:latin typeface="Arial" charset="0"/>
              </a:defRPr>
            </a:lvl2pPr>
            <a:lvl3pPr marL="1143000" indent="-228600" defTabSz="8361363" eaLnBrk="0" hangingPunct="0">
              <a:defRPr sz="3200">
                <a:solidFill>
                  <a:schemeClr val="tx1"/>
                </a:solidFill>
                <a:latin typeface="Arial" charset="0"/>
              </a:defRPr>
            </a:lvl3pPr>
            <a:lvl4pPr marL="1600200" indent="-228600" defTabSz="8361363" eaLnBrk="0" hangingPunct="0">
              <a:defRPr sz="3200">
                <a:solidFill>
                  <a:schemeClr val="tx1"/>
                </a:solidFill>
                <a:latin typeface="Arial" charset="0"/>
              </a:defRPr>
            </a:lvl4pPr>
            <a:lvl5pPr marL="2057400" indent="-228600" defTabSz="8361363" eaLnBrk="0" hangingPunct="0">
              <a:defRPr sz="3200">
                <a:solidFill>
                  <a:schemeClr val="tx1"/>
                </a:solidFill>
                <a:latin typeface="Arial" charset="0"/>
              </a:defRPr>
            </a:lvl5pPr>
            <a:lvl6pPr marL="2514600" indent="-228600" defTabSz="8361363" eaLnBrk="0" fontAlgn="base" hangingPunct="0">
              <a:spcBef>
                <a:spcPct val="0"/>
              </a:spcBef>
              <a:spcAft>
                <a:spcPct val="0"/>
              </a:spcAft>
              <a:defRPr sz="3200">
                <a:solidFill>
                  <a:schemeClr val="tx1"/>
                </a:solidFill>
                <a:latin typeface="Arial" charset="0"/>
              </a:defRPr>
            </a:lvl6pPr>
            <a:lvl7pPr marL="2971800" indent="-228600" defTabSz="8361363" eaLnBrk="0" fontAlgn="base" hangingPunct="0">
              <a:spcBef>
                <a:spcPct val="0"/>
              </a:spcBef>
              <a:spcAft>
                <a:spcPct val="0"/>
              </a:spcAft>
              <a:defRPr sz="3200">
                <a:solidFill>
                  <a:schemeClr val="tx1"/>
                </a:solidFill>
                <a:latin typeface="Arial" charset="0"/>
              </a:defRPr>
            </a:lvl7pPr>
            <a:lvl8pPr marL="3429000" indent="-228600" defTabSz="8361363" eaLnBrk="0" fontAlgn="base" hangingPunct="0">
              <a:spcBef>
                <a:spcPct val="0"/>
              </a:spcBef>
              <a:spcAft>
                <a:spcPct val="0"/>
              </a:spcAft>
              <a:defRPr sz="3200">
                <a:solidFill>
                  <a:schemeClr val="tx1"/>
                </a:solidFill>
                <a:latin typeface="Arial" charset="0"/>
              </a:defRPr>
            </a:lvl8pPr>
            <a:lvl9pPr marL="3886200" indent="-228600" defTabSz="8361363" eaLnBrk="0" fontAlgn="base" hangingPunct="0">
              <a:spcBef>
                <a:spcPct val="0"/>
              </a:spcBef>
              <a:spcAft>
                <a:spcPct val="0"/>
              </a:spcAft>
              <a:defRPr sz="3200">
                <a:solidFill>
                  <a:schemeClr val="tx1"/>
                </a:solidFill>
                <a:latin typeface="Arial" charset="0"/>
              </a:defRPr>
            </a:lvl9pPr>
          </a:lstStyle>
          <a:p>
            <a:pPr eaLnBrk="1" hangingPunct="1"/>
            <a:endParaRPr lang="nb-NO" sz="4800" b="1" dirty="0">
              <a:solidFill>
                <a:schemeClr val="bg1"/>
              </a:solidFill>
              <a:effectLst/>
              <a:latin typeface="+mj-lt"/>
              <a:ea typeface="Times New Roman" panose="02020603050405020304" pitchFamily="18" charset="0"/>
              <a:cs typeface="Times New Roman" panose="02020603050405020304" pitchFamily="18" charset="0"/>
            </a:endParaRPr>
          </a:p>
          <a:p>
            <a:pPr eaLnBrk="1" hangingPunct="1"/>
            <a:r>
              <a:rPr lang="nb-NO" sz="4800" b="1" dirty="0">
                <a:solidFill>
                  <a:schemeClr val="bg1"/>
                </a:solidFill>
                <a:effectLst/>
                <a:latin typeface="+mj-lt"/>
                <a:ea typeface="Times New Roman" panose="02020603050405020304" pitchFamily="18" charset="0"/>
                <a:cs typeface="Times New Roman" panose="02020603050405020304" pitchFamily="18" charset="0"/>
              </a:rPr>
              <a:t>Kvinner med minoritetsbakgrunn som føder i vestlige vertsland ser ut til å profittere </a:t>
            </a:r>
            <a:r>
              <a:rPr lang="nb-NO" sz="4800" b="1" dirty="0">
                <a:solidFill>
                  <a:schemeClr val="bg1"/>
                </a:solidFill>
                <a:latin typeface="+mj-lt"/>
                <a:ea typeface="Times New Roman" panose="02020603050405020304" pitchFamily="18" charset="0"/>
                <a:cs typeface="Times New Roman" panose="02020603050405020304" pitchFamily="18" charset="0"/>
              </a:rPr>
              <a:t>på støtte fra m</a:t>
            </a:r>
            <a:r>
              <a:rPr lang="nb-NO" sz="4800" b="1" dirty="0">
                <a:solidFill>
                  <a:schemeClr val="bg1"/>
                </a:solidFill>
                <a:effectLst/>
                <a:latin typeface="+mj-lt"/>
                <a:ea typeface="Times New Roman" panose="02020603050405020304" pitchFamily="18" charset="0"/>
                <a:cs typeface="Times New Roman" panose="02020603050405020304" pitchFamily="18" charset="0"/>
              </a:rPr>
              <a:t>ultikulturelle </a:t>
            </a:r>
            <a:r>
              <a:rPr lang="nb-NO" sz="4800" b="1" dirty="0" err="1">
                <a:solidFill>
                  <a:schemeClr val="bg1"/>
                </a:solidFill>
                <a:effectLst/>
                <a:latin typeface="+mj-lt"/>
                <a:ea typeface="Times New Roman" panose="02020603050405020304" pitchFamily="18" charset="0"/>
                <a:cs typeface="Times New Roman" panose="02020603050405020304" pitchFamily="18" charset="0"/>
              </a:rPr>
              <a:t>Doulaer</a:t>
            </a:r>
            <a:r>
              <a:rPr lang="nb-NO" sz="4800" b="1" dirty="0">
                <a:solidFill>
                  <a:schemeClr val="bg1"/>
                </a:solidFill>
                <a:effectLst/>
                <a:latin typeface="+mj-lt"/>
                <a:ea typeface="Times New Roman" panose="02020603050405020304" pitchFamily="18" charset="0"/>
                <a:cs typeface="Times New Roman" panose="02020603050405020304" pitchFamily="18" charset="0"/>
              </a:rPr>
              <a:t>*. Flere kvinner ønsker å amme med slik støtte, og de ammer også lenger. Videre bedres kvinnenes opplevelse av fødselen. Effekten på fødselsutfall, inkludert keisersnitt, og bruk av </a:t>
            </a:r>
            <a:r>
              <a:rPr lang="nb-NO" sz="4800" b="1" dirty="0" err="1">
                <a:solidFill>
                  <a:schemeClr val="bg1"/>
                </a:solidFill>
                <a:effectLst/>
                <a:latin typeface="+mj-lt"/>
                <a:ea typeface="Times New Roman" panose="02020603050405020304" pitchFamily="18" charset="0"/>
                <a:cs typeface="Times New Roman" panose="02020603050405020304" pitchFamily="18" charset="0"/>
              </a:rPr>
              <a:t>analgesi</a:t>
            </a:r>
            <a:r>
              <a:rPr lang="nb-NO" sz="4800" b="1" dirty="0">
                <a:solidFill>
                  <a:schemeClr val="bg1"/>
                </a:solidFill>
                <a:effectLst/>
                <a:latin typeface="+mj-lt"/>
                <a:ea typeface="Times New Roman" panose="02020603050405020304" pitchFamily="18" charset="0"/>
                <a:cs typeface="Times New Roman" panose="02020603050405020304" pitchFamily="18" charset="0"/>
              </a:rPr>
              <a:t> er usikker.</a:t>
            </a:r>
            <a:endParaRPr lang="nb-NO" altLang="nb-NO" sz="4800" b="1" dirty="0">
              <a:solidFill>
                <a:schemeClr val="bg1"/>
              </a:solidFill>
              <a:latin typeface="+mj-lt"/>
            </a:endParaRPr>
          </a:p>
        </p:txBody>
      </p:sp>
      <p:pic>
        <p:nvPicPr>
          <p:cNvPr id="8" name="Bilde 7" descr="Et bilde som inneholder bord&#10;&#10;Automatisk generert beskrivelse">
            <a:extLst>
              <a:ext uri="{FF2B5EF4-FFF2-40B4-BE49-F238E27FC236}">
                <a16:creationId xmlns:a16="http://schemas.microsoft.com/office/drawing/2014/main" id="{4D0D110F-EDE1-B0CA-4CC6-109321F9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2514" y="6229351"/>
            <a:ext cx="30284714" cy="20027858"/>
          </a:xfrm>
          <a:prstGeom prst="rect">
            <a:avLst/>
          </a:prstGeom>
        </p:spPr>
      </p:pic>
      <p:sp>
        <p:nvSpPr>
          <p:cNvPr id="9" name="TekstSylinder 8">
            <a:extLst>
              <a:ext uri="{FF2B5EF4-FFF2-40B4-BE49-F238E27FC236}">
                <a16:creationId xmlns:a16="http://schemas.microsoft.com/office/drawing/2014/main" id="{D4D478F0-FACA-B3CD-6106-D7905114A546}"/>
              </a:ext>
            </a:extLst>
          </p:cNvPr>
          <p:cNvSpPr txBox="1"/>
          <p:nvPr/>
        </p:nvSpPr>
        <p:spPr>
          <a:xfrm>
            <a:off x="571297" y="5983359"/>
            <a:ext cx="10662717" cy="21009662"/>
          </a:xfrm>
          <a:prstGeom prst="rect">
            <a:avLst/>
          </a:prstGeom>
          <a:noFill/>
        </p:spPr>
        <p:txBody>
          <a:bodyPr wrap="square" rtlCol="0">
            <a:spAutoFit/>
          </a:bodyPr>
          <a:lstStyle/>
          <a:p>
            <a:endParaRPr lang="nb-NO" sz="4000" b="1" dirty="0">
              <a:latin typeface="+mn-lt"/>
            </a:endParaRPr>
          </a:p>
          <a:p>
            <a:r>
              <a:rPr lang="nb-NO" sz="4000" b="1" dirty="0">
                <a:latin typeface="+mn-lt"/>
              </a:rPr>
              <a:t>Oppsummering</a:t>
            </a:r>
            <a:endParaRPr lang="nb-NO" sz="4000" dirty="0">
              <a:latin typeface="+mn-lt"/>
            </a:endParaRPr>
          </a:p>
          <a:p>
            <a:pPr>
              <a:lnSpc>
                <a:spcPct val="150000"/>
              </a:lnSpc>
              <a:spcAft>
                <a:spcPts val="800"/>
              </a:spcAft>
            </a:pPr>
            <a:r>
              <a:rPr lang="nb-NO" sz="4000" dirty="0">
                <a:effectLst/>
                <a:latin typeface="+mn-lt"/>
                <a:ea typeface="Times New Roman" panose="02020603050405020304" pitchFamily="18" charset="0"/>
                <a:cs typeface="Times New Roman" panose="02020603050405020304" pitchFamily="18" charset="0"/>
              </a:rPr>
              <a:t>Oppgaven undersøker hvilken effekt multikulturelle </a:t>
            </a:r>
            <a:r>
              <a:rPr lang="nb-NO" sz="4000" dirty="0" err="1">
                <a:effectLst/>
                <a:latin typeface="+mn-lt"/>
                <a:ea typeface="Times New Roman" panose="02020603050405020304" pitchFamily="18" charset="0"/>
                <a:cs typeface="Times New Roman" panose="02020603050405020304" pitchFamily="18" charset="0"/>
              </a:rPr>
              <a:t>Doulaer</a:t>
            </a:r>
            <a:r>
              <a:rPr lang="nb-NO" sz="4000" dirty="0">
                <a:effectLst/>
                <a:latin typeface="+mn-lt"/>
                <a:ea typeface="Times New Roman" panose="02020603050405020304" pitchFamily="18" charset="0"/>
                <a:cs typeface="Times New Roman" panose="02020603050405020304" pitchFamily="18" charset="0"/>
              </a:rPr>
              <a:t> har på bruk av </a:t>
            </a:r>
            <a:r>
              <a:rPr lang="nb-NO" sz="4000" dirty="0" err="1">
                <a:effectLst/>
                <a:latin typeface="+mn-lt"/>
                <a:ea typeface="Times New Roman" panose="02020603050405020304" pitchFamily="18" charset="0"/>
                <a:cs typeface="Times New Roman" panose="02020603050405020304" pitchFamily="18" charset="0"/>
              </a:rPr>
              <a:t>analgesi</a:t>
            </a:r>
            <a:r>
              <a:rPr lang="nb-NO" sz="4000" dirty="0">
                <a:effectLst/>
                <a:latin typeface="+mn-lt"/>
                <a:ea typeface="Times New Roman" panose="02020603050405020304" pitchFamily="18" charset="0"/>
                <a:cs typeface="Times New Roman" panose="02020603050405020304" pitchFamily="18" charset="0"/>
              </a:rPr>
              <a:t>, fødselsutfall, inkludert bruk av keisersnitt, hensikt om og lengde på amming og kvinners grad av tilfredshet med fødselen.</a:t>
            </a:r>
          </a:p>
          <a:p>
            <a:pPr>
              <a:lnSpc>
                <a:spcPct val="150000"/>
              </a:lnSpc>
              <a:spcAft>
                <a:spcPts val="800"/>
              </a:spcAft>
            </a:pPr>
            <a:r>
              <a:rPr lang="nb-NO" sz="4000" u="sng" dirty="0">
                <a:effectLst/>
                <a:latin typeface="+mn-lt"/>
                <a:ea typeface="Times New Roman" panose="02020603050405020304" pitchFamily="18" charset="0"/>
                <a:cs typeface="Times New Roman" panose="02020603050405020304" pitchFamily="18" charset="0"/>
              </a:rPr>
              <a:t>Metode</a:t>
            </a:r>
            <a:r>
              <a:rPr lang="nb-NO" sz="4000" dirty="0">
                <a:effectLst/>
                <a:latin typeface="+mn-lt"/>
                <a:ea typeface="Times New Roman" panose="02020603050405020304" pitchFamily="18" charset="0"/>
                <a:cs typeface="Times New Roman" panose="02020603050405020304" pitchFamily="18" charset="0"/>
              </a:rPr>
              <a:t>: Strukturerte søk gjennomført januar 2022 i databasene </a:t>
            </a:r>
            <a:r>
              <a:rPr lang="nb-NO" sz="4000" dirty="0" err="1">
                <a:effectLst/>
                <a:latin typeface="+mn-lt"/>
                <a:ea typeface="Times New Roman" panose="02020603050405020304" pitchFamily="18" charset="0"/>
                <a:cs typeface="Times New Roman" panose="02020603050405020304" pitchFamily="18" charset="0"/>
              </a:rPr>
              <a:t>PubMed</a:t>
            </a:r>
            <a:r>
              <a:rPr lang="nb-NO" sz="4000" dirty="0">
                <a:effectLst/>
                <a:latin typeface="+mn-lt"/>
                <a:ea typeface="Times New Roman" panose="02020603050405020304" pitchFamily="18" charset="0"/>
                <a:cs typeface="Times New Roman" panose="02020603050405020304" pitchFamily="18" charset="0"/>
              </a:rPr>
              <a:t>, CINAHL og </a:t>
            </a:r>
            <a:r>
              <a:rPr lang="nb-NO" sz="4000" dirty="0" err="1">
                <a:effectLst/>
                <a:latin typeface="+mn-lt"/>
                <a:ea typeface="Times New Roman" panose="02020603050405020304" pitchFamily="18" charset="0"/>
                <a:cs typeface="Times New Roman" panose="02020603050405020304" pitchFamily="18" charset="0"/>
              </a:rPr>
              <a:t>Cochrane</a:t>
            </a:r>
            <a:r>
              <a:rPr lang="nb-NO" sz="4000" dirty="0">
                <a:latin typeface="+mn-lt"/>
                <a:ea typeface="Times New Roman" panose="02020603050405020304" pitchFamily="18" charset="0"/>
                <a:cs typeface="Times New Roman" panose="02020603050405020304" pitchFamily="18" charset="0"/>
              </a:rPr>
              <a:t> </a:t>
            </a:r>
            <a:r>
              <a:rPr lang="nb-NO" sz="4000" dirty="0">
                <a:effectLst/>
                <a:latin typeface="+mn-lt"/>
                <a:ea typeface="Times New Roman" panose="02020603050405020304" pitchFamily="18" charset="0"/>
                <a:cs typeface="Times New Roman" panose="02020603050405020304" pitchFamily="18" charset="0"/>
              </a:rPr>
              <a:t>bygget opp av fritekstord og </a:t>
            </a:r>
            <a:r>
              <a:rPr lang="nb-NO" sz="4000" dirty="0" err="1">
                <a:effectLst/>
                <a:latin typeface="+mn-lt"/>
                <a:ea typeface="Times New Roman" panose="02020603050405020304" pitchFamily="18" charset="0"/>
                <a:cs typeface="Times New Roman" panose="02020603050405020304" pitchFamily="18" charset="0"/>
              </a:rPr>
              <a:t>MesH</a:t>
            </a:r>
            <a:r>
              <a:rPr lang="nb-NO" sz="4000" dirty="0">
                <a:effectLst/>
                <a:latin typeface="+mn-lt"/>
                <a:ea typeface="Times New Roman" panose="02020603050405020304" pitchFamily="18" charset="0"/>
                <a:cs typeface="Times New Roman" panose="02020603050405020304" pitchFamily="18" charset="0"/>
              </a:rPr>
              <a:t>-termer for ordene </a:t>
            </a:r>
            <a:r>
              <a:rPr lang="nb-NO" sz="4000" dirty="0" err="1">
                <a:effectLst/>
                <a:latin typeface="+mn-lt"/>
                <a:ea typeface="Times New Roman" panose="02020603050405020304" pitchFamily="18" charset="0"/>
                <a:cs typeface="Times New Roman" panose="02020603050405020304" pitchFamily="18" charset="0"/>
              </a:rPr>
              <a:t>Doula</a:t>
            </a:r>
            <a:r>
              <a:rPr lang="nb-NO" sz="4000" dirty="0">
                <a:effectLst/>
                <a:latin typeface="+mn-lt"/>
                <a:ea typeface="Times New Roman" panose="02020603050405020304" pitchFamily="18" charset="0"/>
                <a:cs typeface="Times New Roman" panose="02020603050405020304" pitchFamily="18" charset="0"/>
              </a:rPr>
              <a:t>, fødsel og minoritet ga 122 treff. Disse ble gjennomgått etter fastsatte kriterier og ga syv relevante artikler med ulike kvalitative og kvantitative design. </a:t>
            </a:r>
          </a:p>
          <a:p>
            <a:pPr>
              <a:lnSpc>
                <a:spcPct val="150000"/>
              </a:lnSpc>
              <a:spcAft>
                <a:spcPts val="800"/>
              </a:spcAft>
            </a:pPr>
            <a:r>
              <a:rPr lang="nb-NO" sz="4000" u="sng" dirty="0">
                <a:effectLst/>
                <a:latin typeface="+mn-lt"/>
                <a:ea typeface="Times New Roman" panose="02020603050405020304" pitchFamily="18" charset="0"/>
                <a:cs typeface="Times New Roman" panose="02020603050405020304" pitchFamily="18" charset="0"/>
              </a:rPr>
              <a:t>Konklusjon:</a:t>
            </a:r>
            <a:r>
              <a:rPr lang="nb-NO" sz="4000" dirty="0">
                <a:effectLst/>
                <a:latin typeface="+mn-lt"/>
                <a:ea typeface="Times New Roman" panose="02020603050405020304" pitchFamily="18" charset="0"/>
                <a:cs typeface="Times New Roman" panose="02020603050405020304" pitchFamily="18" charset="0"/>
              </a:rPr>
              <a:t> Multikulturell </a:t>
            </a:r>
            <a:r>
              <a:rPr lang="nb-NO" sz="4000" dirty="0" err="1">
                <a:effectLst/>
                <a:latin typeface="+mn-lt"/>
                <a:ea typeface="Times New Roman" panose="02020603050405020304" pitchFamily="18" charset="0"/>
                <a:cs typeface="Times New Roman" panose="02020603050405020304" pitchFamily="18" charset="0"/>
              </a:rPr>
              <a:t>Doula</a:t>
            </a:r>
            <a:r>
              <a:rPr lang="nb-NO" sz="4000" dirty="0">
                <a:effectLst/>
                <a:latin typeface="+mn-lt"/>
                <a:ea typeface="Times New Roman" panose="02020603050405020304" pitchFamily="18" charset="0"/>
                <a:cs typeface="Times New Roman" panose="02020603050405020304" pitchFamily="18" charset="0"/>
              </a:rPr>
              <a:t> ser ut til å ha en positiv effekt på hensikt om og lengde på amming og kvinnenes opplevelse av fødselen. Effekten på fødselsutfall og bruk av </a:t>
            </a:r>
            <a:r>
              <a:rPr lang="nb-NO" sz="4000" dirty="0" err="1">
                <a:effectLst/>
                <a:latin typeface="+mn-lt"/>
                <a:ea typeface="Times New Roman" panose="02020603050405020304" pitchFamily="18" charset="0"/>
                <a:cs typeface="Times New Roman" panose="02020603050405020304" pitchFamily="18" charset="0"/>
              </a:rPr>
              <a:t>analgesi</a:t>
            </a:r>
            <a:r>
              <a:rPr lang="nb-NO" sz="4000" dirty="0">
                <a:effectLst/>
                <a:latin typeface="+mn-lt"/>
                <a:ea typeface="Times New Roman" panose="02020603050405020304" pitchFamily="18" charset="0"/>
                <a:cs typeface="Times New Roman" panose="02020603050405020304" pitchFamily="18" charset="0"/>
              </a:rPr>
              <a:t> er usikker. </a:t>
            </a:r>
          </a:p>
          <a:p>
            <a:pPr>
              <a:lnSpc>
                <a:spcPct val="150000"/>
              </a:lnSpc>
              <a:spcAft>
                <a:spcPts val="800"/>
              </a:spcAft>
            </a:pPr>
            <a:endParaRPr lang="nb-NO" sz="4000" dirty="0">
              <a:latin typeface="+mn-lt"/>
              <a:cs typeface="Times New Roman" panose="02020603050405020304" pitchFamily="18" charset="0"/>
            </a:endParaRPr>
          </a:p>
          <a:p>
            <a:pPr>
              <a:lnSpc>
                <a:spcPct val="150000"/>
              </a:lnSpc>
              <a:spcAft>
                <a:spcPts val="800"/>
              </a:spcAft>
            </a:pPr>
            <a:r>
              <a:rPr lang="nb-NO" sz="4000" dirty="0">
                <a:latin typeface="+mn-lt"/>
                <a:cs typeface="Times New Roman" panose="02020603050405020304" pitchFamily="18" charset="0"/>
              </a:rPr>
              <a:t>Tabellen viser hvilke artikler som omtaler de ulike temaene i problemstillingen og hva artikkelforfatterne kom frem til.</a:t>
            </a:r>
            <a:endParaRPr lang="nb-NO" sz="4000" dirty="0"/>
          </a:p>
        </p:txBody>
      </p:sp>
      <p:sp>
        <p:nvSpPr>
          <p:cNvPr id="11" name="TekstSylinder 10">
            <a:extLst>
              <a:ext uri="{FF2B5EF4-FFF2-40B4-BE49-F238E27FC236}">
                <a16:creationId xmlns:a16="http://schemas.microsoft.com/office/drawing/2014/main" id="{5E0E6A7C-B774-120F-42AE-1187AC7164C1}"/>
              </a:ext>
            </a:extLst>
          </p:cNvPr>
          <p:cNvSpPr txBox="1"/>
          <p:nvPr/>
        </p:nvSpPr>
        <p:spPr>
          <a:xfrm>
            <a:off x="11952514" y="25997430"/>
            <a:ext cx="30284714" cy="1569660"/>
          </a:xfrm>
          <a:prstGeom prst="rect">
            <a:avLst/>
          </a:prstGeom>
          <a:noFill/>
        </p:spPr>
        <p:txBody>
          <a:bodyPr wrap="square" rtlCol="0">
            <a:spAutoFit/>
          </a:bodyPr>
          <a:lstStyle/>
          <a:p>
            <a:endParaRPr lang="nb-NO" sz="3200" b="1" dirty="0">
              <a:latin typeface="+mn-lt"/>
            </a:endParaRPr>
          </a:p>
          <a:p>
            <a:r>
              <a:rPr lang="nb-NO" sz="3200" dirty="0">
                <a:latin typeface="+mn-lt"/>
              </a:rPr>
              <a:t>* Med «</a:t>
            </a:r>
            <a:r>
              <a:rPr lang="nb-NO" sz="3200" dirty="0" err="1">
                <a:latin typeface="+mn-lt"/>
              </a:rPr>
              <a:t>Doula</a:t>
            </a:r>
            <a:r>
              <a:rPr lang="nb-NO" sz="3200" dirty="0">
                <a:latin typeface="+mn-lt"/>
              </a:rPr>
              <a:t>» menes en kvinne som bistår en annen kvinne under svangerskap og fødsel, her i forbindelse med tilrettelegging for gravide som har migrert.</a:t>
            </a:r>
          </a:p>
          <a:p>
            <a:endParaRPr lang="nb-NO" dirty="0"/>
          </a:p>
        </p:txBody>
      </p:sp>
    </p:spTree>
    <p:extLst>
      <p:ext uri="{BB962C8B-B14F-4D97-AF65-F5344CB8AC3E}">
        <p14:creationId xmlns:p14="http://schemas.microsoft.com/office/powerpoint/2010/main" val="3643471718"/>
      </p:ext>
    </p:extLst>
  </p:cSld>
  <p:clrMapOvr>
    <a:masterClrMapping/>
  </p:clrMapOvr>
</p:sld>
</file>

<file path=ppt/theme/theme1.xml><?xml version="1.0" encoding="utf-8"?>
<a:theme xmlns:a="http://schemas.openxmlformats.org/drawingml/2006/main" name="Standard utforming">
  <a:themeElements>
    <a:clrScheme name="UiB-Farger-2015-matt">
      <a:dk1>
        <a:sysClr val="windowText" lastClr="000000"/>
      </a:dk1>
      <a:lt1>
        <a:srgbClr val="FFFFFF"/>
      </a:lt1>
      <a:dk2>
        <a:srgbClr val="847268"/>
      </a:dk2>
      <a:lt2>
        <a:srgbClr val="D0CAC2"/>
      </a:lt2>
      <a:accent1>
        <a:srgbClr val="DB3F3D"/>
      </a:accent1>
      <a:accent2>
        <a:srgbClr val="1A2640"/>
      </a:accent2>
      <a:accent3>
        <a:srgbClr val="CDAB3F"/>
      </a:accent3>
      <a:accent4>
        <a:srgbClr val="4EA0B7"/>
      </a:accent4>
      <a:accent5>
        <a:srgbClr val="789A5B"/>
      </a:accent5>
      <a:accent6>
        <a:srgbClr val="705686"/>
      </a:accent6>
      <a:hlink>
        <a:srgbClr val="009FEE"/>
      </a:hlink>
      <a:folHlink>
        <a:srgbClr val="522D89"/>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 utforming">
  <a:themeElements>
    <a:clrScheme name="UiB-Farger-2015-matt">
      <a:dk1>
        <a:sysClr val="windowText" lastClr="000000"/>
      </a:dk1>
      <a:lt1>
        <a:srgbClr val="FFFFFF"/>
      </a:lt1>
      <a:dk2>
        <a:srgbClr val="847268"/>
      </a:dk2>
      <a:lt2>
        <a:srgbClr val="D0CAC2"/>
      </a:lt2>
      <a:accent1>
        <a:srgbClr val="DB3F3D"/>
      </a:accent1>
      <a:accent2>
        <a:srgbClr val="1A2640"/>
      </a:accent2>
      <a:accent3>
        <a:srgbClr val="CDAB3F"/>
      </a:accent3>
      <a:accent4>
        <a:srgbClr val="4EA0B7"/>
      </a:accent4>
      <a:accent5>
        <a:srgbClr val="789A5B"/>
      </a:accent5>
      <a:accent6>
        <a:srgbClr val="705686"/>
      </a:accent6>
      <a:hlink>
        <a:srgbClr val="009FEE"/>
      </a:hlink>
      <a:folHlink>
        <a:srgbClr val="522D89"/>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ln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andard utforming">
  <a:themeElements>
    <a:clrScheme name="UiB-Farger-2015-matt">
      <a:dk1>
        <a:sysClr val="windowText" lastClr="000000"/>
      </a:dk1>
      <a:lt1>
        <a:srgbClr val="FFFFFF"/>
      </a:lt1>
      <a:dk2>
        <a:srgbClr val="847268"/>
      </a:dk2>
      <a:lt2>
        <a:srgbClr val="D0CAC2"/>
      </a:lt2>
      <a:accent1>
        <a:srgbClr val="DB3F3D"/>
      </a:accent1>
      <a:accent2>
        <a:srgbClr val="1A2640"/>
      </a:accent2>
      <a:accent3>
        <a:srgbClr val="CDAB3F"/>
      </a:accent3>
      <a:accent4>
        <a:srgbClr val="4EA0B7"/>
      </a:accent4>
      <a:accent5>
        <a:srgbClr val="789A5B"/>
      </a:accent5>
      <a:accent6>
        <a:srgbClr val="705686"/>
      </a:accent6>
      <a:hlink>
        <a:srgbClr val="009FEE"/>
      </a:hlink>
      <a:folHlink>
        <a:srgbClr val="522D89"/>
      </a:folHlink>
    </a:clrScheme>
    <a:fontScheme name="Standard utform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flat" cmpd="sng" algn="ctr">
              <a:solidFill>
                <a:srgbClr val="005473"/>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8361363" rtl="0" eaLnBrk="1" fontAlgn="base" latinLnBrk="0" hangingPunct="1">
          <a:lnSpc>
            <a:spcPct val="100000"/>
          </a:lnSpc>
          <a:spcBef>
            <a:spcPct val="0"/>
          </a:spcBef>
          <a:spcAft>
            <a:spcPct val="0"/>
          </a:spcAft>
          <a:buClrTx/>
          <a:buSzTx/>
          <a:buFontTx/>
          <a:buNone/>
          <a:tabLst/>
          <a:defRPr kumimoji="0" lang="nb-NO" sz="3200" b="0" i="0" u="none" strike="noStrike" cap="none" normalizeH="0" baseline="0" smtClean="0">
            <a:ln>
              <a:noFill/>
            </a:ln>
            <a:solidFill>
              <a:schemeClr val="tx1"/>
            </a:solidFill>
            <a:effectLst/>
            <a:latin typeface="Arial" charset="0"/>
          </a:defRPr>
        </a:defPPr>
      </a:lstStyle>
    </a:lnDef>
    <a:txDef>
      <a:spPr bwMode="auto">
        <a:noFill/>
        <a:ln w="38100" algn="ctr">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square" lIns="0">
        <a:spAutoFit/>
      </a:bodyPr>
      <a:lstStyle>
        <a:defPPr marL="0" algn="l" rtl="0" eaLnBrk="1" fontAlgn="t" latinLnBrk="0" hangingPunct="1">
          <a:lnSpc>
            <a:spcPct val="107000"/>
          </a:lnSpc>
          <a:spcBef>
            <a:spcPts val="0"/>
          </a:spcBef>
          <a:spcAft>
            <a:spcPts val="0"/>
          </a:spcAft>
          <a:defRPr sz="4000" b="1" i="0" u="none" strike="noStrike" kern="1200" dirty="0" smtClean="0">
            <a:effectLst/>
            <a:latin typeface="Arial" panose="020B0604020202020204" pitchFamily="34" charset="0"/>
            <a:ea typeface="Calibri" panose="020F0502020204030204" pitchFamily="34" charset="0"/>
            <a:cs typeface="Arial" panose="020B0604020202020204" pitchFamily="34" charset="0"/>
          </a:defRPr>
        </a:defPPr>
      </a:lstStyle>
    </a:tx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andard utforming">
  <a:themeElements>
    <a:clrScheme name="UiB-Farger-2015-matt">
      <a:dk1>
        <a:srgbClr val="000000"/>
      </a:dk1>
      <a:lt1>
        <a:srgbClr val="FFFFFF"/>
      </a:lt1>
      <a:dk2>
        <a:srgbClr val="847268"/>
      </a:dk2>
      <a:lt2>
        <a:srgbClr val="D0CAC2"/>
      </a:lt2>
      <a:accent1>
        <a:srgbClr val="DB3F3D"/>
      </a:accent1>
      <a:accent2>
        <a:srgbClr val="1A2640"/>
      </a:accent2>
      <a:accent3>
        <a:srgbClr val="CDAB3F"/>
      </a:accent3>
      <a:accent4>
        <a:srgbClr val="4EA0B7"/>
      </a:accent4>
      <a:accent5>
        <a:srgbClr val="789A5B"/>
      </a:accent5>
      <a:accent6>
        <a:srgbClr val="705686"/>
      </a:accent6>
      <a:hlink>
        <a:srgbClr val="009FEE"/>
      </a:hlink>
      <a:folHlink>
        <a:srgbClr val="522D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2079</TotalTime>
  <Words>17843</Words>
  <Application>Microsoft Office PowerPoint</Application>
  <PresentationFormat>Egendefinert</PresentationFormat>
  <Paragraphs>1404</Paragraphs>
  <Slides>33</Slides>
  <Notes>29</Notes>
  <HiddenSlides>0</HiddenSlides>
  <MMClips>0</MMClips>
  <ScaleCrop>false</ScaleCrop>
  <HeadingPairs>
    <vt:vector size="6" baseType="variant">
      <vt:variant>
        <vt:lpstr>Brukte skrifter</vt:lpstr>
      </vt:variant>
      <vt:variant>
        <vt:i4>11</vt:i4>
      </vt:variant>
      <vt:variant>
        <vt:lpstr>Tema</vt:lpstr>
      </vt:variant>
      <vt:variant>
        <vt:i4>5</vt:i4>
      </vt:variant>
      <vt:variant>
        <vt:lpstr>Lysbildetitler</vt:lpstr>
      </vt:variant>
      <vt:variant>
        <vt:i4>33</vt:i4>
      </vt:variant>
    </vt:vector>
  </HeadingPairs>
  <TitlesOfParts>
    <vt:vector size="49" baseType="lpstr">
      <vt:lpstr>GungsuhChe</vt:lpstr>
      <vt:lpstr>Arial</vt:lpstr>
      <vt:lpstr>Arial Narrow</vt:lpstr>
      <vt:lpstr>Calibri</vt:lpstr>
      <vt:lpstr>Calibri Light</vt:lpstr>
      <vt:lpstr>Cambria</vt:lpstr>
      <vt:lpstr>Century Gothic</vt:lpstr>
      <vt:lpstr>Courier New</vt:lpstr>
      <vt:lpstr>Segoe UI Historic</vt:lpstr>
      <vt:lpstr>Times New Roman</vt:lpstr>
      <vt:lpstr>TimesNewRomanPSMT</vt:lpstr>
      <vt:lpstr>Standard utforming</vt:lpstr>
      <vt:lpstr>Standard utforming</vt:lpstr>
      <vt:lpstr>Office-tema</vt:lpstr>
      <vt:lpstr>Standard utforming</vt:lpstr>
      <vt:lpstr>1_Standard utforming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IT-avd, 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Helge Grønhaug</dc:creator>
  <cp:lastModifiedBy>Arne Tjølsen</cp:lastModifiedBy>
  <cp:revision>144</cp:revision>
  <cp:lastPrinted>2016-05-27T08:05:21Z</cp:lastPrinted>
  <dcterms:created xsi:type="dcterms:W3CDTF">2006-11-02T13:18:58Z</dcterms:created>
  <dcterms:modified xsi:type="dcterms:W3CDTF">2022-10-12T10:50:50Z</dcterms:modified>
</cp:coreProperties>
</file>