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6" autoAdjust="0"/>
    <p:restoredTop sz="95878" autoAdjust="0"/>
  </p:normalViewPr>
  <p:slideViewPr>
    <p:cSldViewPr snapToGrid="0">
      <p:cViewPr>
        <p:scale>
          <a:sx n="28" d="100"/>
          <a:sy n="28" d="100"/>
        </p:scale>
        <p:origin x="432" y="-4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Bakgrunn: 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Blodtrykksmåling er</a:t>
            </a: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sentral i den kliniske undersøkelsen, og hypertensjon er en svært utbredt sykdom. Det å ha konkrete blodtrykksmål for diagnostisering og behandling er essensielt, men det kan være vanskelig for klinikere å vite kva en skal forholde seg til blant mange retningslinjer for hypertensjon.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Hypotese: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Det er signifikante forskjeller blant de mest kjente og brukte retningslinjene for blodtrykksmål. Dette har en betydning for handtering av pasienter med hypertensjon.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Formål med studien: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Komparativ litteraturstudie for å identifisere forskjellene og vurdere tilstrekkeligheten og gjennomførbarheten av de utvalgte retningslinjene.</a:t>
            </a:r>
            <a:b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Metode: 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Sammenligne 2017 ACC/AHA, 2018 ESC/ESH, 2019 NICE, 2020 ISH og 2021 KDIGO. Punktene som ble sammenlignet var bruk av eksperter og håndtering av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interressekonflikter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finansiering, målemetode av blodtrykk, blodtrykksmål, kva studier retningslinjen er basert på, samt om retningslinjen anbefaler ikke-farmasøytiske råd for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blodtrykkssenking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Resultater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Ingen av retningslinjene var finansiert av eksterne partier eller industri, og alle hadde avklart interessekonflikter. Det ble funnet forskjeller i anbefalinger for målemetode ved diagnostisering av hypertensjon. Alle anerkjente måling utenfor kontoret, men KDIGO satte mer trykk på den standardiserte kontormålingen og ønskte å bruke den mindre konvensjonelle metoden automatisert kontortrykk,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attended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eller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unattended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KDIGO hadde et blodtrykksmål &lt;120/80 mm Hg, 2017 ACC/AHA har målet &lt;130/85, mens resten av retningslinjene har &lt;140/90 mm Hg. 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Konklusjon</a:t>
            </a:r>
            <a:r>
              <a:rPr lang="nb-NO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 ble funnet signifikante forskjeller mellom retningslinjene og det konkluderes med at 2018 ESC/ESH er den retningslinjen som best representerer den norske befolkningen. Retningslinjen er omfattende, går grundig gjennom tilgjengelige studier og evidens og har blodtrykksmål som samstemmer med det anbefalt av Helsedirektoratet i Norge.</a:t>
            </a:r>
          </a:p>
          <a:p>
            <a:pPr>
              <a:lnSpc>
                <a:spcPct val="150000"/>
              </a:lnSpc>
            </a:pP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://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www.google.com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search?q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hypertension+illustrations+heart+with+face&amp;tbm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isch&amp;ved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=2ahUKEwisk4Dt2sv6AhVGl4sKHTrtAuEQ2-cCegQIABAA&amp;oq=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hypertension+illustrations+heart+with+face&amp;gs_lcp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=CgNpbWcQA1DvA1juL2DDMWgGcAB4AIABiwGIAY4LkgEEMjAuMZgBAKABAaoBC2d3cy13aXotaW1nwAEB&amp;sclient=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img&amp;ei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=Jdg-Y-zsFcaurgS62ouIDg&amp;bih=789&amp;biw=1440#imgrc=YsVVlsqZQ6e_bM</a:t>
            </a:r>
          </a:p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6525426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Sammenligning</a:t>
            </a:r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av 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retningslinjer</a:t>
            </a:r>
            <a:r>
              <a:rPr lang="en-US" altLang="nb-NO" sz="113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for </a:t>
            </a:r>
            <a:r>
              <a:rPr lang="en-US" altLang="nb-NO" sz="11300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blodtrykksmål</a:t>
            </a:r>
            <a:endParaRPr lang="nb-NO" altLang="nb-NO" sz="113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7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Komparativ litteraturstudie for å identifisere forskjellene og vurdere tilstrekkeligheten og gjennomførbarheten av de utvalgte retningslinjene. </a:t>
            </a:r>
            <a:endParaRPr lang="nb-NO" altLang="nb-NO" sz="7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997885" y="2843212"/>
            <a:ext cx="499752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j-lt"/>
              </a:rPr>
              <a:t>Marie Øyerhamn</a:t>
            </a:r>
            <a:br>
              <a:rPr lang="nb-NO" altLang="nb-NO" sz="4000" dirty="0">
                <a:solidFill>
                  <a:schemeClr val="bg1"/>
                </a:solidFill>
                <a:latin typeface="+mj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j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j-lt"/>
              </a:rPr>
              <a:t>jad007@uib.no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9" y="6229350"/>
            <a:ext cx="9360000" cy="6684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sz="4200" b="1" dirty="0">
                <a:latin typeface="+mn-lt"/>
                <a:ea typeface="Calibri" panose="020F0502020204030204" pitchFamily="34" charset="0"/>
              </a:rPr>
              <a:t>Bakgrunn</a:t>
            </a:r>
          </a:p>
          <a:p>
            <a:pPr eaLnBrk="1" hangingPunct="1">
              <a:spcAft>
                <a:spcPct val="20000"/>
              </a:spcAft>
            </a:pPr>
            <a:r>
              <a:rPr lang="nb-NO" sz="4200" dirty="0">
                <a:latin typeface="+mn-lt"/>
                <a:ea typeface="Calibri" panose="020F0502020204030204" pitchFamily="34" charset="0"/>
              </a:rPr>
              <a:t>H</a:t>
            </a: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ypertensjon er en svært utbredt sykdom og blodtrykksmåling er</a:t>
            </a:r>
            <a:r>
              <a:rPr lang="nb-NO" sz="4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sentral i den kliniske undersøkelsen. Det å ha konkrete blodtrykksmål for diagnostisering og behandling er essensielt. Det kan dessverre være vanskelig for klinikere å vite kva en skal forholde seg til blant mange retningslinjer for hypertensjon. 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0772720" y="6567657"/>
            <a:ext cx="9847312" cy="1080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altLang="nb-NO" sz="4200" b="1" dirty="0">
                <a:latin typeface="+mn-lt"/>
              </a:rPr>
              <a:t>Metode</a:t>
            </a:r>
          </a:p>
          <a:p>
            <a:r>
              <a:rPr lang="nb-NO" altLang="nb-NO" sz="4200" dirty="0">
                <a:latin typeface="+mn-lt"/>
              </a:rPr>
              <a:t>Retningslinjene som ble sammenlignet på var </a:t>
            </a:r>
            <a:r>
              <a:rPr lang="nb-NO" sz="4200" dirty="0">
                <a:latin typeface="+mn-lt"/>
              </a:rPr>
              <a:t>2017 ACC/AHA, 2018 ESC/ESH, 2019 NICE, 2020 ISH og 2021 KDIGO. </a:t>
            </a:r>
          </a:p>
          <a:p>
            <a:endParaRPr lang="nb-NO" sz="4200" dirty="0">
              <a:latin typeface="+mn-lt"/>
            </a:endParaRPr>
          </a:p>
          <a:p>
            <a:r>
              <a:rPr lang="nb-NO" sz="4200" dirty="0">
                <a:latin typeface="+mn-lt"/>
              </a:rPr>
              <a:t>Det ble sammenlignet bruk av eksperter og håndtering av interessekonflikter, finansiering, målemetode av blodtrykk, blodtrykksmål, hvilke studier retningslinjen er basert på, samt om retningslinjen anbefaler ikke-farmasøytiske råd for blodtrykkssenkning.</a:t>
            </a:r>
          </a:p>
          <a:p>
            <a:r>
              <a:rPr lang="nb-NO" sz="4200" dirty="0">
                <a:latin typeface="+mn-lt"/>
              </a:rPr>
              <a:t> </a:t>
            </a:r>
          </a:p>
          <a:p>
            <a:pPr eaLnBrk="1" hangingPunct="1">
              <a:spcAft>
                <a:spcPct val="20000"/>
              </a:spcAft>
            </a:pPr>
            <a:endParaRPr lang="en-GB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9" name="Text Box 3" descr="Text field "/>
          <p:cNvSpPr txBox="1">
            <a:spLocks noChangeArrowheads="1"/>
          </p:cNvSpPr>
          <p:nvPr/>
        </p:nvSpPr>
        <p:spPr bwMode="auto">
          <a:xfrm>
            <a:off x="21161711" y="6567657"/>
            <a:ext cx="9360000" cy="914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</a:t>
            </a:r>
            <a:br>
              <a:rPr lang="nb-NO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Det ble funnet forskjeller i anbefalinger for målemetode ved diagnostisering av hypertensjon. Alle anerkjente måling utenfor kontoret, men KDIGO satte mer trykk på den standardiserte kontormålingen og ønskte å bruke den mindre konvensjonelle metoden AOBP,  automatisert kontortrykk, </a:t>
            </a:r>
            <a:r>
              <a:rPr lang="nb-NO" sz="4200" dirty="0" err="1">
                <a:effectLst/>
                <a:latin typeface="+mn-lt"/>
                <a:ea typeface="Calibri" panose="020F0502020204030204" pitchFamily="34" charset="0"/>
              </a:rPr>
              <a:t>attended</a:t>
            </a: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 eller </a:t>
            </a:r>
            <a:r>
              <a:rPr lang="nb-NO" sz="4200" dirty="0" err="1">
                <a:effectLst/>
                <a:latin typeface="+mn-lt"/>
                <a:ea typeface="Calibri" panose="020F0502020204030204" pitchFamily="34" charset="0"/>
              </a:rPr>
              <a:t>unattended</a:t>
            </a: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. KDIGO hadde et blodtrykksmål &lt;120/80 mm Hg, 2017 ACC/AHA har målet &lt;130/85, mens resten av retningslinjene har det mer konvensjonelle målet &lt;140/90 mm Hg. </a:t>
            </a:r>
            <a:endParaRPr lang="nb-NO" sz="42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062870" y="16676983"/>
            <a:ext cx="10115886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SPRINT</a:t>
            </a:r>
            <a:br>
              <a:rPr lang="en-US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altLang="nb-NO" sz="4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SPRINT er en viktig studie innen fagfeltet fra 2015. Den anbefaler blodtrykksmål &lt;120/80 mm Hg og er blitt kritisert for blant annet målemetoden brukt i studien, samt å ha deltakere som ikke utgjør et representativt pasientutvalg. 2021 KDIGO baserer sitt blodtrykksmål på denne studien. 2017 ACC/AHH med sitt relativt lave mål er kritiske til studien, men har tre forfattere som også har ledende roller i SPRINT.</a:t>
            </a:r>
          </a:p>
        </p:txBody>
      </p:sp>
      <p:sp>
        <p:nvSpPr>
          <p:cNvPr id="2062" name="Exmple box" descr="Example box"/>
          <p:cNvSpPr txBox="1">
            <a:spLocks noChangeArrowheads="1"/>
          </p:cNvSpPr>
          <p:nvPr/>
        </p:nvSpPr>
        <p:spPr bwMode="auto">
          <a:xfrm>
            <a:off x="10542689" y="16737882"/>
            <a:ext cx="9263380" cy="628882"/>
          </a:xfrm>
          <a:prstGeom prst="rect">
            <a:avLst/>
          </a:prstGeom>
          <a:noFill/>
          <a:ln w="25400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0" tIns="82800" bIns="828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b-NO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Blodtrykksmål</a:t>
            </a:r>
            <a:r>
              <a:rPr lang="en-GB" altLang="nb-NO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ved</a:t>
            </a:r>
            <a:r>
              <a:rPr lang="en-GB" altLang="nb-NO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kontormåling</a:t>
            </a:r>
            <a:r>
              <a:rPr lang="en-GB" altLang="nb-NO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altLang="nb-NO" sz="3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</a:t>
            </a:r>
            <a:r>
              <a:rPr lang="en-GB" altLang="nb-NO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mm Hg</a:t>
            </a: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31962408" y="16676983"/>
            <a:ext cx="9847312" cy="886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  <a:br>
              <a:rPr lang="nb-NO" altLang="nb-NO" sz="4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4200" dirty="0">
                <a:effectLst/>
                <a:latin typeface="+mn-lt"/>
                <a:ea typeface="Times New Roman" panose="02020603050405020304" pitchFamily="18" charset="0"/>
              </a:rPr>
              <a:t>Det ble funnet signifikante forskjeller mellom retningslinjene og det konkluderes med at 2018 ESC/ESH er den retningslinjen som best representerer den norske befolkningen. Retningslinjen er omfattende, går grundig gjennom tilgjengelige studier og evidens og har blodtrykksmål som samstemmer med det anbefalt av Helsedirektoratet i Norge.</a:t>
            </a: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161711" y="27460575"/>
            <a:ext cx="10216433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Referanser:</a:t>
            </a:r>
          </a:p>
          <a:p>
            <a:pPr eaLnBrk="1" hangingPunct="1"/>
            <a:r>
              <a:rPr lang="nb-NO" altLang="nb-NO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Bilde 1: </a:t>
            </a:r>
            <a:r>
              <a:rPr lang="nb-NO" sz="1800" dirty="0"/>
              <a:t>https://www.todaystransitionsnow.com/living-your-best-life/exercise-and-fitness/the-low-down-on-high-blood-pressure/</a:t>
            </a:r>
          </a:p>
          <a:p>
            <a:pPr eaLnBrk="1" hangingPunct="1"/>
            <a:r>
              <a:rPr lang="nb-NO" sz="1800" b="1" dirty="0"/>
              <a:t>Bilde 2: </a:t>
            </a:r>
            <a:r>
              <a:rPr lang="nb-NO" sz="1800" dirty="0"/>
              <a:t>hentet fra denne oppgaven</a:t>
            </a:r>
          </a:p>
          <a:p>
            <a:pPr eaLnBrk="1" hangingPunct="1"/>
            <a:r>
              <a:rPr lang="nb-NO" sz="1800" b="1" dirty="0"/>
              <a:t>Bilde 3: 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Wright JT. A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Randomized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Trial 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Intensive versus Standard Blood-</a:t>
            </a:r>
            <a:r>
              <a:rPr lang="nb-N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Pressure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Control. 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nb-NO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Engl</a:t>
            </a:r>
            <a:r>
              <a:rPr lang="nb-N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 Med</a:t>
            </a:r>
            <a:r>
              <a:rPr lang="nb-N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2015;373(22):2103-2116. doi:10.1056/nejmoa1511939</a:t>
            </a:r>
            <a:r>
              <a:rPr lang="nb-NO" sz="1800" dirty="0">
                <a:effectLst/>
              </a:rPr>
              <a:t> </a:t>
            </a:r>
            <a:endParaRPr lang="nb-NO" sz="1800" dirty="0"/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Veileder for oppgaven</a:t>
            </a:r>
          </a:p>
          <a:p>
            <a:pPr eaLnBrk="1" hangingPunct="1"/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Hans Peter </a:t>
            </a:r>
            <a:r>
              <a:rPr lang="nb-NO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Marti</a:t>
            </a:r>
            <a:r>
              <a:rPr lang="nb-NO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Professor i nefrologi</a:t>
            </a:r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C20D4E6D-4FD6-CF44-B048-494EC0E62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7458" y="7915985"/>
            <a:ext cx="10077212" cy="50165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5E87C0C9-4773-2E4B-A0D8-0A96C59EC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688" y="13366032"/>
            <a:ext cx="7200900" cy="6743700"/>
          </a:xfrm>
          <a:prstGeom prst="rect">
            <a:avLst/>
          </a:prstGeom>
        </p:spPr>
      </p:pic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463B81CE-C736-1044-864D-76CBC6847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1286"/>
              </p:ext>
            </p:extLst>
          </p:nvPr>
        </p:nvGraphicFramePr>
        <p:xfrm>
          <a:off x="9979538" y="17540886"/>
          <a:ext cx="10454932" cy="657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380">
                  <a:extLst>
                    <a:ext uri="{9D8B030D-6E8A-4147-A177-3AD203B41FA5}">
                      <a16:colId xmlns:a16="http://schemas.microsoft.com/office/drawing/2014/main" val="1068653278"/>
                    </a:ext>
                  </a:extLst>
                </a:gridCol>
                <a:gridCol w="2841433">
                  <a:extLst>
                    <a:ext uri="{9D8B030D-6E8A-4147-A177-3AD203B41FA5}">
                      <a16:colId xmlns:a16="http://schemas.microsoft.com/office/drawing/2014/main" val="3109850916"/>
                    </a:ext>
                  </a:extLst>
                </a:gridCol>
                <a:gridCol w="2769847">
                  <a:extLst>
                    <a:ext uri="{9D8B030D-6E8A-4147-A177-3AD203B41FA5}">
                      <a16:colId xmlns:a16="http://schemas.microsoft.com/office/drawing/2014/main" val="2984168974"/>
                    </a:ext>
                  </a:extLst>
                </a:gridCol>
                <a:gridCol w="3122272">
                  <a:extLst>
                    <a:ext uri="{9D8B030D-6E8A-4147-A177-3AD203B41FA5}">
                      <a16:colId xmlns:a16="http://schemas.microsoft.com/office/drawing/2014/main" val="993107616"/>
                    </a:ext>
                  </a:extLst>
                </a:gridCol>
              </a:tblGrid>
              <a:tr h="6230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Retningslinje: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Normalt BT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 dirty="0">
                          <a:effectLst/>
                        </a:rPr>
                        <a:t>Hypertensjon grad 1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Hypertensjon grad 2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5174411"/>
                  </a:ext>
                </a:extLst>
              </a:tr>
              <a:tr h="6232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2018 ESC/ESH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SBT &lt;120 og DBT &lt;80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SBT 140-159 og/eller DBT 90-99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SBT 160-170 og/eller DBT 100-109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16768"/>
                  </a:ext>
                </a:extLst>
              </a:tr>
              <a:tr h="6232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2017/2019 ACC/AHA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&lt;120/&lt;80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 dirty="0">
                          <a:effectLst/>
                        </a:rPr>
                        <a:t>130-139/80-89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140/­≥90 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673269"/>
                  </a:ext>
                </a:extLst>
              </a:tr>
              <a:tr h="6232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2020 ISH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&lt;130/&lt;85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140-159/90-99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≥160/≥100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028668"/>
                  </a:ext>
                </a:extLst>
              </a:tr>
              <a:tr h="20403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2021KDIGO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Anbefaler at pasienter med CKD og hypertensjon skal behandles med mål om systolisk blodtrykk &lt;120 mm Hg, gitt at det tolereres.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Pasienter med nyretransplantat og hypertensjon anbefales blodtrykksmål &lt;130/80mm Hg.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57379"/>
                  </a:ext>
                </a:extLst>
              </a:tr>
              <a:tr h="13318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2019 NICE: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>
                          <a:effectLst/>
                        </a:rPr>
                        <a:t>&lt;140/90</a:t>
                      </a:r>
                      <a:endParaRPr lang="nb-NO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 dirty="0">
                          <a:effectLst/>
                        </a:rPr>
                        <a:t>140/90 - 159/99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b-NO" sz="2000" dirty="0">
                          <a:effectLst/>
                        </a:rPr>
                        <a:t>160/100- 180/120</a:t>
                      </a:r>
                      <a:endParaRPr lang="nb-NO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073908"/>
                  </a:ext>
                </a:extLst>
              </a:tr>
            </a:tbl>
          </a:graphicData>
        </a:graphic>
      </p:graphicFrame>
      <p:sp>
        <p:nvSpPr>
          <p:cNvPr id="16" name="TekstSylinder 15">
            <a:extLst>
              <a:ext uri="{FF2B5EF4-FFF2-40B4-BE49-F238E27FC236}">
                <a16:creationId xmlns:a16="http://schemas.microsoft.com/office/drawing/2014/main" id="{E3A1F23A-A239-B449-884D-B43349087F46}"/>
              </a:ext>
            </a:extLst>
          </p:cNvPr>
          <p:cNvSpPr txBox="1"/>
          <p:nvPr/>
        </p:nvSpPr>
        <p:spPr>
          <a:xfrm>
            <a:off x="1188720" y="21488400"/>
            <a:ext cx="8007166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GB" altLang="nb-NO" sz="4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Hypotese</a:t>
            </a:r>
            <a:endParaRPr lang="en-GB" altLang="nb-NO" sz="42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4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Hypotesen</a:t>
            </a:r>
            <a:r>
              <a:rPr lang="en-GB" altLang="nb-NO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 at det er </a:t>
            </a:r>
            <a:r>
              <a:rPr lang="nb-NO" sz="4200" dirty="0">
                <a:effectLst/>
                <a:latin typeface="+mn-lt"/>
                <a:ea typeface="Calibri" panose="020F0502020204030204" pitchFamily="34" charset="0"/>
              </a:rPr>
              <a:t>signifikante forskjeller blant de mest kjente og brukte retningslinjene for blodtrykksmål. Dette har en betydning for handtering av pasienter med hypertensjon.</a:t>
            </a:r>
            <a:r>
              <a:rPr lang="en-GB" altLang="nb-NO" sz="4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10154</TotalTime>
  <Words>933</Words>
  <Application>Microsoft Macintosh PowerPoint</Application>
  <PresentationFormat>Egendefinert</PresentationFormat>
  <Paragraphs>62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Marie Øyerhamn</cp:lastModifiedBy>
  <cp:revision>153</cp:revision>
  <cp:lastPrinted>2016-05-27T08:05:21Z</cp:lastPrinted>
  <dcterms:created xsi:type="dcterms:W3CDTF">2006-11-02T13:18:58Z</dcterms:created>
  <dcterms:modified xsi:type="dcterms:W3CDTF">2022-10-07T14:23:54Z</dcterms:modified>
</cp:coreProperties>
</file>