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42808525" cy="30279975"/>
  <p:notesSz cx="7099300" cy="102346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78">
          <p15:clr>
            <a:srgbClr val="A4A3A4"/>
          </p15:clr>
        </p15:guide>
        <p15:guide id="2" orient="horz" pos="18586">
          <p15:clr>
            <a:srgbClr val="A4A3A4"/>
          </p15:clr>
        </p15:guide>
        <p15:guide id="3" orient="horz" pos="17074">
          <p15:clr>
            <a:srgbClr val="A4A3A4"/>
          </p15:clr>
        </p15:guide>
        <p15:guide id="4" pos="745">
          <p15:clr>
            <a:srgbClr val="A4A3A4"/>
          </p15:clr>
        </p15:guide>
        <p15:guide id="5" pos="19961">
          <p15:clr>
            <a:srgbClr val="A4A3A4"/>
          </p15:clr>
        </p15:guide>
        <p15:guide id="6" pos="26361">
          <p15:clr>
            <a:srgbClr val="A4A3A4"/>
          </p15:clr>
        </p15:guide>
        <p15:guide id="7" pos="13513">
          <p15:clr>
            <a:srgbClr val="A4A3A4"/>
          </p15:clr>
        </p15:guide>
        <p15:guide id="8" pos="70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332B"/>
    <a:srgbClr val="005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37" autoAdjust="0"/>
    <p:restoredTop sz="90219" autoAdjust="0"/>
  </p:normalViewPr>
  <p:slideViewPr>
    <p:cSldViewPr snapToGrid="0">
      <p:cViewPr>
        <p:scale>
          <a:sx n="23" d="100"/>
          <a:sy n="23" d="100"/>
        </p:scale>
        <p:origin x="2384" y="184"/>
      </p:cViewPr>
      <p:guideLst>
        <p:guide orient="horz" pos="2778"/>
        <p:guide orient="horz" pos="18586"/>
        <p:guide orient="horz" pos="17074"/>
        <p:guide pos="745"/>
        <p:guide pos="19961"/>
        <p:guide pos="26361"/>
        <p:guide pos="13513"/>
        <p:guide pos="70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324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68350"/>
            <a:ext cx="5422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79" y="4861365"/>
            <a:ext cx="5679742" cy="4605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324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6131AE1E-E725-4449-B03D-B7F1AD5A21E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59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178457" indent="-68637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274549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384368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494187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604007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71382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82364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933465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788E0A-2390-493D-B96C-E13D0340CC64}" type="slidenum">
              <a:rPr lang="nb-NO" altLang="nb-NO" sz="1300"/>
              <a:pPr eaLnBrk="1" hangingPunct="1"/>
              <a:t>1</a:t>
            </a:fld>
            <a:endParaRPr lang="nb-NO" altLang="nb-NO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nb-NO" sz="9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oste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26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3" descr="Background, text field"/>
          <p:cNvSpPr>
            <a:spLocks/>
          </p:cNvSpPr>
          <p:nvPr/>
        </p:nvSpPr>
        <p:spPr bwMode="auto">
          <a:xfrm>
            <a:off x="6780" y="6047625"/>
            <a:ext cx="42840000" cy="21204000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 dirty="0"/>
          </a:p>
        </p:txBody>
      </p:sp>
      <p:sp>
        <p:nvSpPr>
          <p:cNvPr id="3" name="Freeform 3" descr="Red field, top"/>
          <p:cNvSpPr>
            <a:spLocks/>
          </p:cNvSpPr>
          <p:nvPr/>
        </p:nvSpPr>
        <p:spPr bwMode="auto">
          <a:xfrm>
            <a:off x="0" y="-1"/>
            <a:ext cx="42840000" cy="5634931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rgbClr val="E857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6" name="Picture 19">
            <a:extLst>
              <a:ext uri="{FF2B5EF4-FFF2-40B4-BE49-F238E27FC236}">
                <a16:creationId xmlns:a16="http://schemas.microsoft.com/office/drawing/2014/main" id="{DB71FBB0-7283-9C47-8A07-A78431AE17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14799" y="27905117"/>
            <a:ext cx="9907650" cy="1699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2pPr>
      <a:lvl3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3pPr>
      <a:lvl4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4pPr>
      <a:lvl5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5pPr>
      <a:lvl6pPr marL="4572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6pPr>
      <a:lvl7pPr marL="9144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7pPr>
      <a:lvl8pPr marL="13716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8pPr>
      <a:lvl9pPr marL="18288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9pPr>
    </p:titleStyle>
    <p:bodyStyle>
      <a:lvl1pPr marL="3136900" indent="-3136900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9300">
          <a:solidFill>
            <a:schemeClr val="tx1"/>
          </a:solidFill>
          <a:latin typeface="+mn-lt"/>
          <a:ea typeface="+mn-ea"/>
          <a:cs typeface="+mn-cs"/>
        </a:defRPr>
      </a:lvl1pPr>
      <a:lvl2pPr marL="6792913" indent="-2613025" algn="l" defTabSz="8361363" rtl="0" eaLnBrk="0" fontAlgn="base" hangingPunct="0">
        <a:spcBef>
          <a:spcPct val="20000"/>
        </a:spcBef>
        <a:spcAft>
          <a:spcPct val="0"/>
        </a:spcAft>
        <a:buChar char="–"/>
        <a:defRPr sz="25600">
          <a:solidFill>
            <a:schemeClr val="tx1"/>
          </a:solidFill>
          <a:latin typeface="+mn-lt"/>
        </a:defRPr>
      </a:lvl2pPr>
      <a:lvl3pPr marL="10452100" indent="-2090738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2100">
          <a:solidFill>
            <a:schemeClr val="tx1"/>
          </a:solidFill>
          <a:latin typeface="+mn-lt"/>
        </a:defRPr>
      </a:lvl3pPr>
      <a:lvl4pPr marL="14630400" indent="-2090738" algn="l" defTabSz="8361363" rtl="0" eaLnBrk="0" fontAlgn="base" hangingPunct="0">
        <a:spcBef>
          <a:spcPct val="20000"/>
        </a:spcBef>
        <a:spcAft>
          <a:spcPct val="0"/>
        </a:spcAft>
        <a:buChar char="–"/>
        <a:defRPr sz="18200">
          <a:solidFill>
            <a:schemeClr val="tx1"/>
          </a:solidFill>
          <a:latin typeface="+mn-lt"/>
        </a:defRPr>
      </a:lvl4pPr>
      <a:lvl5pPr marL="18810288" indent="-2089150" algn="l" defTabSz="8361363" rtl="0" eaLnBrk="0" fontAlgn="base" hangingPunct="0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5pPr>
      <a:lvl6pPr marL="192674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6pPr>
      <a:lvl7pPr marL="197246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7pPr>
      <a:lvl8pPr marL="201818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8pPr>
      <a:lvl9pPr marL="206390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" descr="Title field"/>
          <p:cNvSpPr txBox="1">
            <a:spLocks noChangeArrowheads="1"/>
          </p:cNvSpPr>
          <p:nvPr/>
        </p:nvSpPr>
        <p:spPr bwMode="auto">
          <a:xfrm>
            <a:off x="1182688" y="1128713"/>
            <a:ext cx="34201099" cy="1831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Genetic treatment of ALS</a:t>
            </a:r>
            <a:endParaRPr lang="nb-NO" altLang="nb-NO" sz="1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4" name="Subtitle" descr="Subtitle field"/>
          <p:cNvSpPr txBox="1">
            <a:spLocks noChangeArrowheads="1"/>
          </p:cNvSpPr>
          <p:nvPr/>
        </p:nvSpPr>
        <p:spPr bwMode="auto">
          <a:xfrm>
            <a:off x="1182688" y="3076575"/>
            <a:ext cx="342614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nb-NO" sz="4800" b="1" dirty="0">
                <a:solidFill>
                  <a:schemeClr val="bg1"/>
                </a:solidFill>
                <a:latin typeface="+mj-lt"/>
              </a:rPr>
              <a:t>A literature study of the search for a gene specific treatment for amyotrophic lateral sclerosis. </a:t>
            </a:r>
            <a:endParaRPr lang="nb-NO" altLang="nb-NO" sz="9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53" name="Name and info" descr="Field for name and email"/>
          <p:cNvSpPr txBox="1">
            <a:spLocks noChangeArrowheads="1"/>
          </p:cNvSpPr>
          <p:nvPr/>
        </p:nvSpPr>
        <p:spPr bwMode="auto">
          <a:xfrm>
            <a:off x="34503934" y="2843212"/>
            <a:ext cx="7491474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nb-NO" altLang="nb-NO" sz="4800" b="1" dirty="0">
                <a:solidFill>
                  <a:schemeClr val="bg1"/>
                </a:solidFill>
                <a:latin typeface="+mn-lt"/>
              </a:rPr>
              <a:t>Andreas Brakvatne Vetås</a:t>
            </a:r>
          </a:p>
          <a:p>
            <a:pPr algn="r" eaLnBrk="1" hangingPunct="1"/>
            <a:r>
              <a:rPr lang="nb-NO" altLang="nb-NO" sz="4800" b="1" dirty="0">
                <a:solidFill>
                  <a:schemeClr val="bg1"/>
                </a:solidFill>
                <a:latin typeface="+mn-lt"/>
              </a:rPr>
              <a:t>Tormod Hystad Hugaas</a:t>
            </a:r>
            <a:br>
              <a:rPr lang="nb-NO" altLang="nb-NO" sz="4000" dirty="0">
                <a:solidFill>
                  <a:schemeClr val="bg1"/>
                </a:solidFill>
                <a:latin typeface="+mn-lt"/>
              </a:rPr>
            </a:br>
            <a:r>
              <a:rPr lang="nb-NO" altLang="nb-NO" sz="4000" dirty="0" err="1">
                <a:solidFill>
                  <a:schemeClr val="bg1"/>
                </a:solidFill>
                <a:latin typeface="+mn-lt"/>
              </a:rPr>
              <a:t>University</a:t>
            </a:r>
            <a:r>
              <a:rPr lang="nb-NO" altLang="nb-NO" sz="4000" dirty="0">
                <a:solidFill>
                  <a:schemeClr val="bg1"/>
                </a:solidFill>
                <a:latin typeface="+mn-lt"/>
              </a:rPr>
              <a:t> </a:t>
            </a:r>
            <a:r>
              <a:rPr lang="nb-NO" altLang="nb-NO" sz="4000" dirty="0" err="1">
                <a:solidFill>
                  <a:schemeClr val="bg1"/>
                </a:solidFill>
                <a:latin typeface="+mn-lt"/>
              </a:rPr>
              <a:t>of</a:t>
            </a:r>
            <a:r>
              <a:rPr lang="nb-NO" altLang="nb-NO" sz="4000" dirty="0">
                <a:solidFill>
                  <a:schemeClr val="bg1"/>
                </a:solidFill>
                <a:latin typeface="+mn-lt"/>
              </a:rPr>
              <a:t> Bergen</a:t>
            </a:r>
          </a:p>
          <a:p>
            <a:pPr algn="r" eaLnBrk="1" hangingPunct="1"/>
            <a:r>
              <a:rPr lang="nb-NO" altLang="nb-NO" sz="4000" dirty="0">
                <a:solidFill>
                  <a:schemeClr val="bg1"/>
                </a:solidFill>
                <a:latin typeface="+mn-lt"/>
              </a:rPr>
              <a:t>ave033@uib.no</a:t>
            </a:r>
          </a:p>
        </p:txBody>
      </p:sp>
      <p:sp>
        <p:nvSpPr>
          <p:cNvPr id="2055" name="Text box 1" descr="Text field "/>
          <p:cNvSpPr txBox="1">
            <a:spLocks noChangeArrowheads="1"/>
          </p:cNvSpPr>
          <p:nvPr/>
        </p:nvSpPr>
        <p:spPr bwMode="auto">
          <a:xfrm>
            <a:off x="1182688" y="6229350"/>
            <a:ext cx="9969500" cy="21835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20000"/>
              </a:spcAft>
            </a:pPr>
            <a:r>
              <a:rPr lang="en-GB" altLang="nb-NO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ABSTRACT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nb-NO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5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In this study we present a review of the development of a genetically based treatment for ALS. We searched PubMed, using </a:t>
            </a:r>
            <a:r>
              <a:rPr lang="en-US" sz="5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MeSH</a:t>
            </a:r>
            <a:r>
              <a:rPr lang="en-US" sz="5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, for articles who matched the keywords Amyotrophic Lateral Sclerosis/genetics as well as one of </a:t>
            </a:r>
            <a:r>
              <a:rPr lang="en-US" sz="5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Dependovirus</a:t>
            </a:r>
            <a:r>
              <a:rPr lang="en-US" sz="5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, Antisense Oligonucleotides, Lentivirus, and CRISPR, the fields with the most notable progress on the subject. We filtered in those who describe independent progress in developing a genetic treatment, including stem cell, animal, and clinical studies.</a:t>
            </a:r>
            <a:endParaRPr lang="nb-NO" sz="5000" dirty="0">
              <a:effectLst/>
              <a:latin typeface="+mn-lt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nb-NO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nb-NO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52" name="Text box 2" descr="Text field "/>
          <p:cNvSpPr txBox="1">
            <a:spLocks noChangeArrowheads="1"/>
          </p:cNvSpPr>
          <p:nvPr/>
        </p:nvSpPr>
        <p:spPr bwMode="auto">
          <a:xfrm>
            <a:off x="11232166" y="6229350"/>
            <a:ext cx="10033000" cy="10637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4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Amyotrophic Lateral Sclerosis (ALS) is a devastating motor neuron disease with a prevalence of 6-7 per 100.000 in Norway. The etiology is largely unknown, and only a couple of treatments can provide a limited effect. However, some genes have been found to have a direct link to the disease. In recent years the search for a genetic treatment has intensified, particularly for the mutations </a:t>
            </a:r>
            <a:r>
              <a:rPr lang="en-US" sz="4200" i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SOD1</a:t>
            </a:r>
            <a:r>
              <a:rPr lang="en-US" sz="4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and </a:t>
            </a:r>
            <a:r>
              <a:rPr lang="en-US" sz="4200" i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C9orf72</a:t>
            </a:r>
            <a:r>
              <a:rPr lang="en-US" sz="4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.</a:t>
            </a:r>
            <a:endParaRPr lang="nb-NO" sz="4200" dirty="0"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2061" name="Text Box 4" descr="Text field "/>
          <p:cNvSpPr txBox="1">
            <a:spLocks noChangeArrowheads="1"/>
          </p:cNvSpPr>
          <p:nvPr/>
        </p:nvSpPr>
        <p:spPr bwMode="auto">
          <a:xfrm>
            <a:off x="21345144" y="6229350"/>
            <a:ext cx="10033000" cy="154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4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The results include thirteen articles on the </a:t>
            </a:r>
            <a:r>
              <a:rPr lang="en-US" sz="4200" i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SOD1</a:t>
            </a:r>
            <a:r>
              <a:rPr lang="en-US" sz="4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-mutation, five on </a:t>
            </a:r>
            <a:r>
              <a:rPr lang="en-US" sz="4200" i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C9orf72</a:t>
            </a:r>
            <a:r>
              <a:rPr lang="en-US" sz="4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, and one targeting sporadic ALS (</a:t>
            </a:r>
            <a:r>
              <a:rPr lang="en-US" sz="42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sALS</a:t>
            </a:r>
            <a:r>
              <a:rPr lang="en-US" sz="4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) through mediating </a:t>
            </a:r>
            <a:r>
              <a:rPr lang="en-US" sz="4200" i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Atxn2</a:t>
            </a:r>
            <a:r>
              <a:rPr lang="en-US" sz="4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. On </a:t>
            </a:r>
            <a:r>
              <a:rPr lang="en-US" sz="4200" i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SOD1</a:t>
            </a:r>
            <a:r>
              <a:rPr lang="en-US" sz="4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, three articles describe the research on Antisense Oligonucleotides (ASOs), whereof two are clinical studies. The highest number of articles, eight, concerned the use of Adeno-Associated Viral Vectors (AAV Vectors) against </a:t>
            </a:r>
            <a:r>
              <a:rPr lang="en-US" sz="4200" i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SOD1</a:t>
            </a:r>
            <a:r>
              <a:rPr lang="en-US" sz="4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ALS, and there were also two articles on the subject of CRISPR or Cytosine Base Editors (CBEs). Regarding </a:t>
            </a:r>
            <a:r>
              <a:rPr lang="en-US" sz="4200" i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C9orf72</a:t>
            </a:r>
            <a:r>
              <a:rPr lang="en-US" sz="4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, we included four articles on ASO based treatment, and one about CRISPR on stem cells.</a:t>
            </a:r>
            <a:endParaRPr lang="nb-NO" sz="4200" dirty="0"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2064" name="Text Box 6" descr="Text field "/>
          <p:cNvSpPr txBox="1">
            <a:spLocks noChangeArrowheads="1"/>
          </p:cNvSpPr>
          <p:nvPr/>
        </p:nvSpPr>
        <p:spPr bwMode="auto">
          <a:xfrm>
            <a:off x="31962408" y="16356674"/>
            <a:ext cx="10033000" cy="9667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4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With a few modest clinical trials with ASOs and very promising results in animal studies with AAVs, the treatment of </a:t>
            </a:r>
            <a:r>
              <a:rPr lang="en-US" sz="4200" i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SOD1</a:t>
            </a:r>
            <a:r>
              <a:rPr lang="en-US" sz="4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ALS seems the most likely to withstand a third phase clinical trial in the near future. There are, however, promising aspects also for </a:t>
            </a:r>
            <a:r>
              <a:rPr lang="en-US" sz="4200" i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C9orf72</a:t>
            </a:r>
            <a:r>
              <a:rPr lang="en-US" sz="42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, but more research is needed to map the specific functions of the gene and its mutations.</a:t>
            </a:r>
            <a:endParaRPr lang="nb-NO" sz="4200" dirty="0"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2065" name="References" descr="Field for references"/>
          <p:cNvSpPr txBox="1">
            <a:spLocks noChangeArrowheads="1"/>
          </p:cNvSpPr>
          <p:nvPr/>
        </p:nvSpPr>
        <p:spPr bwMode="auto">
          <a:xfrm>
            <a:off x="32025908" y="27436763"/>
            <a:ext cx="9969500" cy="205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REFERENCES</a:t>
            </a:r>
          </a:p>
          <a:p>
            <a:pPr eaLnBrk="1" hangingPunct="1"/>
            <a:r>
              <a:rPr lang="nb-NO" sz="1400" b="0" i="0" u="none" strike="noStrike" dirty="0" err="1">
                <a:solidFill>
                  <a:srgbClr val="212121"/>
                </a:solidFill>
                <a:effectLst/>
                <a:latin typeface="+mn-lt"/>
              </a:rPr>
              <a:t>Illustration</a:t>
            </a:r>
            <a:r>
              <a:rPr lang="nb-NO" sz="1400" b="0" i="0" u="none" strike="noStrike" dirty="0">
                <a:solidFill>
                  <a:srgbClr val="212121"/>
                </a:solidFill>
                <a:effectLst/>
                <a:latin typeface="+mn-lt"/>
              </a:rPr>
              <a:t> 1: </a:t>
            </a:r>
            <a:r>
              <a:rPr lang="nb-NO" sz="1400" b="0" i="0" u="none" strike="noStrike" dirty="0" err="1">
                <a:solidFill>
                  <a:srgbClr val="212121"/>
                </a:solidFill>
                <a:effectLst/>
                <a:latin typeface="+mn-lt"/>
              </a:rPr>
              <a:t>Berdyński</a:t>
            </a:r>
            <a:r>
              <a:rPr lang="nb-NO" sz="1400" b="0" i="0" u="none" strike="noStrike" dirty="0">
                <a:solidFill>
                  <a:srgbClr val="212121"/>
                </a:solidFill>
                <a:effectLst/>
                <a:latin typeface="+mn-lt"/>
              </a:rPr>
              <a:t> M, </a:t>
            </a:r>
            <a:r>
              <a:rPr lang="nb-NO" sz="1400" b="0" i="0" u="none" strike="noStrike" dirty="0" err="1">
                <a:solidFill>
                  <a:srgbClr val="212121"/>
                </a:solidFill>
                <a:effectLst/>
                <a:latin typeface="+mn-lt"/>
              </a:rPr>
              <a:t>Miszta</a:t>
            </a:r>
            <a:r>
              <a:rPr lang="nb-NO" sz="1400" b="0" i="0" u="none" strike="noStrike" dirty="0">
                <a:solidFill>
                  <a:srgbClr val="212121"/>
                </a:solidFill>
                <a:effectLst/>
                <a:latin typeface="+mn-lt"/>
              </a:rPr>
              <a:t> P, </a:t>
            </a:r>
            <a:r>
              <a:rPr lang="nb-NO" sz="1400" b="0" i="0" u="none" strike="noStrike" dirty="0" err="1">
                <a:solidFill>
                  <a:srgbClr val="212121"/>
                </a:solidFill>
                <a:effectLst/>
                <a:latin typeface="+mn-lt"/>
              </a:rPr>
              <a:t>Safranow</a:t>
            </a:r>
            <a:r>
              <a:rPr lang="nb-NO" sz="1400" b="0" i="0" u="none" strike="noStrike" dirty="0">
                <a:solidFill>
                  <a:srgbClr val="212121"/>
                </a:solidFill>
                <a:effectLst/>
                <a:latin typeface="+mn-lt"/>
              </a:rPr>
              <a:t> K, Andersen PM, Morita M, </a:t>
            </a:r>
            <a:r>
              <a:rPr lang="nb-NO" sz="1400" b="0" i="0" u="none" strike="noStrike" dirty="0" err="1">
                <a:solidFill>
                  <a:srgbClr val="212121"/>
                </a:solidFill>
                <a:effectLst/>
                <a:latin typeface="+mn-lt"/>
              </a:rPr>
              <a:t>Filipek</a:t>
            </a:r>
            <a:r>
              <a:rPr lang="nb-NO" sz="1400" b="0" i="0" u="none" strike="noStrike" dirty="0">
                <a:solidFill>
                  <a:srgbClr val="212121"/>
                </a:solidFill>
                <a:effectLst/>
                <a:latin typeface="+mn-lt"/>
              </a:rPr>
              <a:t> S, </a:t>
            </a:r>
            <a:r>
              <a:rPr lang="nb-NO" sz="1400" b="0" i="0" u="none" strike="noStrike" dirty="0" err="1">
                <a:solidFill>
                  <a:srgbClr val="212121"/>
                </a:solidFill>
                <a:effectLst/>
                <a:latin typeface="+mn-lt"/>
              </a:rPr>
              <a:t>Żekanowski</a:t>
            </a:r>
            <a:r>
              <a:rPr lang="nb-NO" sz="1400" b="0" i="0" u="none" strike="noStrike" dirty="0">
                <a:solidFill>
                  <a:srgbClr val="212121"/>
                </a:solidFill>
                <a:effectLst/>
                <a:latin typeface="+mn-lt"/>
              </a:rPr>
              <a:t> C, </a:t>
            </a:r>
            <a:r>
              <a:rPr lang="nb-NO" sz="1400" b="0" i="0" u="none" strike="noStrike" dirty="0" err="1">
                <a:solidFill>
                  <a:srgbClr val="212121"/>
                </a:solidFill>
                <a:effectLst/>
                <a:latin typeface="+mn-lt"/>
              </a:rPr>
              <a:t>Kuźma-Kozakiewicz</a:t>
            </a:r>
            <a:r>
              <a:rPr lang="nb-NO" sz="1400" b="0" i="0" u="none" strike="noStrike" dirty="0">
                <a:solidFill>
                  <a:srgbClr val="212121"/>
                </a:solidFill>
                <a:effectLst/>
                <a:latin typeface="+mn-lt"/>
              </a:rPr>
              <a:t> M. SOD1 </a:t>
            </a:r>
            <a:r>
              <a:rPr lang="nb-NO" sz="1400" b="0" i="0" u="none" strike="noStrike" dirty="0" err="1">
                <a:solidFill>
                  <a:srgbClr val="212121"/>
                </a:solidFill>
                <a:effectLst/>
                <a:latin typeface="+mn-lt"/>
              </a:rPr>
              <a:t>mutations</a:t>
            </a:r>
            <a:r>
              <a:rPr lang="nb-NO" sz="1400" b="0" i="0" u="none" strike="noStrike" dirty="0">
                <a:solidFill>
                  <a:srgbClr val="212121"/>
                </a:solidFill>
                <a:effectLst/>
                <a:latin typeface="+mn-lt"/>
              </a:rPr>
              <a:t> </a:t>
            </a:r>
            <a:r>
              <a:rPr lang="nb-NO" sz="1400" b="0" i="0" u="none" strike="noStrike" dirty="0" err="1">
                <a:solidFill>
                  <a:srgbClr val="212121"/>
                </a:solidFill>
                <a:effectLst/>
                <a:latin typeface="+mn-lt"/>
              </a:rPr>
              <a:t>associated</a:t>
            </a:r>
            <a:r>
              <a:rPr lang="nb-NO" sz="1400" b="0" i="0" u="none" strike="noStrike" dirty="0">
                <a:solidFill>
                  <a:srgbClr val="212121"/>
                </a:solidFill>
                <a:effectLst/>
                <a:latin typeface="+mn-lt"/>
              </a:rPr>
              <a:t> </a:t>
            </a:r>
            <a:r>
              <a:rPr lang="nb-NO" sz="1400" b="0" i="0" u="none" strike="noStrike" dirty="0" err="1">
                <a:solidFill>
                  <a:srgbClr val="212121"/>
                </a:solidFill>
                <a:effectLst/>
                <a:latin typeface="+mn-lt"/>
              </a:rPr>
              <a:t>with</a:t>
            </a:r>
            <a:r>
              <a:rPr lang="nb-NO" sz="1400" b="0" i="0" u="none" strike="noStrike" dirty="0">
                <a:solidFill>
                  <a:srgbClr val="212121"/>
                </a:solidFill>
                <a:effectLst/>
                <a:latin typeface="+mn-lt"/>
              </a:rPr>
              <a:t> </a:t>
            </a:r>
            <a:r>
              <a:rPr lang="nb-NO" sz="1400" b="0" i="0" u="none" strike="noStrike" dirty="0" err="1">
                <a:solidFill>
                  <a:srgbClr val="212121"/>
                </a:solidFill>
                <a:effectLst/>
                <a:latin typeface="+mn-lt"/>
              </a:rPr>
              <a:t>amyotrophic</a:t>
            </a:r>
            <a:r>
              <a:rPr lang="nb-NO" sz="1400" b="0" i="0" u="none" strike="noStrike" dirty="0">
                <a:solidFill>
                  <a:srgbClr val="212121"/>
                </a:solidFill>
                <a:effectLst/>
                <a:latin typeface="+mn-lt"/>
              </a:rPr>
              <a:t> lateral </a:t>
            </a:r>
            <a:r>
              <a:rPr lang="nb-NO" sz="1400" b="0" i="0" u="none" strike="noStrike" dirty="0" err="1">
                <a:solidFill>
                  <a:srgbClr val="212121"/>
                </a:solidFill>
                <a:effectLst/>
                <a:latin typeface="+mn-lt"/>
              </a:rPr>
              <a:t>sclerosis</a:t>
            </a:r>
            <a:r>
              <a:rPr lang="nb-NO" sz="1400" b="0" i="0" u="none" strike="noStrike" dirty="0">
                <a:solidFill>
                  <a:srgbClr val="212121"/>
                </a:solidFill>
                <a:effectLst/>
                <a:latin typeface="+mn-lt"/>
              </a:rPr>
              <a:t> </a:t>
            </a:r>
            <a:r>
              <a:rPr lang="nb-NO" sz="1400" b="0" i="0" u="none" strike="noStrike" dirty="0" err="1">
                <a:solidFill>
                  <a:srgbClr val="212121"/>
                </a:solidFill>
                <a:effectLst/>
                <a:latin typeface="+mn-lt"/>
              </a:rPr>
              <a:t>analysis</a:t>
            </a:r>
            <a:r>
              <a:rPr lang="nb-NO" sz="1400" b="0" i="0" u="none" strike="noStrike" dirty="0">
                <a:solidFill>
                  <a:srgbClr val="212121"/>
                </a:solidFill>
                <a:effectLst/>
                <a:latin typeface="+mn-lt"/>
              </a:rPr>
              <a:t> </a:t>
            </a:r>
            <a:r>
              <a:rPr lang="nb-NO" sz="1400" b="0" i="0" u="none" strike="noStrike" dirty="0" err="1">
                <a:solidFill>
                  <a:srgbClr val="212121"/>
                </a:solidFill>
                <a:effectLst/>
                <a:latin typeface="+mn-lt"/>
              </a:rPr>
              <a:t>of</a:t>
            </a:r>
            <a:r>
              <a:rPr lang="nb-NO" sz="1400" b="0" i="0" u="none" strike="noStrike" dirty="0">
                <a:solidFill>
                  <a:srgbClr val="212121"/>
                </a:solidFill>
                <a:effectLst/>
                <a:latin typeface="+mn-lt"/>
              </a:rPr>
              <a:t> variant </a:t>
            </a:r>
            <a:r>
              <a:rPr lang="nb-NO" sz="1400" b="0" i="0" u="none" strike="noStrike" dirty="0" err="1">
                <a:solidFill>
                  <a:srgbClr val="212121"/>
                </a:solidFill>
                <a:effectLst/>
                <a:latin typeface="+mn-lt"/>
              </a:rPr>
              <a:t>severity</a:t>
            </a:r>
            <a:r>
              <a:rPr lang="nb-NO" sz="1400" b="0" i="0" u="none" strike="noStrike" dirty="0">
                <a:solidFill>
                  <a:srgbClr val="212121"/>
                </a:solidFill>
                <a:effectLst/>
                <a:latin typeface="+mn-lt"/>
              </a:rPr>
              <a:t>. </a:t>
            </a:r>
            <a:r>
              <a:rPr lang="nb-NO" sz="1400" b="0" i="0" u="none" strike="noStrike" dirty="0" err="1">
                <a:solidFill>
                  <a:srgbClr val="212121"/>
                </a:solidFill>
                <a:effectLst/>
                <a:latin typeface="+mn-lt"/>
              </a:rPr>
              <a:t>Sci</a:t>
            </a:r>
            <a:r>
              <a:rPr lang="nb-NO" sz="1400" b="0" i="0" u="none" strike="noStrike" dirty="0">
                <a:solidFill>
                  <a:srgbClr val="212121"/>
                </a:solidFill>
                <a:effectLst/>
                <a:latin typeface="+mn-lt"/>
              </a:rPr>
              <a:t> Rep. 2022 Jan 7;12(1):103. </a:t>
            </a:r>
            <a:r>
              <a:rPr lang="nb-NO" sz="1400" b="0" i="0" u="none" strike="noStrike" dirty="0" err="1">
                <a:solidFill>
                  <a:srgbClr val="212121"/>
                </a:solidFill>
                <a:effectLst/>
                <a:latin typeface="+mn-lt"/>
              </a:rPr>
              <a:t>doi</a:t>
            </a:r>
            <a:r>
              <a:rPr lang="nb-NO" sz="1400" b="0" i="0" u="none" strike="noStrike" dirty="0">
                <a:solidFill>
                  <a:srgbClr val="212121"/>
                </a:solidFill>
                <a:effectLst/>
                <a:latin typeface="+mn-lt"/>
              </a:rPr>
              <a:t>: 10.1038/s41598-021-03891-8.</a:t>
            </a:r>
          </a:p>
          <a:p>
            <a:pPr eaLnBrk="1" hangingPunct="1"/>
            <a:endParaRPr lang="nb-NO" sz="1400" dirty="0">
              <a:solidFill>
                <a:srgbClr val="212121"/>
              </a:solidFill>
              <a:latin typeface="+mn-lt"/>
            </a:endParaRPr>
          </a:p>
          <a:p>
            <a:pPr eaLnBrk="1" hangingPunct="1"/>
            <a:r>
              <a:rPr lang="nb-NO" sz="14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Illustration</a:t>
            </a:r>
            <a:r>
              <a:rPr lang="nb-NO" sz="14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2: </a:t>
            </a:r>
            <a:r>
              <a:rPr lang="nb-NO" sz="14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DeJesus</a:t>
            </a:r>
            <a:r>
              <a:rPr lang="nb-NO" sz="14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-Hernandez M, Mackenzie IR, </a:t>
            </a:r>
            <a:r>
              <a:rPr lang="nb-NO" sz="14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Boeve</a:t>
            </a:r>
            <a:r>
              <a:rPr lang="nb-NO" sz="14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BF, </a:t>
            </a:r>
            <a:r>
              <a:rPr lang="nb-NO" sz="14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Boxer</a:t>
            </a:r>
            <a:r>
              <a:rPr lang="nb-NO" sz="14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AL, Baker M, Rutherford NJ, et al. </a:t>
            </a:r>
            <a:r>
              <a:rPr lang="en-US" sz="14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Expanded GGGGCC </a:t>
            </a:r>
            <a:r>
              <a:rPr lang="en-US" sz="14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heksanucleotide</a:t>
            </a:r>
            <a:r>
              <a:rPr lang="en-US" sz="14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repeat in noncoding region of C9ORF72 causes chromosome 9p-linked FTD and ALS. Neuron. 2011 Oct 20;72(2):245-56. </a:t>
            </a:r>
            <a:r>
              <a:rPr lang="en-US" sz="14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doi</a:t>
            </a:r>
            <a:r>
              <a:rPr lang="en-US" sz="14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: 10.1016/j.neuron.2011.09.011.</a:t>
            </a:r>
            <a:endParaRPr lang="nb-NO" sz="1400" dirty="0">
              <a:effectLst/>
              <a:latin typeface="+mn-lt"/>
              <a:ea typeface="Times New Roman" panose="02020603050405020304" pitchFamily="18" charset="0"/>
            </a:endParaRPr>
          </a:p>
        </p:txBody>
      </p:sp>
      <p:pic>
        <p:nvPicPr>
          <p:cNvPr id="1026" name="Picture 2" descr="SOD1 mutations associated with amyotrophic lateral sclerosis analysis of  variant severity | Scientific Reports">
            <a:extLst>
              <a:ext uri="{FF2B5EF4-FFF2-40B4-BE49-F238E27FC236}">
                <a16:creationId xmlns:a16="http://schemas.microsoft.com/office/drawing/2014/main" id="{2DE1780A-2E59-C5FC-A1AE-34A5EE8C8C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62408" y="8335109"/>
            <a:ext cx="9852884" cy="6122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Bilde 1">
            <a:extLst>
              <a:ext uri="{FF2B5EF4-FFF2-40B4-BE49-F238E27FC236}">
                <a16:creationId xmlns:a16="http://schemas.microsoft.com/office/drawing/2014/main" id="{9C27CAF4-124C-E061-8A20-53F45F6E33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36452" y="17242670"/>
            <a:ext cx="7940482" cy="92177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UiB-Farger-2015-matt">
      <a:dk1>
        <a:sysClr val="windowText" lastClr="000000"/>
      </a:dk1>
      <a:lt1>
        <a:srgbClr val="FFFFFF"/>
      </a:lt1>
      <a:dk2>
        <a:srgbClr val="847268"/>
      </a:dk2>
      <a:lt2>
        <a:srgbClr val="D0CAC2"/>
      </a:lt2>
      <a:accent1>
        <a:srgbClr val="DB3F3D"/>
      </a:accent1>
      <a:accent2>
        <a:srgbClr val="1A2640"/>
      </a:accent2>
      <a:accent3>
        <a:srgbClr val="CDAB3F"/>
      </a:accent3>
      <a:accent4>
        <a:srgbClr val="4EA0B7"/>
      </a:accent4>
      <a:accent5>
        <a:srgbClr val="789A5B"/>
      </a:accent5>
      <a:accent6>
        <a:srgbClr val="705686"/>
      </a:accent6>
      <a:hlink>
        <a:srgbClr val="009FEE"/>
      </a:hlink>
      <a:folHlink>
        <a:srgbClr val="522D89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5617</TotalTime>
  <Words>488</Words>
  <Application>Microsoft Macintosh PowerPoint</Application>
  <PresentationFormat>Egendefinert</PresentationFormat>
  <Paragraphs>18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Standard utforming</vt:lpstr>
      <vt:lpstr>PowerPoint-presentasjon</vt:lpstr>
    </vt:vector>
  </TitlesOfParts>
  <Company>IT-avd, 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Helge Grønhaug</dc:creator>
  <cp:lastModifiedBy>Andreas Brakvatne Vetås</cp:lastModifiedBy>
  <cp:revision>145</cp:revision>
  <cp:lastPrinted>2016-05-27T08:05:21Z</cp:lastPrinted>
  <dcterms:created xsi:type="dcterms:W3CDTF">2006-11-02T13:18:58Z</dcterms:created>
  <dcterms:modified xsi:type="dcterms:W3CDTF">2022-10-05T10:29:41Z</dcterms:modified>
</cp:coreProperties>
</file>