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41" autoAdjust="0"/>
    <p:restoredTop sz="90256" autoAdjust="0"/>
  </p:normalViewPr>
  <p:slideViewPr>
    <p:cSldViewPr snapToGrid="0">
      <p:cViewPr>
        <p:scale>
          <a:sx n="27" d="100"/>
          <a:sy n="27" d="100"/>
        </p:scale>
        <p:origin x="616" y="-656"/>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pic>
        <p:nvPicPr>
          <p:cNvPr id="6" name="Picture 19">
            <a:extLst>
              <a:ext uri="{FF2B5EF4-FFF2-40B4-BE49-F238E27FC236}">
                <a16:creationId xmlns:a16="http://schemas.microsoft.com/office/drawing/2014/main" id="{DB71FBB0-7283-9C47-8A07-A78431AE176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214799" y="27905117"/>
            <a:ext cx="9907650" cy="169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xuz009@uib.no" TargetMode="External"/><Relationship Id="rId7"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egeforeningen.no/contentassets/21ef25cf569d44749573de21a8d6b043/cfs_norsk_horisontal_2021.pdf" TargetMode="External"/><Relationship Id="rId11" Type="http://schemas.openxmlformats.org/officeDocument/2006/relationships/image" Target="https://lh4.googleusercontent.com/K-Tuo5H8QWjQ7McZdYJeivxerGQyppeXY-0yBwh2sBMjEw6-fcRWwxtZKWV5hhik9HwYy1KAwHQ0IJCpAzWh005RGJilnA8J64De2Ctd2y4612PBhPqom0x35QzO1a_vrYQgAVF6elAWj-X5LtMh9mESJbOQT-WVCv0ulfyXD6QpQJLIS47tVh4-Fw" TargetMode="External"/><Relationship Id="rId5" Type="http://schemas.openxmlformats.org/officeDocument/2006/relationships/hyperlink" Target="https://doi.org/10.1016/S0140-6736(12)62167-9" TargetMode="External"/><Relationship Id="rId10" Type="http://schemas.openxmlformats.org/officeDocument/2006/relationships/image" Target="../media/image5.png"/><Relationship Id="rId4" Type="http://schemas.openxmlformats.org/officeDocument/2006/relationships/hyperlink" Target="mailto:nwi004@uib.no"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8600" b="1" dirty="0">
                <a:solidFill>
                  <a:schemeClr val="bg1"/>
                </a:solidFill>
                <a:latin typeface="Arial" panose="020B0604020202020204" pitchFamily="34" charset="0"/>
                <a:cs typeface="Arial" panose="020B0604020202020204" pitchFamily="34" charset="0"/>
              </a:rPr>
              <a:t>Vurdering av skrøpelighet hos eldre pasienter på Bergen legevakt</a:t>
            </a:r>
          </a:p>
        </p:txBody>
      </p:sp>
      <p:sp>
        <p:nvSpPr>
          <p:cNvPr id="2054" name="Subtitle" descr="Subtitle field"/>
          <p:cNvSpPr txBox="1">
            <a:spLocks noChangeArrowheads="1"/>
          </p:cNvSpPr>
          <p:nvPr/>
        </p:nvSpPr>
        <p:spPr bwMode="auto">
          <a:xfrm>
            <a:off x="1182688" y="2741432"/>
            <a:ext cx="3426142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800" b="1" dirty="0">
                <a:solidFill>
                  <a:schemeClr val="bg1"/>
                </a:solidFill>
                <a:latin typeface="+mj-lt"/>
              </a:rPr>
              <a:t>Forekomst av skrøpelighet hos eldre personer i Norge er ikke kjent. Vi har gjennomført en prospektiv tverrsnittstudie for å vurdere forekomst av skrøpelighet hos eldre personer ≥ 70 år på Bergen legevakt ved hjelp av </a:t>
            </a:r>
            <a:r>
              <a:rPr lang="nb-NO" altLang="nb-NO" sz="4800" b="1" dirty="0" err="1">
                <a:solidFill>
                  <a:schemeClr val="bg1"/>
                </a:solidFill>
                <a:latin typeface="+mj-lt"/>
              </a:rPr>
              <a:t>Clinical</a:t>
            </a:r>
            <a:r>
              <a:rPr lang="nb-NO" altLang="nb-NO" sz="4800" b="1" dirty="0">
                <a:solidFill>
                  <a:schemeClr val="bg1"/>
                </a:solidFill>
                <a:latin typeface="+mj-lt"/>
              </a:rPr>
              <a:t> </a:t>
            </a:r>
            <a:r>
              <a:rPr lang="nb-NO" altLang="nb-NO" sz="4800" b="1" dirty="0" err="1">
                <a:solidFill>
                  <a:schemeClr val="bg1"/>
                </a:solidFill>
                <a:latin typeface="+mj-lt"/>
              </a:rPr>
              <a:t>frailty</a:t>
            </a:r>
            <a:r>
              <a:rPr lang="nb-NO" altLang="nb-NO" sz="4800" b="1" dirty="0">
                <a:solidFill>
                  <a:schemeClr val="bg1"/>
                </a:solidFill>
                <a:latin typeface="+mj-lt"/>
              </a:rPr>
              <a:t> </a:t>
            </a:r>
            <a:r>
              <a:rPr lang="nb-NO" altLang="nb-NO" sz="4800" b="1" dirty="0" err="1">
                <a:solidFill>
                  <a:schemeClr val="bg1"/>
                </a:solidFill>
                <a:latin typeface="+mj-lt"/>
              </a:rPr>
              <a:t>scale</a:t>
            </a:r>
            <a:r>
              <a:rPr lang="nb-NO" altLang="nb-NO" sz="4800" b="1" dirty="0">
                <a:solidFill>
                  <a:schemeClr val="bg1"/>
                </a:solidFill>
                <a:latin typeface="+mj-lt"/>
              </a:rPr>
              <a:t>, og vurdere om CFS kan være et nyttig verktøy for å kartlegge skrøpelighet hos eldre personer på legevakt. </a:t>
            </a:r>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36799434" y="2115432"/>
            <a:ext cx="519597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Martine N. Vedvik</a:t>
            </a:r>
          </a:p>
          <a:p>
            <a:pPr algn="r" eaLnBrk="1" hangingPunct="1"/>
            <a:r>
              <a:rPr lang="nb-NO" altLang="nb-NO" sz="4800" b="1" dirty="0">
                <a:solidFill>
                  <a:schemeClr val="bg1"/>
                </a:solidFill>
                <a:latin typeface="+mn-lt"/>
              </a:rPr>
              <a:t>Nora A. </a:t>
            </a:r>
            <a:r>
              <a:rPr lang="nb-NO" altLang="nb-NO" sz="4800" b="1" dirty="0" err="1">
                <a:solidFill>
                  <a:schemeClr val="bg1"/>
                </a:solidFill>
                <a:latin typeface="+mn-lt"/>
              </a:rPr>
              <a:t>Wigand</a:t>
            </a:r>
            <a:br>
              <a:rPr lang="nb-NO" altLang="nb-NO" sz="4000" dirty="0">
                <a:solidFill>
                  <a:schemeClr val="bg1"/>
                </a:solidFill>
                <a:latin typeface="+mn-lt"/>
              </a:rPr>
            </a:br>
            <a:r>
              <a:rPr lang="nb-NO" altLang="nb-NO" sz="4000" dirty="0" err="1">
                <a:solidFill>
                  <a:schemeClr val="bg1"/>
                </a:solidFill>
                <a:latin typeface="+mn-lt"/>
              </a:rPr>
              <a:t>Univeristetet</a:t>
            </a:r>
            <a:r>
              <a:rPr lang="nb-NO" altLang="nb-NO" sz="4000" dirty="0">
                <a:solidFill>
                  <a:schemeClr val="bg1"/>
                </a:solidFill>
                <a:latin typeface="+mn-lt"/>
              </a:rPr>
              <a:t> i Bergen</a:t>
            </a:r>
          </a:p>
          <a:p>
            <a:pPr algn="r" eaLnBrk="1" hangingPunct="1"/>
            <a:r>
              <a:rPr lang="nb-NO" altLang="nb-NO" sz="4000" dirty="0">
                <a:solidFill>
                  <a:schemeClr val="bg1"/>
                </a:solidFill>
                <a:latin typeface="+mn-lt"/>
                <a:hlinkClick r:id="rId3">
                  <a:extLst>
                    <a:ext uri="{A12FA001-AC4F-418D-AE19-62706E023703}">
                      <ahyp:hlinkClr xmlns:ahyp="http://schemas.microsoft.com/office/drawing/2018/hyperlinkcolor" val="tx"/>
                    </a:ext>
                  </a:extLst>
                </a:hlinkClick>
              </a:rPr>
              <a:t>xuz009@uib.no</a:t>
            </a:r>
            <a:endParaRPr lang="nb-NO" altLang="nb-NO" sz="4000" dirty="0">
              <a:solidFill>
                <a:schemeClr val="bg1"/>
              </a:solidFill>
              <a:latin typeface="+mn-lt"/>
            </a:endParaRPr>
          </a:p>
          <a:p>
            <a:pPr algn="r" eaLnBrk="1" hangingPunct="1"/>
            <a:r>
              <a:rPr lang="nb-NO" altLang="nb-NO" sz="4000" dirty="0">
                <a:solidFill>
                  <a:schemeClr val="bg1"/>
                </a:solidFill>
                <a:latin typeface="+mn-lt"/>
                <a:hlinkClick r:id="rId4">
                  <a:extLst>
                    <a:ext uri="{A12FA001-AC4F-418D-AE19-62706E023703}">
                      <ahyp:hlinkClr xmlns:ahyp="http://schemas.microsoft.com/office/drawing/2018/hyperlinkcolor" val="tx"/>
                    </a:ext>
                  </a:extLst>
                </a:hlinkClick>
              </a:rPr>
              <a:t>nwi004@uib.no</a:t>
            </a:r>
            <a:endParaRPr lang="nb-NO" altLang="nb-NO" sz="4000" dirty="0">
              <a:solidFill>
                <a:schemeClr val="bg1"/>
              </a:solidFill>
              <a:latin typeface="+mn-lt"/>
            </a:endParaRPr>
          </a:p>
        </p:txBody>
      </p:sp>
      <p:sp>
        <p:nvSpPr>
          <p:cNvPr id="2055" name="Text box 1" descr="Text field "/>
          <p:cNvSpPr txBox="1">
            <a:spLocks noChangeArrowheads="1"/>
          </p:cNvSpPr>
          <p:nvPr/>
        </p:nvSpPr>
        <p:spPr bwMode="auto">
          <a:xfrm>
            <a:off x="1182688" y="6229350"/>
            <a:ext cx="9969500" cy="18488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lnSpc>
                <a:spcPct val="150000"/>
              </a:lnSpc>
              <a:spcAft>
                <a:spcPct val="20000"/>
              </a:spcAft>
            </a:pPr>
            <a:r>
              <a:rPr lang="nb-NO" altLang="nb-NO" sz="4800" b="1" dirty="0">
                <a:solidFill>
                  <a:schemeClr val="tx1">
                    <a:lumMod val="85000"/>
                    <a:lumOff val="15000"/>
                  </a:schemeClr>
                </a:solidFill>
                <a:latin typeface="+mn-lt"/>
              </a:rPr>
              <a:t>SAMMENDRAG</a:t>
            </a:r>
          </a:p>
          <a:p>
            <a:pPr>
              <a:lnSpc>
                <a:spcPct val="150000"/>
              </a:lnSpc>
            </a:pPr>
            <a:r>
              <a:rPr lang="nb-NO" sz="4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Vi har vurdert skrøpelighet ved hjelp av </a:t>
            </a:r>
            <a:r>
              <a:rPr lang="nb-NO" sz="4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Clinical</a:t>
            </a:r>
            <a:r>
              <a:rPr lang="nb-NO" sz="4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nb-NO" sz="4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frailty</a:t>
            </a:r>
            <a:r>
              <a:rPr lang="nb-NO" sz="4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nb-NO" sz="4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scale</a:t>
            </a:r>
            <a:r>
              <a:rPr lang="nb-NO" sz="4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(CFS) hos 200 tilfeldige personer ≥ 70 år, som har oppsøkt Bergen legevakt i tidsrommet februar-august 2022. Vi har brukt deskriptiv statistikk og beregnet odds ratio (OR) og 95%-konfidensintervaller (KI). Av 200 inkluderte personer, ble 104 (52%) vurdert til å være skrøpelige. Totalt ble 109 pasienter innlagt på sykehus, hvorav 62% vurdert til å være skrøpelig. Gjennomsnittlig tidsbruk for CFS-screening var 3 minutter og 12 sekunder. Vi erfarer at CFS er et godt verktøy med lav tidsbruk for å kartlegge skrøpelighet hos akutt syke eldre på legevakt. </a:t>
            </a:r>
            <a:endParaRPr lang="nb-NO" sz="4400" dirty="0">
              <a:effectLst/>
              <a:latin typeface="Arial" panose="020B0604020202020204" pitchFamily="34" charset="0"/>
              <a:ea typeface="Calibri" panose="020F0502020204030204" pitchFamily="34" charset="0"/>
              <a:cs typeface="Arial" panose="020B0604020202020204" pitchFamily="34" charset="0"/>
            </a:endParaRPr>
          </a:p>
        </p:txBody>
      </p:sp>
      <p:sp>
        <p:nvSpPr>
          <p:cNvPr id="2052" name="Text box 2" descr="Text field "/>
          <p:cNvSpPr txBox="1">
            <a:spLocks noChangeArrowheads="1"/>
          </p:cNvSpPr>
          <p:nvPr/>
        </p:nvSpPr>
        <p:spPr bwMode="auto">
          <a:xfrm>
            <a:off x="11443335" y="6229350"/>
            <a:ext cx="100330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altLang="nb-NO" sz="4400" b="1" dirty="0">
                <a:solidFill>
                  <a:schemeClr val="tx1">
                    <a:lumMod val="85000"/>
                    <a:lumOff val="15000"/>
                  </a:schemeClr>
                </a:solidFill>
                <a:latin typeface="+mn-lt"/>
              </a:rPr>
              <a:t>Metode</a:t>
            </a:r>
          </a:p>
          <a:p>
            <a:pPr eaLnBrk="1" hangingPunct="1">
              <a:spcBef>
                <a:spcPct val="50000"/>
              </a:spcBef>
            </a:pPr>
            <a:r>
              <a:rPr lang="nb-NO" sz="4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Skrøpelighet ble definert som CFS ≥ 4. Inklusjonskriteriene er at pasienten må være ≥ 70 år og triagert til «blå», «grønn», «gul» eller «oransje» hastegrad vha. SATS Norge. Pasienten, eller deres pårørende, må samtykke til å bli inkludert i studien. Pasienter som ble triagert til «rød» hastegrad ekskluderes. </a:t>
            </a:r>
            <a:endParaRPr lang="nb-NO" altLang="nb-NO" sz="4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2059" name="Text Box 3" descr="Text field "/>
          <p:cNvSpPr txBox="1">
            <a:spLocks noChangeArrowheads="1"/>
          </p:cNvSpPr>
          <p:nvPr/>
        </p:nvSpPr>
        <p:spPr bwMode="auto">
          <a:xfrm>
            <a:off x="11443335" y="12539987"/>
            <a:ext cx="10033000" cy="951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altLang="nb-NO" sz="4000" b="1" dirty="0">
                <a:solidFill>
                  <a:schemeClr val="tx1">
                    <a:lumMod val="85000"/>
                    <a:lumOff val="15000"/>
                  </a:schemeClr>
                </a:solidFill>
                <a:latin typeface="+mn-lt"/>
              </a:rPr>
              <a:t>Hva er skrøpelighet?</a:t>
            </a:r>
            <a:endParaRPr lang="nb-NO" altLang="nb-NO" sz="4800" b="1" dirty="0">
              <a:solidFill>
                <a:schemeClr val="tx1">
                  <a:lumMod val="85000"/>
                  <a:lumOff val="15000"/>
                </a:schemeClr>
              </a:solidFill>
              <a:latin typeface="+mn-lt"/>
            </a:endParaRPr>
          </a:p>
          <a:p>
            <a:pPr eaLnBrk="1" hangingPunct="1">
              <a:spcBef>
                <a:spcPct val="50000"/>
              </a:spcBef>
            </a:pPr>
            <a:r>
              <a:rPr lang="nb-NO" altLang="nb-NO" sz="4000" dirty="0">
                <a:solidFill>
                  <a:schemeClr val="tx1">
                    <a:lumMod val="85000"/>
                    <a:lumOff val="15000"/>
                  </a:schemeClr>
                </a:solidFill>
                <a:latin typeface="+mn-lt"/>
              </a:rPr>
              <a:t>Skrøpelighet er en tilstand med reduserte kroppslige reserver som gir økt sårbarhet for stress slik som akutt sykdom og skade (1). Man finner økende skrøpelighet ved økende alder. Eldre skrøpelige pasienter har økt risiko for dårlig prognose ved akutt sykdom, og fremviser ofte diffuse symptomer. CFS er ett av flere verktøy som kan brukes for å vurdere skrøpelighet. </a:t>
            </a:r>
          </a:p>
          <a:p>
            <a:pPr eaLnBrk="1" hangingPunct="1">
              <a:spcBef>
                <a:spcPct val="50000"/>
              </a:spcBef>
            </a:pPr>
            <a:r>
              <a:rPr lang="nb-NO" altLang="nb-NO" sz="4000" dirty="0">
                <a:solidFill>
                  <a:schemeClr val="tx1">
                    <a:lumMod val="85000"/>
                    <a:lumOff val="15000"/>
                  </a:schemeClr>
                </a:solidFill>
                <a:latin typeface="+mn-lt"/>
              </a:rPr>
              <a:t>Forekomst av skrøpelighet på norske legevakter er ikke kjent. Dagens triagesystem tar ikke hensyn til skrøpelighet ved vurdering av hastegrad. </a:t>
            </a:r>
          </a:p>
        </p:txBody>
      </p:sp>
      <p:sp>
        <p:nvSpPr>
          <p:cNvPr id="2061" name="Text Box 4" descr="Text field "/>
          <p:cNvSpPr txBox="1">
            <a:spLocks noChangeArrowheads="1"/>
          </p:cNvSpPr>
          <p:nvPr/>
        </p:nvSpPr>
        <p:spPr bwMode="auto">
          <a:xfrm>
            <a:off x="21655088" y="6229350"/>
            <a:ext cx="10033000" cy="19174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nb-NO" altLang="nb-NO" sz="4000" b="1" dirty="0">
                <a:solidFill>
                  <a:schemeClr val="tx1">
                    <a:lumMod val="85000"/>
                    <a:lumOff val="15000"/>
                  </a:schemeClr>
                </a:solidFill>
              </a:rPr>
              <a:t>Resultater</a:t>
            </a:r>
          </a:p>
          <a:p>
            <a:pPr eaLnBrk="1" hangingPunct="1">
              <a:spcBef>
                <a:spcPct val="50000"/>
              </a:spcBef>
            </a:pPr>
            <a:r>
              <a:rPr lang="nb-NO" altLang="nb-NO" sz="4000" dirty="0">
                <a:solidFill>
                  <a:schemeClr val="tx1">
                    <a:lumMod val="85000"/>
                    <a:lumOff val="15000"/>
                  </a:schemeClr>
                </a:solidFill>
              </a:rPr>
              <a:t>52% av de inkluderte personene i vår studie ble vurdert til å være skrøpelige. Det var høyere forekomst av skrøpelighet blant kvinner (55%) enn hos menn (48%). </a:t>
            </a:r>
          </a:p>
          <a:p>
            <a:pPr eaLnBrk="1" hangingPunct="1">
              <a:spcBef>
                <a:spcPct val="50000"/>
              </a:spcBef>
            </a:pPr>
            <a:r>
              <a:rPr lang="nb-NO" altLang="nb-NO" sz="4000" dirty="0">
                <a:solidFill>
                  <a:schemeClr val="tx1">
                    <a:lumMod val="85000"/>
                    <a:lumOff val="15000"/>
                  </a:schemeClr>
                </a:solidFill>
              </a:rPr>
              <a:t>Ved telefonkontakt til legevaktsentral før oppmøte på Bergen legevakt var det ingen signifikant forskjell i hastegrad gitt til de skrøpelige og de ikke-skrøpelige pasientene ved hjelp av Norsk Indeks for Medisinsk Nødhjelp. 82% av de ikke skrøpelige fikk gul hastegrad mot 86% av de skrøpelige (OR 1,29, 95% KI 0,52-3,22). </a:t>
            </a:r>
          </a:p>
          <a:p>
            <a:pPr eaLnBrk="1" hangingPunct="1">
              <a:spcBef>
                <a:spcPct val="50000"/>
              </a:spcBef>
            </a:pPr>
            <a:r>
              <a:rPr lang="nb-NO" altLang="nb-NO" sz="4000" dirty="0">
                <a:solidFill>
                  <a:schemeClr val="tx1">
                    <a:lumMod val="85000"/>
                    <a:lumOff val="15000"/>
                  </a:schemeClr>
                </a:solidFill>
              </a:rPr>
              <a:t>Ved oppmøte </a:t>
            </a:r>
            <a:r>
              <a:rPr lang="nb-NO" altLang="nb-NO" sz="4000" dirty="0" err="1">
                <a:solidFill>
                  <a:schemeClr val="tx1">
                    <a:lumMod val="85000"/>
                    <a:lumOff val="15000"/>
                  </a:schemeClr>
                </a:solidFill>
              </a:rPr>
              <a:t>triageres</a:t>
            </a:r>
            <a:r>
              <a:rPr lang="nb-NO" altLang="nb-NO" sz="4000" dirty="0">
                <a:solidFill>
                  <a:schemeClr val="tx1">
                    <a:lumMod val="85000"/>
                    <a:lumOff val="15000"/>
                  </a:schemeClr>
                </a:solidFill>
              </a:rPr>
              <a:t> skrøpelige oftere til høyere hastegrad. Av de skrøpelige pasientene fikk 88% av dem hastegrad gul (71%) eller oransje (17%). Blant de ikke-skrøpelige pasientene var det 71% som fikk gul (63%) eller oransje (8%) hastegrad (</a:t>
            </a:r>
            <a:r>
              <a:rPr lang="nb-NO" sz="4000" dirty="0">
                <a:solidFill>
                  <a:srgbClr val="000000"/>
                </a:solidFill>
                <a:latin typeface="Arial" panose="020B0604020202020204" pitchFamily="34" charset="0"/>
                <a:ea typeface="Times New Roman" panose="02020603050405020304" pitchFamily="18" charset="0"/>
                <a:cs typeface="Arial" panose="020B0604020202020204" pitchFamily="34" charset="0"/>
              </a:rPr>
              <a:t>OR 3,16, 95% KI 1,50-6,65</a:t>
            </a:r>
            <a:r>
              <a:rPr lang="nb-NO" sz="4000" dirty="0">
                <a:latin typeface="Arial" panose="020B0604020202020204" pitchFamily="34" charset="0"/>
                <a:cs typeface="Arial" panose="020B0604020202020204" pitchFamily="34" charset="0"/>
              </a:rPr>
              <a:t>). </a:t>
            </a:r>
            <a:endParaRPr lang="nb-NO" altLang="nb-NO" sz="4000" dirty="0">
              <a:solidFill>
                <a:schemeClr val="tx1">
                  <a:lumMod val="85000"/>
                  <a:lumOff val="15000"/>
                </a:schemeClr>
              </a:solidFill>
              <a:latin typeface="Arial" panose="020B0604020202020204" pitchFamily="34" charset="0"/>
              <a:cs typeface="Arial" panose="020B0604020202020204" pitchFamily="34" charset="0"/>
            </a:endParaRPr>
          </a:p>
          <a:p>
            <a:pPr eaLnBrk="1" hangingPunct="1">
              <a:spcBef>
                <a:spcPct val="50000"/>
              </a:spcBef>
            </a:pPr>
            <a:r>
              <a:rPr lang="nb-NO" altLang="nb-NO" sz="4000" dirty="0">
                <a:solidFill>
                  <a:schemeClr val="tx1">
                    <a:lumMod val="85000"/>
                    <a:lumOff val="15000"/>
                  </a:schemeClr>
                </a:solidFill>
              </a:rPr>
              <a:t>Av 104 skrøpelige pasienter ble 64% innlagt på sykehus, mot 44% av pasientene i gruppen ikke-skrøpelig (OR 2,33, 95% KI 1,32-4,11). Ikke-skrøpelige pasienter ble oftere sendt hjem uten behandling. Av de ikke-skrøpelige pasientene ble 14 (15%) sendt hjem uten videre tiltak, mot 2 (2%) av de skrøpelige (OR 0,11, 95% KI 0,03-0,52). </a:t>
            </a:r>
          </a:p>
        </p:txBody>
      </p:sp>
      <p:sp>
        <p:nvSpPr>
          <p:cNvPr id="2065" name="References" descr="Field for references"/>
          <p:cNvSpPr txBox="1">
            <a:spLocks noChangeArrowheads="1"/>
          </p:cNvSpPr>
          <p:nvPr/>
        </p:nvSpPr>
        <p:spPr bwMode="auto">
          <a:xfrm>
            <a:off x="21801392" y="27460575"/>
            <a:ext cx="957675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REFERANSER</a:t>
            </a:r>
          </a:p>
          <a:p>
            <a:pPr eaLnBrk="1" hangingPunct="1"/>
            <a:r>
              <a:rPr lang="nb-NO" altLang="nb-NO" sz="2000" b="1" dirty="0">
                <a:solidFill>
                  <a:schemeClr val="tx1">
                    <a:lumMod val="85000"/>
                    <a:lumOff val="15000"/>
                  </a:schemeClr>
                </a:solidFill>
                <a:latin typeface="+mn-lt"/>
              </a:rPr>
              <a:t>1. </a:t>
            </a:r>
            <a:r>
              <a:rPr lang="en-US" sz="2000" u="none" strike="noStrike"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Clegg A, Young J, </a:t>
            </a:r>
            <a:r>
              <a:rPr lang="en-US" sz="2000" u="none" strike="noStrike" dirty="0" err="1">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Iliffe</a:t>
            </a:r>
            <a:r>
              <a:rPr lang="en-US" sz="2000" u="none" strike="noStrike"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S, </a:t>
            </a:r>
            <a:r>
              <a:rPr lang="en-US" sz="2000" u="none" strike="noStrike" dirty="0" err="1">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Rikkert</a:t>
            </a:r>
            <a:r>
              <a:rPr lang="en-US" sz="2000" u="none" strike="noStrike"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MO, Rockwood K. Frailty in elderly people. </a:t>
            </a:r>
            <a:r>
              <a:rPr lang="nb-NO" sz="2000" u="none" strike="noStrike" dirty="0" err="1">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Lancet</a:t>
            </a:r>
            <a:r>
              <a:rPr lang="nb-NO" sz="2000" u="none" strike="noStrike"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2013;381(9868):752-762. </a:t>
            </a:r>
            <a:r>
              <a:rPr lang="nb-NO" sz="2000" u="none" strike="noStrike"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hlinkClick r:id="rId5"/>
              </a:rPr>
              <a:t>https://doi.org/10.1016/S0140-6736(12)62167-9</a:t>
            </a:r>
            <a:r>
              <a:rPr lang="nb-NO" sz="2000" u="none" strike="noStrike"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a:t>
            </a:r>
            <a:endParaRPr lang="nb-NO" altLang="nb-NO" sz="2800" b="1" dirty="0">
              <a:solidFill>
                <a:schemeClr val="tx1">
                  <a:lumMod val="85000"/>
                  <a:lumOff val="15000"/>
                </a:schemeClr>
              </a:solidFill>
              <a:latin typeface="+mn-lt"/>
            </a:endParaRPr>
          </a:p>
          <a:p>
            <a:pPr eaLnBrk="1" hangingPunct="1"/>
            <a:r>
              <a:rPr lang="nb-NO" altLang="nb-NO" sz="2000" dirty="0">
                <a:solidFill>
                  <a:schemeClr val="tx1">
                    <a:lumMod val="85000"/>
                    <a:lumOff val="15000"/>
                  </a:schemeClr>
                </a:solidFill>
                <a:latin typeface="+mn-lt"/>
              </a:rPr>
              <a:t>2.Clinical </a:t>
            </a:r>
            <a:r>
              <a:rPr lang="nb-NO" altLang="nb-NO" sz="2000" dirty="0" err="1">
                <a:solidFill>
                  <a:schemeClr val="tx1">
                    <a:lumMod val="85000"/>
                    <a:lumOff val="15000"/>
                  </a:schemeClr>
                </a:solidFill>
                <a:latin typeface="+mn-lt"/>
              </a:rPr>
              <a:t>frailty</a:t>
            </a:r>
            <a:r>
              <a:rPr lang="nb-NO" altLang="nb-NO" sz="2000" dirty="0">
                <a:solidFill>
                  <a:schemeClr val="tx1">
                    <a:lumMod val="85000"/>
                    <a:lumOff val="15000"/>
                  </a:schemeClr>
                </a:solidFill>
                <a:latin typeface="+mn-lt"/>
              </a:rPr>
              <a:t> </a:t>
            </a:r>
            <a:r>
              <a:rPr lang="nb-NO" altLang="nb-NO" sz="2000" dirty="0" err="1">
                <a:solidFill>
                  <a:schemeClr val="tx1">
                    <a:lumMod val="85000"/>
                    <a:lumOff val="15000"/>
                  </a:schemeClr>
                </a:solidFill>
                <a:latin typeface="+mn-lt"/>
              </a:rPr>
              <a:t>scale</a:t>
            </a:r>
            <a:r>
              <a:rPr lang="nb-NO" altLang="nb-NO" sz="2000" dirty="0">
                <a:solidFill>
                  <a:schemeClr val="tx1">
                    <a:lumMod val="85000"/>
                    <a:lumOff val="15000"/>
                  </a:schemeClr>
                </a:solidFill>
                <a:latin typeface="+mn-lt"/>
              </a:rPr>
              <a:t>. Legeforeningen [Internett]. Hentet 06. </a:t>
            </a:r>
            <a:r>
              <a:rPr lang="nb-NO" altLang="nb-NO" sz="2000" dirty="0" err="1">
                <a:solidFill>
                  <a:schemeClr val="tx1">
                    <a:lumMod val="85000"/>
                    <a:lumOff val="15000"/>
                  </a:schemeClr>
                </a:solidFill>
                <a:latin typeface="+mn-lt"/>
              </a:rPr>
              <a:t>okt</a:t>
            </a:r>
            <a:r>
              <a:rPr lang="nb-NO" altLang="nb-NO" sz="2000" dirty="0">
                <a:solidFill>
                  <a:schemeClr val="tx1">
                    <a:lumMod val="85000"/>
                    <a:lumOff val="15000"/>
                  </a:schemeClr>
                </a:solidFill>
                <a:latin typeface="+mn-lt"/>
              </a:rPr>
              <a:t> 2022. Tilgjengelig </a:t>
            </a:r>
            <a:r>
              <a:rPr lang="nb-NO" altLang="nb-NO" sz="2000" dirty="0" err="1">
                <a:solidFill>
                  <a:schemeClr val="tx1">
                    <a:lumMod val="85000"/>
                    <a:lumOff val="15000"/>
                  </a:schemeClr>
                </a:solidFill>
                <a:latin typeface="+mn-lt"/>
              </a:rPr>
              <a:t>fra:</a:t>
            </a:r>
            <a:r>
              <a:rPr lang="nb-NO" altLang="nb-NO" sz="2000" b="1" dirty="0" err="1">
                <a:solidFill>
                  <a:schemeClr val="tx1">
                    <a:lumMod val="85000"/>
                    <a:lumOff val="15000"/>
                  </a:schemeClr>
                </a:solidFill>
                <a:latin typeface="+mn-lt"/>
                <a:hlinkClick r:id="rId6"/>
              </a:rPr>
              <a:t>https</a:t>
            </a:r>
            <a:r>
              <a:rPr lang="nb-NO" altLang="nb-NO" sz="2000" b="1" dirty="0">
                <a:solidFill>
                  <a:schemeClr val="tx1">
                    <a:lumMod val="85000"/>
                    <a:lumOff val="15000"/>
                  </a:schemeClr>
                </a:solidFill>
                <a:latin typeface="+mn-lt"/>
                <a:hlinkClick r:id="rId6"/>
              </a:rPr>
              <a:t>://www.legeforeningen.no/contentassets/21ef25cf569d44749573de21a8d6b043/cfs_norsk_horisontal_2021.pdf</a:t>
            </a:r>
            <a:r>
              <a:rPr lang="nb-NO" altLang="nb-NO" sz="2000" b="1" dirty="0">
                <a:solidFill>
                  <a:schemeClr val="tx1">
                    <a:lumMod val="85000"/>
                    <a:lumOff val="15000"/>
                  </a:schemeClr>
                </a:solidFill>
                <a:latin typeface="+mn-lt"/>
              </a:rPr>
              <a:t> </a:t>
            </a:r>
          </a:p>
        </p:txBody>
      </p:sp>
      <p:sp>
        <p:nvSpPr>
          <p:cNvPr id="2066" name="Acknowledgements" descr="Field for acknowledgements"/>
          <p:cNvSpPr txBox="1">
            <a:spLocks noChangeArrowheads="1"/>
          </p:cNvSpPr>
          <p:nvPr/>
        </p:nvSpPr>
        <p:spPr bwMode="auto">
          <a:xfrm>
            <a:off x="31962408" y="27460575"/>
            <a:ext cx="9740900"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ANNERKJENNELSER</a:t>
            </a:r>
          </a:p>
          <a:p>
            <a:pPr eaLnBrk="1" hangingPunct="1"/>
            <a:r>
              <a:rPr lang="en-GB" altLang="nb-NO" sz="2400" dirty="0" err="1">
                <a:solidFill>
                  <a:schemeClr val="tx1">
                    <a:lumMod val="85000"/>
                    <a:lumOff val="15000"/>
                  </a:schemeClr>
                </a:solidFill>
                <a:latin typeface="+mn-lt"/>
              </a:rPr>
              <a:t>Veileder</a:t>
            </a:r>
            <a:r>
              <a:rPr lang="en-GB" altLang="nb-NO" sz="2400" dirty="0">
                <a:solidFill>
                  <a:schemeClr val="tx1">
                    <a:lumMod val="85000"/>
                    <a:lumOff val="15000"/>
                  </a:schemeClr>
                </a:solidFill>
                <a:latin typeface="+mn-lt"/>
              </a:rPr>
              <a:t>: Anette </a:t>
            </a:r>
            <a:r>
              <a:rPr lang="en-GB" altLang="nb-NO" sz="2400" dirty="0" err="1">
                <a:solidFill>
                  <a:schemeClr val="tx1">
                    <a:lumMod val="85000"/>
                    <a:lumOff val="15000"/>
                  </a:schemeClr>
                </a:solidFill>
                <a:latin typeface="+mn-lt"/>
              </a:rPr>
              <a:t>Hylen</a:t>
            </a:r>
            <a:r>
              <a:rPr lang="en-GB" altLang="nb-NO" sz="2400" dirty="0">
                <a:solidFill>
                  <a:schemeClr val="tx1">
                    <a:lumMod val="85000"/>
                    <a:lumOff val="15000"/>
                  </a:schemeClr>
                </a:solidFill>
                <a:latin typeface="+mn-lt"/>
              </a:rPr>
              <a:t> </a:t>
            </a:r>
            <a:r>
              <a:rPr lang="en-GB" altLang="nb-NO" sz="2400" dirty="0" err="1">
                <a:solidFill>
                  <a:schemeClr val="tx1">
                    <a:lumMod val="85000"/>
                    <a:lumOff val="15000"/>
                  </a:schemeClr>
                </a:solidFill>
                <a:latin typeface="+mn-lt"/>
              </a:rPr>
              <a:t>Ranhiff</a:t>
            </a:r>
            <a:endParaRPr lang="en-GB" altLang="nb-NO" sz="2400" dirty="0">
              <a:solidFill>
                <a:schemeClr val="tx1">
                  <a:lumMod val="85000"/>
                  <a:lumOff val="15000"/>
                </a:schemeClr>
              </a:solidFill>
              <a:latin typeface="+mn-lt"/>
            </a:endParaRPr>
          </a:p>
          <a:p>
            <a:pPr eaLnBrk="1" hangingPunct="1"/>
            <a:endParaRPr lang="en-GB" altLang="nb-NO" sz="2400" dirty="0">
              <a:solidFill>
                <a:schemeClr val="tx1">
                  <a:lumMod val="85000"/>
                  <a:lumOff val="15000"/>
                </a:schemeClr>
              </a:solidFill>
              <a:latin typeface="+mn-lt"/>
            </a:endParaRPr>
          </a:p>
          <a:p>
            <a:pPr eaLnBrk="1" hangingPunct="1"/>
            <a:r>
              <a:rPr lang="nb-NO" altLang="nb-NO" sz="2400" dirty="0">
                <a:solidFill>
                  <a:schemeClr val="tx1">
                    <a:lumMod val="85000"/>
                    <a:lumOff val="15000"/>
                  </a:schemeClr>
                </a:solidFill>
                <a:latin typeface="+mn-lt"/>
              </a:rPr>
              <a:t>Studien er et samarbeid mellom Universitetet i Bergen, Norsk kompetansesenter for legevaktmedisin og Bergen kommune.  </a:t>
            </a:r>
          </a:p>
        </p:txBody>
      </p:sp>
      <p:pic>
        <p:nvPicPr>
          <p:cNvPr id="3" name="Bilde 2" descr="Et bilde som inneholder bord&#10;&#10;Automatisk generert beskrivelse">
            <a:extLst>
              <a:ext uri="{FF2B5EF4-FFF2-40B4-BE49-F238E27FC236}">
                <a16:creationId xmlns:a16="http://schemas.microsoft.com/office/drawing/2014/main" id="{0EBB987A-1FDE-B9A9-074F-DB8C82F62B2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266355" y="11865225"/>
            <a:ext cx="10294286" cy="14568000"/>
          </a:xfrm>
          <a:prstGeom prst="rect">
            <a:avLst/>
          </a:prstGeom>
        </p:spPr>
      </p:pic>
      <p:sp>
        <p:nvSpPr>
          <p:cNvPr id="5" name="TekstSylinder 4">
            <a:extLst>
              <a:ext uri="{FF2B5EF4-FFF2-40B4-BE49-F238E27FC236}">
                <a16:creationId xmlns:a16="http://schemas.microsoft.com/office/drawing/2014/main" id="{AE94A986-5A17-25A7-2040-A1865D06E383}"/>
              </a:ext>
            </a:extLst>
          </p:cNvPr>
          <p:cNvSpPr txBox="1"/>
          <p:nvPr/>
        </p:nvSpPr>
        <p:spPr>
          <a:xfrm>
            <a:off x="11960352" y="29114496"/>
            <a:ext cx="184731" cy="584775"/>
          </a:xfrm>
          <a:prstGeom prst="rect">
            <a:avLst/>
          </a:prstGeom>
          <a:noFill/>
        </p:spPr>
        <p:txBody>
          <a:bodyPr wrap="none" rtlCol="0">
            <a:spAutoFit/>
          </a:bodyPr>
          <a:lstStyle/>
          <a:p>
            <a:endParaRPr lang="nb-NO" dirty="0"/>
          </a:p>
        </p:txBody>
      </p:sp>
      <p:pic>
        <p:nvPicPr>
          <p:cNvPr id="6" name="Google Shape;57;p13">
            <a:extLst>
              <a:ext uri="{FF2B5EF4-FFF2-40B4-BE49-F238E27FC236}">
                <a16:creationId xmlns:a16="http://schemas.microsoft.com/office/drawing/2014/main" id="{4E5D0B3C-3F41-7337-2121-13F6BD8CA672}"/>
              </a:ext>
            </a:extLst>
          </p:cNvPr>
          <p:cNvPicPr preferRelativeResize="0"/>
          <p:nvPr/>
        </p:nvPicPr>
        <p:blipFill>
          <a:blip r:embed="rId8">
            <a:alphaModFix/>
          </a:blip>
          <a:stretch>
            <a:fillRect/>
          </a:stretch>
        </p:blipFill>
        <p:spPr>
          <a:xfrm>
            <a:off x="12418054" y="28127034"/>
            <a:ext cx="3535318" cy="1266486"/>
          </a:xfrm>
          <a:prstGeom prst="rect">
            <a:avLst/>
          </a:prstGeom>
          <a:noFill/>
          <a:ln>
            <a:noFill/>
          </a:ln>
        </p:spPr>
      </p:pic>
      <p:sp>
        <p:nvSpPr>
          <p:cNvPr id="7" name="TekstSylinder 6">
            <a:extLst>
              <a:ext uri="{FF2B5EF4-FFF2-40B4-BE49-F238E27FC236}">
                <a16:creationId xmlns:a16="http://schemas.microsoft.com/office/drawing/2014/main" id="{FF1D7007-B09B-8125-98F8-5B4736D41A14}"/>
              </a:ext>
            </a:extLst>
          </p:cNvPr>
          <p:cNvSpPr txBox="1"/>
          <p:nvPr/>
        </p:nvSpPr>
        <p:spPr>
          <a:xfrm>
            <a:off x="18288000" y="29114496"/>
            <a:ext cx="184731" cy="584775"/>
          </a:xfrm>
          <a:prstGeom prst="rect">
            <a:avLst/>
          </a:prstGeom>
          <a:noFill/>
        </p:spPr>
        <p:txBody>
          <a:bodyPr wrap="none" rtlCol="0">
            <a:spAutoFit/>
          </a:bodyPr>
          <a:lstStyle/>
          <a:p>
            <a:endParaRPr lang="nb-NO" dirty="0"/>
          </a:p>
        </p:txBody>
      </p:sp>
      <p:pic>
        <p:nvPicPr>
          <p:cNvPr id="8" name="Google Shape;58;p13">
            <a:extLst>
              <a:ext uri="{FF2B5EF4-FFF2-40B4-BE49-F238E27FC236}">
                <a16:creationId xmlns:a16="http://schemas.microsoft.com/office/drawing/2014/main" id="{B1EF0FA1-E12A-3781-D269-B4F8A10D8B08}"/>
              </a:ext>
            </a:extLst>
          </p:cNvPr>
          <p:cNvPicPr preferRelativeResize="0"/>
          <p:nvPr/>
        </p:nvPicPr>
        <p:blipFill>
          <a:blip r:embed="rId9">
            <a:alphaModFix/>
          </a:blip>
          <a:stretch>
            <a:fillRect/>
          </a:stretch>
        </p:blipFill>
        <p:spPr>
          <a:xfrm>
            <a:off x="16928091" y="27575119"/>
            <a:ext cx="4405045" cy="2446024"/>
          </a:xfrm>
          <a:prstGeom prst="rect">
            <a:avLst/>
          </a:prstGeom>
          <a:noFill/>
          <a:ln>
            <a:noFill/>
          </a:ln>
        </p:spPr>
      </p:pic>
      <p:sp>
        <p:nvSpPr>
          <p:cNvPr id="12" name="TekstSylinder 11">
            <a:extLst>
              <a:ext uri="{FF2B5EF4-FFF2-40B4-BE49-F238E27FC236}">
                <a16:creationId xmlns:a16="http://schemas.microsoft.com/office/drawing/2014/main" id="{4551E2F9-67DC-C731-BEC9-1ADFF3398DD8}"/>
              </a:ext>
            </a:extLst>
          </p:cNvPr>
          <p:cNvSpPr txBox="1"/>
          <p:nvPr/>
        </p:nvSpPr>
        <p:spPr>
          <a:xfrm>
            <a:off x="32369760" y="7059168"/>
            <a:ext cx="184731" cy="584775"/>
          </a:xfrm>
          <a:prstGeom prst="rect">
            <a:avLst/>
          </a:prstGeom>
          <a:noFill/>
        </p:spPr>
        <p:txBody>
          <a:bodyPr wrap="none" rtlCol="0">
            <a:spAutoFit/>
          </a:bodyPr>
          <a:lstStyle/>
          <a:p>
            <a:endParaRPr lang="nb-NO" dirty="0"/>
          </a:p>
        </p:txBody>
      </p:sp>
      <p:sp>
        <p:nvSpPr>
          <p:cNvPr id="13" name="TekstSylinder 12">
            <a:extLst>
              <a:ext uri="{FF2B5EF4-FFF2-40B4-BE49-F238E27FC236}">
                <a16:creationId xmlns:a16="http://schemas.microsoft.com/office/drawing/2014/main" id="{EDAB3494-88AC-CF1F-D484-D5C596505C71}"/>
              </a:ext>
            </a:extLst>
          </p:cNvPr>
          <p:cNvSpPr txBox="1"/>
          <p:nvPr/>
        </p:nvSpPr>
        <p:spPr>
          <a:xfrm>
            <a:off x="33503616" y="6876288"/>
            <a:ext cx="184731" cy="584775"/>
          </a:xfrm>
          <a:prstGeom prst="rect">
            <a:avLst/>
          </a:prstGeom>
          <a:noFill/>
        </p:spPr>
        <p:txBody>
          <a:bodyPr wrap="none" rtlCol="0">
            <a:spAutoFit/>
          </a:bodyPr>
          <a:lstStyle/>
          <a:p>
            <a:endParaRPr lang="nb-NO" dirty="0"/>
          </a:p>
        </p:txBody>
      </p:sp>
      <p:sp>
        <p:nvSpPr>
          <p:cNvPr id="14" name="TekstSylinder 13">
            <a:extLst>
              <a:ext uri="{FF2B5EF4-FFF2-40B4-BE49-F238E27FC236}">
                <a16:creationId xmlns:a16="http://schemas.microsoft.com/office/drawing/2014/main" id="{BD271B85-83E5-3B76-AA05-74AB17682CBB}"/>
              </a:ext>
            </a:extLst>
          </p:cNvPr>
          <p:cNvSpPr txBox="1"/>
          <p:nvPr/>
        </p:nvSpPr>
        <p:spPr>
          <a:xfrm>
            <a:off x="32266355" y="6229350"/>
            <a:ext cx="9825121" cy="5816977"/>
          </a:xfrm>
          <a:prstGeom prst="rect">
            <a:avLst/>
          </a:prstGeom>
          <a:noFill/>
        </p:spPr>
        <p:txBody>
          <a:bodyPr wrap="square" rtlCol="0">
            <a:spAutoFit/>
          </a:bodyPr>
          <a:lstStyle/>
          <a:p>
            <a:pPr eaLnBrk="1" hangingPunct="1">
              <a:spcBef>
                <a:spcPct val="50000"/>
              </a:spcBef>
            </a:pPr>
            <a:r>
              <a:rPr lang="nb-NO" altLang="nb-NO" sz="4000" b="1" dirty="0">
                <a:solidFill>
                  <a:schemeClr val="tx1">
                    <a:lumMod val="85000"/>
                    <a:lumOff val="15000"/>
                  </a:schemeClr>
                </a:solidFill>
                <a:latin typeface="Arial" panose="020B0604020202020204" pitchFamily="34" charset="0"/>
                <a:cs typeface="Arial" panose="020B0604020202020204" pitchFamily="34" charset="0"/>
              </a:rPr>
              <a:t>Konklusjon</a:t>
            </a:r>
          </a:p>
          <a:p>
            <a:pPr eaLnBrk="1" hangingPunct="1">
              <a:spcBef>
                <a:spcPct val="50000"/>
              </a:spcBef>
            </a:pPr>
            <a:r>
              <a:rPr lang="nb-NO" altLang="nb-NO" sz="4000" dirty="0">
                <a:solidFill>
                  <a:schemeClr val="tx1">
                    <a:lumMod val="85000"/>
                    <a:lumOff val="15000"/>
                  </a:schemeClr>
                </a:solidFill>
                <a:latin typeface="Arial" panose="020B0604020202020204" pitchFamily="34" charset="0"/>
                <a:cs typeface="Arial" panose="020B0604020202020204" pitchFamily="34" charset="0"/>
              </a:rPr>
              <a:t>Gjennomsnittlig tidsbruk på å sette CFS-score var 3 minutter og 12 sekunder. Vi erfarer at skrøpelighetsvurdering ved hjelp av CFS kan være nyttig. Skrøpelighetsvurdering som beslutningsstøtte for vurderinger gjort på legevakt bør studeres videre</a:t>
            </a:r>
            <a:r>
              <a:rPr lang="nb-NO" altLang="nb-NO" sz="3200" dirty="0">
                <a:solidFill>
                  <a:schemeClr val="tx1">
                    <a:lumMod val="85000"/>
                    <a:lumOff val="15000"/>
                  </a:schemeClr>
                </a:solidFill>
                <a:latin typeface="Arial" panose="020B0604020202020204" pitchFamily="34" charset="0"/>
                <a:cs typeface="Arial" panose="020B0604020202020204" pitchFamily="34" charset="0"/>
              </a:rPr>
              <a:t>. </a:t>
            </a:r>
            <a:r>
              <a:rPr lang="nb-NO" altLang="nb-NO" sz="3200" dirty="0">
                <a:solidFill>
                  <a:schemeClr val="tx1">
                    <a:lumMod val="85000"/>
                    <a:lumOff val="15000"/>
                  </a:schemeClr>
                </a:solidFill>
              </a:rPr>
              <a:t> </a:t>
            </a:r>
          </a:p>
          <a:p>
            <a:endParaRPr lang="nb-NO" dirty="0"/>
          </a:p>
        </p:txBody>
      </p:sp>
      <p:pic>
        <p:nvPicPr>
          <p:cNvPr id="16" name="Bilde 11">
            <a:extLst>
              <a:ext uri="{FF2B5EF4-FFF2-40B4-BE49-F238E27FC236}">
                <a16:creationId xmlns:a16="http://schemas.microsoft.com/office/drawing/2014/main" id="{198D7D1C-3FFA-896B-064B-341BBBF1302A}"/>
              </a:ext>
            </a:extLst>
          </p:cNvPr>
          <p:cNvPicPr>
            <a:picLocks noChangeAspect="1" noChangeArrowheads="1"/>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11443335" y="21975756"/>
            <a:ext cx="7909888" cy="51219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1548</TotalTime>
  <Words>721</Words>
  <Application>Microsoft Macintosh PowerPoint</Application>
  <PresentationFormat>Egendefinert</PresentationFormat>
  <Paragraphs>28</Paragraphs>
  <Slides>1</Slides>
  <Notes>1</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1</vt:i4>
      </vt:variant>
    </vt:vector>
  </HeadingPairs>
  <TitlesOfParts>
    <vt:vector size="3" baseType="lpstr">
      <vt:lpstr>Arial</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Martine Vedvik</cp:lastModifiedBy>
  <cp:revision>142</cp:revision>
  <cp:lastPrinted>2016-05-27T08:05:21Z</cp:lastPrinted>
  <dcterms:created xsi:type="dcterms:W3CDTF">2006-11-02T13:18:58Z</dcterms:created>
  <dcterms:modified xsi:type="dcterms:W3CDTF">2022-10-06T15:18:32Z</dcterms:modified>
</cp:coreProperties>
</file>