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0611" autoAdjust="0"/>
  </p:normalViewPr>
  <p:slideViewPr>
    <p:cSldViewPr snapToGrid="0">
      <p:cViewPr varScale="1">
        <p:scale>
          <a:sx n="23" d="100"/>
          <a:sy n="23" d="100"/>
        </p:scale>
        <p:origin x="2408" y="248"/>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99005" y="685592"/>
            <a:ext cx="4055465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8800" b="1" dirty="0">
                <a:solidFill>
                  <a:schemeClr val="bg1"/>
                </a:solidFill>
                <a:latin typeface="Arial" panose="020B0604020202020204" pitchFamily="34" charset="0"/>
                <a:cs typeface="Arial" panose="020B0604020202020204" pitchFamily="34" charset="0"/>
              </a:rPr>
              <a:t>Hypertensive cardiovascular organ damage in ankylosing spondylitis</a:t>
            </a:r>
            <a:endParaRPr lang="nb-NO" altLang="nb-NO" sz="88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2287027"/>
            <a:ext cx="34261425"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4400" dirty="0">
                <a:solidFill>
                  <a:schemeClr val="bg1"/>
                </a:solidFill>
                <a:latin typeface="+mj-lt"/>
              </a:rPr>
              <a:t>Gyda Ullensvang</a:t>
            </a:r>
            <a:r>
              <a:rPr lang="nb-NO" altLang="nb-NO" sz="4400" baseline="30000" dirty="0">
                <a:solidFill>
                  <a:schemeClr val="bg1"/>
                </a:solidFill>
                <a:latin typeface="+mj-lt"/>
              </a:rPr>
              <a:t>1</a:t>
            </a:r>
            <a:r>
              <a:rPr lang="nb-NO" altLang="nb-NO" sz="4400" dirty="0">
                <a:solidFill>
                  <a:schemeClr val="bg1"/>
                </a:solidFill>
                <a:latin typeface="+mj-lt"/>
              </a:rPr>
              <a:t>, Ester Kringeland</a:t>
            </a:r>
            <a:r>
              <a:rPr lang="nb-NO" altLang="nb-NO" sz="4400" baseline="30000" dirty="0">
                <a:solidFill>
                  <a:schemeClr val="bg1"/>
                </a:solidFill>
                <a:latin typeface="+mj-lt"/>
              </a:rPr>
              <a:t>1,2</a:t>
            </a:r>
            <a:r>
              <a:rPr lang="nb-NO" altLang="nb-NO" sz="4400" dirty="0">
                <a:solidFill>
                  <a:schemeClr val="bg1"/>
                </a:solidFill>
                <a:latin typeface="+mj-lt"/>
              </a:rPr>
              <a:t>, Eirik Ikdahl</a:t>
            </a:r>
            <a:r>
              <a:rPr lang="nb-NO" altLang="nb-NO" sz="4400" baseline="30000" dirty="0">
                <a:solidFill>
                  <a:schemeClr val="bg1"/>
                </a:solidFill>
                <a:latin typeface="+mj-lt"/>
              </a:rPr>
              <a:t>3</a:t>
            </a:r>
            <a:r>
              <a:rPr lang="nb-NO" altLang="nb-NO" sz="4400" dirty="0">
                <a:solidFill>
                  <a:schemeClr val="bg1"/>
                </a:solidFill>
                <a:latin typeface="+mj-lt"/>
              </a:rPr>
              <a:t>, Sella Provan</a:t>
            </a:r>
            <a:r>
              <a:rPr lang="nb-NO" altLang="nb-NO" sz="4400" baseline="30000" dirty="0">
                <a:solidFill>
                  <a:schemeClr val="bg1"/>
                </a:solidFill>
                <a:latin typeface="+mj-lt"/>
              </a:rPr>
              <a:t>4,5</a:t>
            </a:r>
            <a:r>
              <a:rPr lang="nb-NO" altLang="nb-NO" sz="4400" dirty="0">
                <a:solidFill>
                  <a:schemeClr val="bg1"/>
                </a:solidFill>
                <a:latin typeface="+mj-lt"/>
              </a:rPr>
              <a:t>, Inger Jorid Berg</a:t>
            </a:r>
            <a:r>
              <a:rPr lang="nb-NO" altLang="nb-NO" sz="4400" baseline="30000" dirty="0">
                <a:solidFill>
                  <a:schemeClr val="bg1"/>
                </a:solidFill>
                <a:latin typeface="+mj-lt"/>
              </a:rPr>
              <a:t>4</a:t>
            </a:r>
            <a:r>
              <a:rPr lang="nb-NO" altLang="nb-NO" sz="4400" dirty="0">
                <a:solidFill>
                  <a:schemeClr val="bg1"/>
                </a:solidFill>
                <a:latin typeface="+mj-lt"/>
              </a:rPr>
              <a:t>, Silvia Rollefstad</a:t>
            </a:r>
            <a:r>
              <a:rPr lang="nb-NO" altLang="nb-NO" sz="4400" baseline="30000" dirty="0">
                <a:solidFill>
                  <a:schemeClr val="bg1"/>
                </a:solidFill>
                <a:latin typeface="+mj-lt"/>
              </a:rPr>
              <a:t>3</a:t>
            </a:r>
            <a:r>
              <a:rPr lang="nb-NO" altLang="nb-NO" sz="4400" dirty="0">
                <a:solidFill>
                  <a:schemeClr val="bg1"/>
                </a:solidFill>
                <a:latin typeface="+mj-lt"/>
              </a:rPr>
              <a:t>, Hanne Dagfinrud</a:t>
            </a:r>
            <a:r>
              <a:rPr lang="nb-NO" altLang="nb-NO" sz="4400" baseline="30000" dirty="0">
                <a:solidFill>
                  <a:schemeClr val="bg1"/>
                </a:solidFill>
                <a:latin typeface="+mj-lt"/>
              </a:rPr>
              <a:t>4</a:t>
            </a:r>
            <a:r>
              <a:rPr lang="nb-NO" altLang="nb-NO" sz="4400" dirty="0">
                <a:solidFill>
                  <a:schemeClr val="bg1"/>
                </a:solidFill>
                <a:latin typeface="+mj-lt"/>
              </a:rPr>
              <a:t>, Eva Gerdts</a:t>
            </a:r>
            <a:r>
              <a:rPr lang="nb-NO" altLang="nb-NO" sz="4400" baseline="30000" dirty="0">
                <a:solidFill>
                  <a:schemeClr val="bg1"/>
                </a:solidFill>
                <a:latin typeface="+mj-lt"/>
              </a:rPr>
              <a:t>1</a:t>
            </a:r>
            <a:r>
              <a:rPr lang="nb-NO" altLang="nb-NO" sz="4400" dirty="0">
                <a:solidFill>
                  <a:schemeClr val="bg1"/>
                </a:solidFill>
                <a:latin typeface="+mj-lt"/>
              </a:rPr>
              <a:t>, Anne Grete Semb</a:t>
            </a:r>
            <a:r>
              <a:rPr lang="nb-NO" altLang="nb-NO" sz="4400" baseline="30000" dirty="0">
                <a:solidFill>
                  <a:schemeClr val="bg1"/>
                </a:solidFill>
                <a:latin typeface="+mj-lt"/>
              </a:rPr>
              <a:t>3* </a:t>
            </a:r>
            <a:r>
              <a:rPr lang="nb-NO" altLang="nb-NO" sz="4400" dirty="0">
                <a:solidFill>
                  <a:schemeClr val="bg1"/>
                </a:solidFill>
                <a:latin typeface="+mj-lt"/>
              </a:rPr>
              <a:t>&amp; Helga Midtbø</a:t>
            </a:r>
            <a:r>
              <a:rPr lang="nb-NO" altLang="nb-NO" sz="4400" baseline="30000" dirty="0">
                <a:solidFill>
                  <a:schemeClr val="bg1"/>
                </a:solidFill>
                <a:latin typeface="+mj-lt"/>
              </a:rPr>
              <a:t>1,2*</a:t>
            </a:r>
          </a:p>
          <a:p>
            <a:pPr eaLnBrk="1" hangingPunct="1"/>
            <a:r>
              <a:rPr lang="nb-NO" altLang="nb-NO" sz="2400" baseline="30000" dirty="0">
                <a:solidFill>
                  <a:schemeClr val="bg1"/>
                </a:solidFill>
                <a:latin typeface="+mj-lt"/>
              </a:rPr>
              <a:t>1</a:t>
            </a:r>
            <a:r>
              <a:rPr lang="nb-NO" altLang="nb-NO" sz="2400" dirty="0">
                <a:solidFill>
                  <a:schemeClr val="bg1"/>
                </a:solidFill>
                <a:latin typeface="+mj-lt"/>
              </a:rPr>
              <a:t>Center for </a:t>
            </a:r>
            <a:r>
              <a:rPr lang="nb-NO" altLang="nb-NO" sz="2400" dirty="0" err="1">
                <a:solidFill>
                  <a:schemeClr val="bg1"/>
                </a:solidFill>
                <a:latin typeface="+mj-lt"/>
              </a:rPr>
              <a:t>research</a:t>
            </a:r>
            <a:r>
              <a:rPr lang="nb-NO" altLang="nb-NO" sz="2400" dirty="0">
                <a:solidFill>
                  <a:schemeClr val="bg1"/>
                </a:solidFill>
                <a:latin typeface="+mj-lt"/>
              </a:rPr>
              <a:t> </a:t>
            </a:r>
            <a:r>
              <a:rPr lang="nb-NO" altLang="nb-NO" sz="2400" dirty="0" err="1">
                <a:solidFill>
                  <a:schemeClr val="bg1"/>
                </a:solidFill>
                <a:latin typeface="+mj-lt"/>
              </a:rPr>
              <a:t>on</a:t>
            </a:r>
            <a:r>
              <a:rPr lang="nb-NO" altLang="nb-NO" sz="2400" dirty="0">
                <a:solidFill>
                  <a:schemeClr val="bg1"/>
                </a:solidFill>
                <a:latin typeface="+mj-lt"/>
              </a:rPr>
              <a:t> </a:t>
            </a:r>
            <a:r>
              <a:rPr lang="nb-NO" altLang="nb-NO" sz="2400" dirty="0" err="1">
                <a:solidFill>
                  <a:schemeClr val="bg1"/>
                </a:solidFill>
                <a:latin typeface="+mj-lt"/>
              </a:rPr>
              <a:t>cardiac</a:t>
            </a:r>
            <a:r>
              <a:rPr lang="nb-NO" altLang="nb-NO" sz="2400" dirty="0">
                <a:solidFill>
                  <a:schemeClr val="bg1"/>
                </a:solidFill>
                <a:latin typeface="+mj-lt"/>
              </a:rPr>
              <a:t> </a:t>
            </a:r>
            <a:r>
              <a:rPr lang="nb-NO" altLang="nb-NO" sz="2400" dirty="0" err="1">
                <a:solidFill>
                  <a:schemeClr val="bg1"/>
                </a:solidFill>
                <a:latin typeface="+mj-lt"/>
              </a:rPr>
              <a:t>disease</a:t>
            </a:r>
            <a:r>
              <a:rPr lang="nb-NO" altLang="nb-NO" sz="2400" dirty="0">
                <a:solidFill>
                  <a:schemeClr val="bg1"/>
                </a:solidFill>
                <a:latin typeface="+mj-lt"/>
              </a:rPr>
              <a:t> in </a:t>
            </a:r>
            <a:r>
              <a:rPr lang="nb-NO" altLang="nb-NO" sz="2400" dirty="0" err="1">
                <a:solidFill>
                  <a:schemeClr val="bg1"/>
                </a:solidFill>
                <a:latin typeface="+mj-lt"/>
              </a:rPr>
              <a:t>women</a:t>
            </a:r>
            <a:r>
              <a:rPr lang="nb-NO" altLang="nb-NO" sz="2400" dirty="0">
                <a:solidFill>
                  <a:schemeClr val="bg1"/>
                </a:solidFill>
                <a:latin typeface="+mj-lt"/>
              </a:rPr>
              <a:t>, Department </a:t>
            </a:r>
            <a:r>
              <a:rPr lang="nb-NO" altLang="nb-NO" sz="2400" dirty="0" err="1">
                <a:solidFill>
                  <a:schemeClr val="bg1"/>
                </a:solidFill>
                <a:latin typeface="+mj-lt"/>
              </a:rPr>
              <a:t>of</a:t>
            </a:r>
            <a:r>
              <a:rPr lang="nb-NO" altLang="nb-NO" sz="2400" dirty="0">
                <a:solidFill>
                  <a:schemeClr val="bg1"/>
                </a:solidFill>
                <a:latin typeface="+mj-lt"/>
              </a:rPr>
              <a:t> </a:t>
            </a:r>
            <a:r>
              <a:rPr lang="nb-NO" altLang="nb-NO" sz="2400" dirty="0" err="1">
                <a:solidFill>
                  <a:schemeClr val="bg1"/>
                </a:solidFill>
                <a:latin typeface="+mj-lt"/>
              </a:rPr>
              <a:t>Clinical</a:t>
            </a:r>
            <a:r>
              <a:rPr lang="nb-NO" altLang="nb-NO" sz="2400" dirty="0">
                <a:solidFill>
                  <a:schemeClr val="bg1"/>
                </a:solidFill>
                <a:latin typeface="+mj-lt"/>
              </a:rPr>
              <a:t> Science, </a:t>
            </a:r>
            <a:r>
              <a:rPr lang="nb-NO" altLang="nb-NO" sz="2400" dirty="0" err="1">
                <a:solidFill>
                  <a:schemeClr val="bg1"/>
                </a:solidFill>
                <a:latin typeface="+mj-lt"/>
              </a:rPr>
              <a:t>University</a:t>
            </a:r>
            <a:r>
              <a:rPr lang="nb-NO" altLang="nb-NO" sz="2400" dirty="0">
                <a:solidFill>
                  <a:schemeClr val="bg1"/>
                </a:solidFill>
                <a:latin typeface="+mj-lt"/>
              </a:rPr>
              <a:t> </a:t>
            </a:r>
            <a:r>
              <a:rPr lang="nb-NO" altLang="nb-NO" sz="2400" dirty="0" err="1">
                <a:solidFill>
                  <a:schemeClr val="bg1"/>
                </a:solidFill>
                <a:latin typeface="+mj-lt"/>
              </a:rPr>
              <a:t>of</a:t>
            </a:r>
            <a:r>
              <a:rPr lang="nb-NO" altLang="nb-NO" sz="2400" dirty="0">
                <a:solidFill>
                  <a:schemeClr val="bg1"/>
                </a:solidFill>
                <a:latin typeface="+mj-lt"/>
              </a:rPr>
              <a:t> Bergen, Bergen, Norway; </a:t>
            </a:r>
            <a:r>
              <a:rPr lang="nb-NO" altLang="nb-NO" sz="2400" baseline="30000" dirty="0">
                <a:solidFill>
                  <a:schemeClr val="bg1"/>
                </a:solidFill>
                <a:latin typeface="+mj-lt"/>
              </a:rPr>
              <a:t>2</a:t>
            </a:r>
            <a:r>
              <a:rPr lang="nb-NO" altLang="nb-NO" sz="2400" dirty="0">
                <a:solidFill>
                  <a:schemeClr val="bg1"/>
                </a:solidFill>
                <a:latin typeface="+mj-lt"/>
              </a:rPr>
              <a:t>Department </a:t>
            </a:r>
            <a:r>
              <a:rPr lang="nb-NO" altLang="nb-NO" sz="2400" dirty="0" err="1">
                <a:solidFill>
                  <a:schemeClr val="bg1"/>
                </a:solidFill>
                <a:latin typeface="+mj-lt"/>
              </a:rPr>
              <a:t>of</a:t>
            </a:r>
            <a:r>
              <a:rPr lang="nb-NO" altLang="nb-NO" sz="2400" dirty="0">
                <a:solidFill>
                  <a:schemeClr val="bg1"/>
                </a:solidFill>
                <a:latin typeface="+mj-lt"/>
              </a:rPr>
              <a:t> Heart </a:t>
            </a:r>
            <a:r>
              <a:rPr lang="nb-NO" altLang="nb-NO" sz="2400" dirty="0" err="1">
                <a:solidFill>
                  <a:schemeClr val="bg1"/>
                </a:solidFill>
                <a:latin typeface="+mj-lt"/>
              </a:rPr>
              <a:t>Disease</a:t>
            </a:r>
            <a:r>
              <a:rPr lang="nb-NO" altLang="nb-NO" sz="2400" dirty="0">
                <a:solidFill>
                  <a:schemeClr val="bg1"/>
                </a:solidFill>
                <a:latin typeface="+mj-lt"/>
              </a:rPr>
              <a:t>, Haukeland </a:t>
            </a:r>
            <a:r>
              <a:rPr lang="nb-NO" altLang="nb-NO" sz="2400" dirty="0" err="1">
                <a:solidFill>
                  <a:schemeClr val="bg1"/>
                </a:solidFill>
                <a:latin typeface="+mj-lt"/>
              </a:rPr>
              <a:t>University</a:t>
            </a:r>
            <a:r>
              <a:rPr lang="nb-NO" altLang="nb-NO" sz="2400" dirty="0">
                <a:solidFill>
                  <a:schemeClr val="bg1"/>
                </a:solidFill>
                <a:latin typeface="+mj-lt"/>
              </a:rPr>
              <a:t> Hospital, Bergen, Norway; </a:t>
            </a:r>
            <a:r>
              <a:rPr lang="nb-NO" altLang="nb-NO" sz="2400" baseline="30000" dirty="0">
                <a:solidFill>
                  <a:schemeClr val="bg1"/>
                </a:solidFill>
                <a:latin typeface="+mj-lt"/>
              </a:rPr>
              <a:t>3</a:t>
            </a:r>
            <a:r>
              <a:rPr lang="nb-NO" altLang="nb-NO" sz="2400" dirty="0">
                <a:solidFill>
                  <a:schemeClr val="bg1"/>
                </a:solidFill>
                <a:latin typeface="+mj-lt"/>
              </a:rPr>
              <a:t>Preventive </a:t>
            </a:r>
            <a:r>
              <a:rPr lang="nb-NO" altLang="nb-NO" sz="2400" dirty="0" err="1">
                <a:solidFill>
                  <a:schemeClr val="bg1"/>
                </a:solidFill>
                <a:latin typeface="+mj-lt"/>
              </a:rPr>
              <a:t>Cardio-Rheuma</a:t>
            </a:r>
            <a:r>
              <a:rPr lang="nb-NO" altLang="nb-NO" sz="2400" dirty="0">
                <a:solidFill>
                  <a:schemeClr val="bg1"/>
                </a:solidFill>
                <a:latin typeface="+mj-lt"/>
              </a:rPr>
              <a:t> </a:t>
            </a:r>
            <a:r>
              <a:rPr lang="nb-NO" altLang="nb-NO" sz="2400" dirty="0" err="1">
                <a:solidFill>
                  <a:schemeClr val="bg1"/>
                </a:solidFill>
                <a:latin typeface="+mj-lt"/>
              </a:rPr>
              <a:t>Clinic</a:t>
            </a:r>
            <a:r>
              <a:rPr lang="nb-NO" altLang="nb-NO" sz="2400" dirty="0">
                <a:solidFill>
                  <a:schemeClr val="bg1"/>
                </a:solidFill>
                <a:latin typeface="+mj-lt"/>
              </a:rPr>
              <a:t>, Center for </a:t>
            </a:r>
            <a:r>
              <a:rPr lang="nb-NO" altLang="nb-NO" sz="2400" dirty="0" err="1">
                <a:solidFill>
                  <a:schemeClr val="bg1"/>
                </a:solidFill>
                <a:latin typeface="+mj-lt"/>
              </a:rPr>
              <a:t>treatment</a:t>
            </a:r>
            <a:r>
              <a:rPr lang="nb-NO" altLang="nb-NO" sz="2400" dirty="0">
                <a:solidFill>
                  <a:schemeClr val="bg1"/>
                </a:solidFill>
                <a:latin typeface="+mj-lt"/>
              </a:rPr>
              <a:t> </a:t>
            </a:r>
            <a:r>
              <a:rPr lang="nb-NO" altLang="nb-NO" sz="2400" dirty="0" err="1">
                <a:solidFill>
                  <a:schemeClr val="bg1"/>
                </a:solidFill>
                <a:latin typeface="+mj-lt"/>
              </a:rPr>
              <a:t>of</a:t>
            </a:r>
            <a:r>
              <a:rPr lang="nb-NO" altLang="nb-NO" sz="2400" dirty="0">
                <a:solidFill>
                  <a:schemeClr val="bg1"/>
                </a:solidFill>
                <a:latin typeface="+mj-lt"/>
              </a:rPr>
              <a:t> </a:t>
            </a:r>
            <a:r>
              <a:rPr lang="nb-NO" altLang="nb-NO" sz="2400" dirty="0" err="1">
                <a:solidFill>
                  <a:schemeClr val="bg1"/>
                </a:solidFill>
                <a:latin typeface="+mj-lt"/>
              </a:rPr>
              <a:t>Rheumatic</a:t>
            </a:r>
            <a:r>
              <a:rPr lang="nb-NO" altLang="nb-NO" sz="2400" dirty="0">
                <a:solidFill>
                  <a:schemeClr val="bg1"/>
                </a:solidFill>
                <a:latin typeface="+mj-lt"/>
              </a:rPr>
              <a:t> and </a:t>
            </a:r>
            <a:r>
              <a:rPr lang="nb-NO" altLang="nb-NO" sz="2400" dirty="0" err="1">
                <a:solidFill>
                  <a:schemeClr val="bg1"/>
                </a:solidFill>
                <a:latin typeface="+mj-lt"/>
              </a:rPr>
              <a:t>Musculoskeletal</a:t>
            </a:r>
            <a:r>
              <a:rPr lang="nb-NO" altLang="nb-NO" sz="2400" dirty="0">
                <a:solidFill>
                  <a:schemeClr val="bg1"/>
                </a:solidFill>
                <a:latin typeface="+mj-lt"/>
              </a:rPr>
              <a:t> </a:t>
            </a:r>
            <a:r>
              <a:rPr lang="nb-NO" altLang="nb-NO" sz="2400" dirty="0" err="1">
                <a:solidFill>
                  <a:schemeClr val="bg1"/>
                </a:solidFill>
                <a:latin typeface="+mj-lt"/>
              </a:rPr>
              <a:t>Diseases</a:t>
            </a:r>
            <a:r>
              <a:rPr lang="nb-NO" altLang="nb-NO" sz="2400" dirty="0">
                <a:solidFill>
                  <a:schemeClr val="bg1"/>
                </a:solidFill>
                <a:latin typeface="+mj-lt"/>
              </a:rPr>
              <a:t> (REMEDY), Diakonhjemmet Hospital, Oslo, Norway; </a:t>
            </a:r>
            <a:r>
              <a:rPr lang="nb-NO" altLang="nb-NO" sz="2400" baseline="30000" dirty="0">
                <a:solidFill>
                  <a:schemeClr val="bg1"/>
                </a:solidFill>
                <a:latin typeface="+mj-lt"/>
              </a:rPr>
              <a:t>4</a:t>
            </a:r>
            <a:r>
              <a:rPr lang="nb-NO" altLang="nb-NO" sz="2400" dirty="0">
                <a:solidFill>
                  <a:schemeClr val="bg1"/>
                </a:solidFill>
                <a:latin typeface="+mj-lt"/>
              </a:rPr>
              <a:t>Center for </a:t>
            </a:r>
            <a:r>
              <a:rPr lang="nb-NO" altLang="nb-NO" sz="2400" dirty="0" err="1">
                <a:solidFill>
                  <a:schemeClr val="bg1"/>
                </a:solidFill>
                <a:latin typeface="+mj-lt"/>
              </a:rPr>
              <a:t>treatment</a:t>
            </a:r>
            <a:r>
              <a:rPr lang="nb-NO" altLang="nb-NO" sz="2400" dirty="0">
                <a:solidFill>
                  <a:schemeClr val="bg1"/>
                </a:solidFill>
                <a:latin typeface="+mj-lt"/>
              </a:rPr>
              <a:t> </a:t>
            </a:r>
            <a:r>
              <a:rPr lang="nb-NO" altLang="nb-NO" sz="2400" dirty="0" err="1">
                <a:solidFill>
                  <a:schemeClr val="bg1"/>
                </a:solidFill>
                <a:latin typeface="+mj-lt"/>
              </a:rPr>
              <a:t>of</a:t>
            </a:r>
            <a:r>
              <a:rPr lang="nb-NO" altLang="nb-NO" sz="2400" dirty="0">
                <a:solidFill>
                  <a:schemeClr val="bg1"/>
                </a:solidFill>
                <a:latin typeface="+mj-lt"/>
              </a:rPr>
              <a:t> </a:t>
            </a:r>
            <a:r>
              <a:rPr lang="nb-NO" altLang="nb-NO" sz="2400" dirty="0" err="1">
                <a:solidFill>
                  <a:schemeClr val="bg1"/>
                </a:solidFill>
                <a:latin typeface="+mj-lt"/>
              </a:rPr>
              <a:t>Rheumatic</a:t>
            </a:r>
            <a:r>
              <a:rPr lang="nb-NO" altLang="nb-NO" sz="2400" dirty="0">
                <a:solidFill>
                  <a:schemeClr val="bg1"/>
                </a:solidFill>
                <a:latin typeface="+mj-lt"/>
              </a:rPr>
              <a:t> and </a:t>
            </a:r>
            <a:r>
              <a:rPr lang="nb-NO" altLang="nb-NO" sz="2400" dirty="0" err="1">
                <a:solidFill>
                  <a:schemeClr val="bg1"/>
                </a:solidFill>
                <a:latin typeface="+mj-lt"/>
              </a:rPr>
              <a:t>Musculoskeletal</a:t>
            </a:r>
            <a:r>
              <a:rPr lang="nb-NO" altLang="nb-NO" sz="2400" dirty="0">
                <a:solidFill>
                  <a:schemeClr val="bg1"/>
                </a:solidFill>
                <a:latin typeface="+mj-lt"/>
              </a:rPr>
              <a:t> </a:t>
            </a:r>
            <a:r>
              <a:rPr lang="nb-NO" altLang="nb-NO" sz="2400" dirty="0" err="1">
                <a:solidFill>
                  <a:schemeClr val="bg1"/>
                </a:solidFill>
                <a:latin typeface="+mj-lt"/>
              </a:rPr>
              <a:t>Diseases</a:t>
            </a:r>
            <a:r>
              <a:rPr lang="nb-NO" altLang="nb-NO" sz="2400" dirty="0">
                <a:solidFill>
                  <a:schemeClr val="bg1"/>
                </a:solidFill>
                <a:latin typeface="+mj-lt"/>
              </a:rPr>
              <a:t> (REMEDY), Diakonhjemmet Hospital, Oslo, Norway; </a:t>
            </a:r>
            <a:r>
              <a:rPr lang="nb-NO" altLang="nb-NO" sz="2400" baseline="30000" dirty="0">
                <a:solidFill>
                  <a:schemeClr val="bg1"/>
                </a:solidFill>
                <a:latin typeface="+mj-lt"/>
              </a:rPr>
              <a:t>5</a:t>
            </a:r>
            <a:r>
              <a:rPr lang="nb-NO" altLang="nb-NO" sz="2400" dirty="0">
                <a:solidFill>
                  <a:schemeClr val="bg1"/>
                </a:solidFill>
                <a:latin typeface="+mj-lt"/>
              </a:rPr>
              <a:t>Department </a:t>
            </a:r>
            <a:r>
              <a:rPr lang="nb-NO" altLang="nb-NO" sz="2400" dirty="0" err="1">
                <a:solidFill>
                  <a:schemeClr val="bg1"/>
                </a:solidFill>
                <a:latin typeface="+mj-lt"/>
              </a:rPr>
              <a:t>of</a:t>
            </a:r>
            <a:r>
              <a:rPr lang="nb-NO" altLang="nb-NO" sz="2400" dirty="0">
                <a:solidFill>
                  <a:schemeClr val="bg1"/>
                </a:solidFill>
                <a:latin typeface="+mj-lt"/>
              </a:rPr>
              <a:t> Public Health and Sport Sciences, Inland Norway </a:t>
            </a:r>
            <a:r>
              <a:rPr lang="nb-NO" altLang="nb-NO" sz="2400" dirty="0" err="1">
                <a:solidFill>
                  <a:schemeClr val="bg1"/>
                </a:solidFill>
                <a:latin typeface="+mj-lt"/>
              </a:rPr>
              <a:t>University</a:t>
            </a:r>
            <a:r>
              <a:rPr lang="nb-NO" altLang="nb-NO" sz="2400" dirty="0">
                <a:solidFill>
                  <a:schemeClr val="bg1"/>
                </a:solidFill>
                <a:latin typeface="+mj-lt"/>
              </a:rPr>
              <a:t> </a:t>
            </a:r>
            <a:r>
              <a:rPr lang="nb-NO" altLang="nb-NO" sz="2400" dirty="0" err="1">
                <a:solidFill>
                  <a:schemeClr val="bg1"/>
                </a:solidFill>
                <a:latin typeface="+mj-lt"/>
              </a:rPr>
              <a:t>of</a:t>
            </a:r>
            <a:r>
              <a:rPr lang="nb-NO" altLang="nb-NO" sz="2400" dirty="0">
                <a:solidFill>
                  <a:schemeClr val="bg1"/>
                </a:solidFill>
                <a:latin typeface="+mj-lt"/>
              </a:rPr>
              <a:t> Applied Sciences, Elverum, Norway.</a:t>
            </a:r>
          </a:p>
          <a:p>
            <a:pPr eaLnBrk="1" hangingPunct="1"/>
            <a:r>
              <a:rPr lang="nb-NO" altLang="nb-NO" sz="2400" dirty="0">
                <a:solidFill>
                  <a:schemeClr val="bg1"/>
                </a:solidFill>
                <a:latin typeface="+mj-lt"/>
              </a:rPr>
              <a:t>*Anne Grete Semb and Helga Midtbø </a:t>
            </a:r>
            <a:r>
              <a:rPr lang="nb-NO" altLang="nb-NO" sz="2400" dirty="0" err="1">
                <a:solidFill>
                  <a:schemeClr val="bg1"/>
                </a:solidFill>
                <a:latin typeface="+mj-lt"/>
              </a:rPr>
              <a:t>contributed</a:t>
            </a:r>
            <a:r>
              <a:rPr lang="nb-NO" altLang="nb-NO" sz="2400" dirty="0">
                <a:solidFill>
                  <a:schemeClr val="bg1"/>
                </a:solidFill>
                <a:latin typeface="+mj-lt"/>
              </a:rPr>
              <a:t> </a:t>
            </a:r>
            <a:r>
              <a:rPr lang="nb-NO" altLang="nb-NO" sz="2400" dirty="0" err="1">
                <a:solidFill>
                  <a:schemeClr val="bg1"/>
                </a:solidFill>
                <a:latin typeface="+mj-lt"/>
              </a:rPr>
              <a:t>equally</a:t>
            </a:r>
            <a:r>
              <a:rPr lang="nb-NO" altLang="nb-NO" sz="2400" dirty="0">
                <a:solidFill>
                  <a:schemeClr val="bg1"/>
                </a:solidFill>
                <a:latin typeface="+mj-lt"/>
              </a:rPr>
              <a:t> to </a:t>
            </a:r>
            <a:r>
              <a:rPr lang="nb-NO" altLang="nb-NO" sz="2400" dirty="0" err="1">
                <a:solidFill>
                  <a:schemeClr val="bg1"/>
                </a:solidFill>
                <a:latin typeface="+mj-lt"/>
              </a:rPr>
              <a:t>this</a:t>
            </a:r>
            <a:r>
              <a:rPr lang="nb-NO" altLang="nb-NO" sz="2400" dirty="0">
                <a:solidFill>
                  <a:schemeClr val="bg1"/>
                </a:solidFill>
                <a:latin typeface="+mj-lt"/>
              </a:rPr>
              <a:t> </a:t>
            </a:r>
            <a:r>
              <a:rPr lang="nb-NO" altLang="nb-NO" sz="2400" dirty="0" err="1">
                <a:solidFill>
                  <a:schemeClr val="bg1"/>
                </a:solidFill>
                <a:latin typeface="+mj-lt"/>
              </a:rPr>
              <a:t>manuscript</a:t>
            </a:r>
            <a:r>
              <a:rPr lang="nb-NO" altLang="nb-NO" sz="2400" dirty="0">
                <a:solidFill>
                  <a:schemeClr val="bg1"/>
                </a:solidFill>
                <a:latin typeface="+mj-lt"/>
              </a:rPr>
              <a:t>. </a:t>
            </a:r>
          </a:p>
          <a:p>
            <a:pPr eaLnBrk="1" hangingPunct="1"/>
            <a:endParaRPr lang="nb-NO" altLang="nb-NO" sz="4400" dirty="0">
              <a:solidFill>
                <a:schemeClr val="bg1"/>
              </a:solidFill>
              <a:latin typeface="+mj-lt"/>
            </a:endParaRPr>
          </a:p>
        </p:txBody>
      </p:sp>
      <p:sp>
        <p:nvSpPr>
          <p:cNvPr id="2055" name="Text box 1" descr="Text field "/>
          <p:cNvSpPr txBox="1">
            <a:spLocks noChangeArrowheads="1"/>
          </p:cNvSpPr>
          <p:nvPr/>
        </p:nvSpPr>
        <p:spPr bwMode="auto">
          <a:xfrm>
            <a:off x="1042084" y="6334094"/>
            <a:ext cx="10045015" cy="2178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4400" b="1" dirty="0">
                <a:solidFill>
                  <a:schemeClr val="tx1">
                    <a:lumMod val="85000"/>
                    <a:lumOff val="15000"/>
                  </a:schemeClr>
                </a:solidFill>
                <a:latin typeface="+mn-lt"/>
              </a:rPr>
              <a:t>Background</a:t>
            </a:r>
            <a:r>
              <a:rPr lang="en-US" altLang="nb-NO" sz="4000" b="1" dirty="0">
                <a:solidFill>
                  <a:schemeClr val="tx1">
                    <a:lumMod val="85000"/>
                    <a:lumOff val="15000"/>
                  </a:schemeClr>
                </a:solidFill>
                <a:latin typeface="+mn-lt"/>
              </a:rPr>
              <a:t> </a:t>
            </a:r>
          </a:p>
          <a:p>
            <a:pPr eaLnBrk="1" hangingPunct="1">
              <a:spcAft>
                <a:spcPct val="20000"/>
              </a:spcAft>
            </a:pPr>
            <a:r>
              <a:rPr lang="en-US" altLang="nb-NO" sz="4000" dirty="0">
                <a:solidFill>
                  <a:schemeClr val="tx1">
                    <a:lumMod val="85000"/>
                    <a:lumOff val="15000"/>
                  </a:schemeClr>
                </a:solidFill>
                <a:latin typeface="+mn-lt"/>
              </a:rPr>
              <a:t>Hypertension is the most prevalent cardiovascular (CV) risk factor in ankylosing spondylitis (AS) patients. Less is known about the prevalence of CV organ damage in relation to hypertension status in AS patients. </a:t>
            </a:r>
          </a:p>
          <a:p>
            <a:pPr eaLnBrk="1" hangingPunct="1">
              <a:spcAft>
                <a:spcPct val="20000"/>
              </a:spcAft>
            </a:pPr>
            <a:endParaRPr lang="en-US" altLang="nb-NO" sz="4000" dirty="0">
              <a:solidFill>
                <a:schemeClr val="tx1">
                  <a:lumMod val="85000"/>
                  <a:lumOff val="15000"/>
                </a:schemeClr>
              </a:solidFill>
              <a:latin typeface="+mn-lt"/>
            </a:endParaRPr>
          </a:p>
          <a:p>
            <a:pPr eaLnBrk="1" hangingPunct="1">
              <a:spcAft>
                <a:spcPct val="20000"/>
              </a:spcAft>
            </a:pPr>
            <a:r>
              <a:rPr lang="en-US" altLang="nb-NO" sz="4400" b="1" dirty="0">
                <a:solidFill>
                  <a:schemeClr val="tx1">
                    <a:lumMod val="85000"/>
                    <a:lumOff val="15000"/>
                  </a:schemeClr>
                </a:solidFill>
                <a:latin typeface="+mn-lt"/>
              </a:rPr>
              <a:t>Purpose</a:t>
            </a:r>
            <a:endParaRPr lang="en-US" altLang="nb-NO" sz="4000" b="1" dirty="0">
              <a:solidFill>
                <a:schemeClr val="tx1">
                  <a:lumMod val="85000"/>
                  <a:lumOff val="15000"/>
                </a:schemeClr>
              </a:solidFill>
              <a:latin typeface="+mn-lt"/>
            </a:endParaRPr>
          </a:p>
          <a:p>
            <a:pPr eaLnBrk="1" hangingPunct="1">
              <a:spcAft>
                <a:spcPct val="20000"/>
              </a:spcAft>
            </a:pPr>
            <a:r>
              <a:rPr lang="en-US" altLang="nb-NO" sz="4000" dirty="0">
                <a:solidFill>
                  <a:schemeClr val="tx1">
                    <a:lumMod val="85000"/>
                    <a:lumOff val="15000"/>
                  </a:schemeClr>
                </a:solidFill>
                <a:latin typeface="+mn-lt"/>
              </a:rPr>
              <a:t>To assess the prevalence of CV organ damage assessed by echocardiography, carotid ultrasound and arterial stiffness in groups of AS patients with hypertension or normal blood pressure and healthy controls. </a:t>
            </a:r>
          </a:p>
          <a:p>
            <a:pPr eaLnBrk="1" hangingPunct="1">
              <a:spcAft>
                <a:spcPct val="20000"/>
              </a:spcAft>
            </a:pPr>
            <a:endParaRPr lang="en-US" altLang="nb-NO" sz="3600" dirty="0">
              <a:solidFill>
                <a:schemeClr val="tx1">
                  <a:lumMod val="85000"/>
                  <a:lumOff val="15000"/>
                </a:schemeClr>
              </a:solidFill>
              <a:latin typeface="+mn-lt"/>
            </a:endParaRPr>
          </a:p>
          <a:p>
            <a:pPr eaLnBrk="1" hangingPunct="1">
              <a:spcAft>
                <a:spcPct val="20000"/>
              </a:spcAft>
            </a:pPr>
            <a:r>
              <a:rPr lang="en-US" altLang="nb-NO" sz="4400" b="1" dirty="0">
                <a:solidFill>
                  <a:schemeClr val="tx1">
                    <a:lumMod val="85000"/>
                    <a:lumOff val="15000"/>
                  </a:schemeClr>
                </a:solidFill>
                <a:latin typeface="+mn-lt"/>
              </a:rPr>
              <a:t>Materials and methods</a:t>
            </a:r>
          </a:p>
          <a:p>
            <a:pPr marL="571500" indent="-571500" eaLnBrk="1" hangingPunct="1">
              <a:spcAft>
                <a:spcPct val="20000"/>
              </a:spcAft>
              <a:buFontTx/>
              <a:buChar char="-"/>
            </a:pPr>
            <a:r>
              <a:rPr lang="en-US" altLang="nb-NO" sz="4000" dirty="0">
                <a:solidFill>
                  <a:schemeClr val="tx1">
                    <a:lumMod val="85000"/>
                    <a:lumOff val="15000"/>
                  </a:schemeClr>
                </a:solidFill>
                <a:latin typeface="+mn-lt"/>
              </a:rPr>
              <a:t>Echocardiography, carotid ultrasound and pulse wave velocity (PWV) by applanation tonometry was assessed in 126 AS patients (mean age 49±12 years, 52% women) and 71 normotensive controls (mean age 47±11 years, 39% women). </a:t>
            </a:r>
          </a:p>
          <a:p>
            <a:pPr marL="571500" indent="-571500" eaLnBrk="1" hangingPunct="1">
              <a:spcAft>
                <a:spcPct val="20000"/>
              </a:spcAft>
              <a:buFontTx/>
              <a:buChar char="-"/>
            </a:pPr>
            <a:r>
              <a:rPr lang="en-US" altLang="nb-NO" sz="4000" dirty="0">
                <a:solidFill>
                  <a:schemeClr val="tx1">
                    <a:lumMod val="85000"/>
                    <a:lumOff val="15000"/>
                  </a:schemeClr>
                </a:solidFill>
                <a:latin typeface="+mn-lt"/>
              </a:rPr>
              <a:t>Hypertension was defined as use of antihypertensive medication, a history of hypertension, or elevated office blood pressure (≥140/90 mmHg). </a:t>
            </a:r>
          </a:p>
          <a:p>
            <a:pPr marL="571500" indent="-571500" eaLnBrk="1" hangingPunct="1">
              <a:spcAft>
                <a:spcPct val="20000"/>
              </a:spcAft>
              <a:buFontTx/>
              <a:buChar char="-"/>
            </a:pPr>
            <a:r>
              <a:rPr lang="en-US" altLang="nb-NO" sz="4000" dirty="0">
                <a:solidFill>
                  <a:schemeClr val="tx1">
                    <a:lumMod val="85000"/>
                    <a:lumOff val="15000"/>
                  </a:schemeClr>
                </a:solidFill>
                <a:latin typeface="+mn-lt"/>
              </a:rPr>
              <a:t>CV organ damage was defined as presence of abnormal left ventricular (LV) geometry, LV diastolic dysfunction, left atrial (AL) dilatation, carotid plaques and/or high PWV. </a:t>
            </a:r>
          </a:p>
          <a:p>
            <a:pPr eaLnBrk="1" hangingPunct="1">
              <a:spcAft>
                <a:spcPct val="20000"/>
              </a:spcAft>
            </a:pPr>
            <a:endParaRPr lang="en-US" altLang="nb-NO" sz="4000" dirty="0">
              <a:solidFill>
                <a:schemeClr val="tx1">
                  <a:lumMod val="85000"/>
                  <a:lumOff val="15000"/>
                </a:schemeClr>
              </a:solidFill>
              <a:latin typeface="+mn-lt"/>
            </a:endParaRPr>
          </a:p>
        </p:txBody>
      </p:sp>
      <p:sp>
        <p:nvSpPr>
          <p:cNvPr id="2052" name="Text box 2" descr="Text field "/>
          <p:cNvSpPr txBox="1">
            <a:spLocks noChangeArrowheads="1"/>
          </p:cNvSpPr>
          <p:nvPr/>
        </p:nvSpPr>
        <p:spPr bwMode="auto">
          <a:xfrm>
            <a:off x="11087099" y="6334094"/>
            <a:ext cx="18815008" cy="1136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4400" b="1" dirty="0">
                <a:solidFill>
                  <a:schemeClr val="tx1">
                    <a:lumMod val="85000"/>
                    <a:lumOff val="15000"/>
                  </a:schemeClr>
                </a:solidFill>
                <a:latin typeface="+mn-lt"/>
              </a:rPr>
              <a:t>Results</a:t>
            </a:r>
            <a:endParaRPr lang="en-US" altLang="nb-NO" sz="4000" b="1" dirty="0">
              <a:solidFill>
                <a:schemeClr val="tx1">
                  <a:lumMod val="85000"/>
                  <a:lumOff val="15000"/>
                </a:schemeClr>
              </a:solidFill>
              <a:latin typeface="+mn-lt"/>
            </a:endParaRPr>
          </a:p>
          <a:p>
            <a:pPr marL="571500" indent="-571500" eaLnBrk="1" hangingPunct="1">
              <a:spcAft>
                <a:spcPct val="20000"/>
              </a:spcAft>
              <a:buFontTx/>
              <a:buChar char="-"/>
            </a:pPr>
            <a:r>
              <a:rPr lang="en-US" altLang="nb-NO" sz="4000" dirty="0">
                <a:solidFill>
                  <a:schemeClr val="tx1">
                    <a:lumMod val="85000"/>
                    <a:lumOff val="15000"/>
                  </a:schemeClr>
                </a:solidFill>
                <a:latin typeface="+mn-lt"/>
              </a:rPr>
              <a:t>Thirty-four percent of patients had hypertension. </a:t>
            </a:r>
          </a:p>
          <a:p>
            <a:pPr marL="571500" indent="-571500" eaLnBrk="1" hangingPunct="1">
              <a:spcAft>
                <a:spcPct val="20000"/>
              </a:spcAft>
              <a:buFontTx/>
              <a:buChar char="-"/>
            </a:pPr>
            <a:r>
              <a:rPr lang="en-US" altLang="nb-NO" sz="4000" dirty="0">
                <a:solidFill>
                  <a:schemeClr val="tx1">
                    <a:lumMod val="85000"/>
                    <a:lumOff val="15000"/>
                  </a:schemeClr>
                </a:solidFill>
                <a:latin typeface="+mn-lt"/>
              </a:rPr>
              <a:t>AS patients with hypertension were older and had higher C-reactive protein (CRP) levels compared to AS patients with normal blood pressure and controls (p&lt;0.05, Table). </a:t>
            </a:r>
          </a:p>
          <a:p>
            <a:pPr marL="571500" indent="-571500" eaLnBrk="1" hangingPunct="1">
              <a:spcAft>
                <a:spcPct val="20000"/>
              </a:spcAft>
              <a:buFontTx/>
              <a:buChar char="-"/>
            </a:pPr>
            <a:r>
              <a:rPr lang="en-US" altLang="nb-NO" sz="4000" dirty="0">
                <a:solidFill>
                  <a:schemeClr val="tx1">
                    <a:lumMod val="85000"/>
                    <a:lumOff val="15000"/>
                  </a:schemeClr>
                </a:solidFill>
                <a:latin typeface="+mn-lt"/>
              </a:rPr>
              <a:t>The prevalence of CV organ damage was 84% in AS patients with hypertension, 29% in AS patients with normal blood pressure and 30% in controls (p&lt;0.001), Table, Figure. </a:t>
            </a:r>
          </a:p>
          <a:p>
            <a:pPr marL="571500" indent="-571500" eaLnBrk="1" hangingPunct="1">
              <a:spcAft>
                <a:spcPct val="20000"/>
              </a:spcAft>
              <a:buFontTx/>
              <a:buChar char="-"/>
            </a:pPr>
            <a:r>
              <a:rPr lang="en-US" altLang="nb-NO" sz="4000" dirty="0">
                <a:solidFill>
                  <a:schemeClr val="tx1">
                    <a:lumMod val="85000"/>
                    <a:lumOff val="15000"/>
                  </a:schemeClr>
                </a:solidFill>
                <a:latin typeface="+mn-lt"/>
              </a:rPr>
              <a:t>In multivariable logistic regression analyses in the total study population, presence of hypertension was associated with a fourfold increased risk of CV organ damage independent of age, presence of AS, gender, body mass index, CRP, and serum total cholesterol (odds ratio (OR) 4.57, 95% confidence interval (CI) 1.53-13.61, p=0.006). </a:t>
            </a:r>
          </a:p>
          <a:p>
            <a:pPr marL="571500" indent="-571500" eaLnBrk="1" hangingPunct="1">
              <a:spcAft>
                <a:spcPct val="20000"/>
              </a:spcAft>
              <a:buFontTx/>
              <a:buChar char="-"/>
            </a:pPr>
            <a:r>
              <a:rPr lang="en-US" altLang="nb-NO" sz="4000" dirty="0">
                <a:solidFill>
                  <a:schemeClr val="tx1">
                    <a:lumMod val="85000"/>
                    <a:lumOff val="15000"/>
                  </a:schemeClr>
                </a:solidFill>
                <a:latin typeface="+mn-lt"/>
              </a:rPr>
              <a:t>In AS patients, presence of hypertension was the only covariable significantly associated with presence of CV organ damage (OR 4.40, 95% CI 1.40-13.84, p=0.011). </a:t>
            </a:r>
          </a:p>
          <a:p>
            <a:pPr eaLnBrk="1" hangingPunct="1">
              <a:spcAft>
                <a:spcPct val="20000"/>
              </a:spcAft>
            </a:pPr>
            <a:endParaRPr lang="en-US" altLang="nb-NO" sz="4000" b="1" dirty="0">
              <a:solidFill>
                <a:schemeClr val="tx1">
                  <a:lumMod val="85000"/>
                  <a:lumOff val="15000"/>
                </a:schemeClr>
              </a:solidFill>
              <a:latin typeface="+mn-lt"/>
            </a:endParaRPr>
          </a:p>
        </p:txBody>
      </p:sp>
      <p:sp>
        <p:nvSpPr>
          <p:cNvPr id="2061" name="Text Box 4" descr="Text field "/>
          <p:cNvSpPr txBox="1">
            <a:spLocks noChangeArrowheads="1"/>
          </p:cNvSpPr>
          <p:nvPr/>
        </p:nvSpPr>
        <p:spPr bwMode="auto">
          <a:xfrm>
            <a:off x="31822732" y="16783108"/>
            <a:ext cx="9740900" cy="8217634"/>
          </a:xfrm>
          <a:prstGeom prst="rect">
            <a:avLst/>
          </a:prstGeom>
          <a:noFill/>
          <a:ln>
            <a:noFill/>
          </a:ln>
          <a:effec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US" altLang="nb-NO" sz="4400" b="1" dirty="0">
                <a:solidFill>
                  <a:schemeClr val="tx1">
                    <a:lumMod val="85000"/>
                    <a:lumOff val="15000"/>
                  </a:schemeClr>
                </a:solidFill>
                <a:latin typeface="+mn-lt"/>
              </a:rPr>
              <a:t>Conclusions</a:t>
            </a:r>
          </a:p>
          <a:p>
            <a:pPr marL="571500" indent="-571500" eaLnBrk="1" hangingPunct="1">
              <a:spcAft>
                <a:spcPct val="20000"/>
              </a:spcAft>
              <a:buFontTx/>
              <a:buChar char="-"/>
            </a:pPr>
            <a:r>
              <a:rPr lang="en-GB" altLang="nb-NO" sz="4400" dirty="0">
                <a:solidFill>
                  <a:schemeClr val="tx1">
                    <a:lumMod val="85000"/>
                    <a:lumOff val="15000"/>
                  </a:schemeClr>
                </a:solidFill>
                <a:latin typeface="+mn-lt"/>
              </a:rPr>
              <a:t>The prevalence of CV organ damage is strongly associated with hypertension status in AS patients. </a:t>
            </a:r>
          </a:p>
          <a:p>
            <a:pPr marL="571500" indent="-571500" eaLnBrk="1" hangingPunct="1">
              <a:spcAft>
                <a:spcPct val="20000"/>
              </a:spcAft>
              <a:buFontTx/>
              <a:buChar char="-"/>
            </a:pPr>
            <a:r>
              <a:rPr lang="en-GB" altLang="nb-NO" sz="4400" dirty="0">
                <a:solidFill>
                  <a:schemeClr val="tx1">
                    <a:lumMod val="85000"/>
                    <a:lumOff val="15000"/>
                  </a:schemeClr>
                </a:solidFill>
                <a:latin typeface="+mn-lt"/>
              </a:rPr>
              <a:t>The study underlines the importance of guideline-based hypertension management to prevent CV disease in AS patients. </a:t>
            </a:r>
          </a:p>
          <a:p>
            <a:pPr marL="571500" indent="-571500" eaLnBrk="1" hangingPunct="1">
              <a:spcAft>
                <a:spcPct val="20000"/>
              </a:spcAft>
              <a:buFontTx/>
              <a:buChar char="-"/>
            </a:pPr>
            <a:endParaRPr lang="en-GB" altLang="nb-NO" sz="4400" dirty="0">
              <a:solidFill>
                <a:schemeClr val="tx1">
                  <a:lumMod val="85000"/>
                  <a:lumOff val="15000"/>
                </a:schemeClr>
              </a:solidFill>
              <a:latin typeface="+mn-lt"/>
            </a:endParaRPr>
          </a:p>
          <a:p>
            <a:pPr marL="571500" indent="-571500" eaLnBrk="1" hangingPunct="1">
              <a:spcAft>
                <a:spcPct val="20000"/>
              </a:spcAft>
              <a:buFontTx/>
              <a:buChar char="-"/>
            </a:pPr>
            <a:endParaRPr lang="en-GB" altLang="nb-NO" sz="4400" dirty="0">
              <a:solidFill>
                <a:schemeClr val="tx1">
                  <a:lumMod val="85000"/>
                  <a:lumOff val="15000"/>
                </a:schemeClr>
              </a:solidFill>
              <a:latin typeface="+mn-lt"/>
            </a:endParaRPr>
          </a:p>
          <a:p>
            <a:pPr marL="571500" indent="-571500" eaLnBrk="1" hangingPunct="1">
              <a:spcAft>
                <a:spcPct val="20000"/>
              </a:spcAft>
              <a:buFontTx/>
              <a:buChar char="-"/>
            </a:pPr>
            <a:endParaRPr lang="en-GB" altLang="nb-NO" sz="4400" dirty="0">
              <a:solidFill>
                <a:schemeClr val="tx1">
                  <a:lumMod val="85000"/>
                  <a:lumOff val="15000"/>
                </a:schemeClr>
              </a:solidFill>
              <a:latin typeface="+mn-lt"/>
            </a:endParaRPr>
          </a:p>
        </p:txBody>
      </p:sp>
      <p:sp>
        <p:nvSpPr>
          <p:cNvPr id="2062" name="Exmple box" descr="Example box"/>
          <p:cNvSpPr txBox="1">
            <a:spLocks noChangeArrowheads="1"/>
          </p:cNvSpPr>
          <p:nvPr/>
        </p:nvSpPr>
        <p:spPr bwMode="auto">
          <a:xfrm>
            <a:off x="11537920" y="26329876"/>
            <a:ext cx="19277809" cy="628882"/>
          </a:xfrm>
          <a:prstGeom prst="rect">
            <a:avLst/>
          </a:prstGeom>
          <a:noFill/>
          <a:ln w="25400" algn="ctr">
            <a:noFill/>
            <a:miter lim="800000"/>
            <a:headEnd/>
            <a:tailEnd/>
          </a:ln>
          <a:effec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3000" dirty="0">
                <a:solidFill>
                  <a:schemeClr val="tx1">
                    <a:lumMod val="85000"/>
                    <a:lumOff val="15000"/>
                  </a:schemeClr>
                </a:solidFill>
                <a:latin typeface="+mn-lt"/>
              </a:rPr>
              <a:t>* p&lt;0.05 vs. AS patients with hypertension, † p&lt;0.05 vs. AS patients with normal blood pressure. </a:t>
            </a:r>
          </a:p>
        </p:txBody>
      </p:sp>
      <p:sp>
        <p:nvSpPr>
          <p:cNvPr id="2065" name="References" descr="Field for references"/>
          <p:cNvSpPr txBox="1">
            <a:spLocks noChangeArrowheads="1"/>
          </p:cNvSpPr>
          <p:nvPr/>
        </p:nvSpPr>
        <p:spPr bwMode="auto">
          <a:xfrm>
            <a:off x="25500362" y="27451998"/>
            <a:ext cx="5339444"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US" altLang="nb-NO" sz="2800" b="1" dirty="0">
                <a:solidFill>
                  <a:schemeClr val="tx1">
                    <a:lumMod val="85000"/>
                    <a:lumOff val="15000"/>
                  </a:schemeClr>
                </a:solidFill>
                <a:latin typeface="+mn-lt"/>
              </a:rPr>
              <a:t>CONTACT INFORMATION</a:t>
            </a:r>
          </a:p>
          <a:p>
            <a:pPr eaLnBrk="1" hangingPunct="1"/>
            <a:r>
              <a:rPr lang="nb-NO" altLang="nb-NO" sz="2000" dirty="0">
                <a:solidFill>
                  <a:schemeClr val="tx1">
                    <a:lumMod val="85000"/>
                    <a:lumOff val="15000"/>
                  </a:schemeClr>
                </a:solidFill>
                <a:latin typeface="+mn-lt"/>
              </a:rPr>
              <a:t>Gyda Ullensvang</a:t>
            </a:r>
            <a:r>
              <a:rPr lang="nb-NO" altLang="nb-NO" sz="2000" b="1" dirty="0">
                <a:solidFill>
                  <a:schemeClr val="tx1">
                    <a:lumMod val="85000"/>
                    <a:lumOff val="15000"/>
                  </a:schemeClr>
                </a:solidFill>
                <a:latin typeface="+mn-lt"/>
              </a:rPr>
              <a:t> </a:t>
            </a:r>
          </a:p>
          <a:p>
            <a:pPr eaLnBrk="1" hangingPunct="1"/>
            <a:r>
              <a:rPr lang="nb-NO" altLang="nb-NO" sz="2000" dirty="0" err="1">
                <a:solidFill>
                  <a:schemeClr val="tx1">
                    <a:lumMod val="85000"/>
                    <a:lumOff val="15000"/>
                  </a:schemeClr>
                </a:solidFill>
                <a:latin typeface="+mn-lt"/>
              </a:rPr>
              <a:t>gyda.ullensvang@student.uib.no</a:t>
            </a:r>
            <a:endParaRPr lang="nb-NO" altLang="nb-NO" sz="2000" dirty="0">
              <a:solidFill>
                <a:schemeClr val="tx1">
                  <a:lumMod val="85000"/>
                  <a:lumOff val="15000"/>
                </a:schemeClr>
              </a:solidFill>
              <a:latin typeface="+mn-lt"/>
            </a:endParaRPr>
          </a:p>
          <a:p>
            <a:pPr eaLnBrk="1" hangingPunct="1"/>
            <a:endParaRPr lang="nb-NO" altLang="nb-NO" sz="2800" b="1" dirty="0">
              <a:solidFill>
                <a:schemeClr val="tx1">
                  <a:lumMod val="85000"/>
                  <a:lumOff val="15000"/>
                </a:schemeClr>
              </a:solidFill>
              <a:latin typeface="+mn-lt"/>
            </a:endParaRPr>
          </a:p>
          <a:p>
            <a:pPr eaLnBrk="1" hangingPunct="1"/>
            <a:endParaRPr lang="nb-NO" altLang="nb-NO" sz="2800" b="1"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96447" y="27460575"/>
            <a:ext cx="97409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ACKNOWLEDGEMENTS</a:t>
            </a:r>
            <a:endParaRPr lang="en-GB" altLang="nb-NO" sz="2000" b="1" dirty="0">
              <a:solidFill>
                <a:schemeClr val="tx1">
                  <a:lumMod val="85000"/>
                  <a:lumOff val="15000"/>
                </a:schemeClr>
              </a:solidFill>
              <a:latin typeface="+mn-lt"/>
            </a:endParaRPr>
          </a:p>
          <a:p>
            <a:pPr eaLnBrk="1" hangingPunct="1"/>
            <a:r>
              <a:rPr lang="en-GB" altLang="nb-NO" sz="2000" b="1" dirty="0">
                <a:solidFill>
                  <a:schemeClr val="tx1">
                    <a:lumMod val="85000"/>
                    <a:lumOff val="15000"/>
                  </a:schemeClr>
                </a:solidFill>
                <a:latin typeface="+mn-lt"/>
              </a:rPr>
              <a:t>Declaration of interest: </a:t>
            </a:r>
            <a:r>
              <a:rPr lang="en-GB" altLang="nb-NO" sz="2000" dirty="0">
                <a:solidFill>
                  <a:schemeClr val="tx1">
                    <a:lumMod val="85000"/>
                    <a:lumOff val="15000"/>
                  </a:schemeClr>
                </a:solidFill>
                <a:latin typeface="+mn-lt"/>
              </a:rPr>
              <a:t>AGS has received speaker honoraria and/or consulting fees from AbbVie, Bayer, Eli Lilly, Novartis, Amgen and Sanofi. EG has received speaker honoraria from Bayer and Novo Nordisk </a:t>
            </a:r>
          </a:p>
          <a:p>
            <a:pPr eaLnBrk="1" hangingPunct="1"/>
            <a:r>
              <a:rPr lang="en-GB" altLang="nb-NO" sz="2000" b="1" dirty="0">
                <a:solidFill>
                  <a:schemeClr val="tx1">
                    <a:lumMod val="85000"/>
                    <a:lumOff val="15000"/>
                  </a:schemeClr>
                </a:solidFill>
                <a:latin typeface="+mn-lt"/>
              </a:rPr>
              <a:t>Funding:</a:t>
            </a:r>
            <a:r>
              <a:rPr lang="en-GB" altLang="nb-NO" sz="2000" dirty="0">
                <a:solidFill>
                  <a:schemeClr val="tx1">
                    <a:lumMod val="85000"/>
                    <a:lumOff val="15000"/>
                  </a:schemeClr>
                </a:solidFill>
                <a:latin typeface="+mn-lt"/>
              </a:rPr>
              <a:t> The South-Eastern and Western Regional Health Authorities of Norway </a:t>
            </a:r>
          </a:p>
        </p:txBody>
      </p:sp>
      <p:pic>
        <p:nvPicPr>
          <p:cNvPr id="9" name="Bilde 8" descr="Et bilde som inneholder bord&#10;&#10;Automatisk generert beskrivelse">
            <a:extLst>
              <a:ext uri="{FF2B5EF4-FFF2-40B4-BE49-F238E27FC236}">
                <a16:creationId xmlns:a16="http://schemas.microsoft.com/office/drawing/2014/main" id="{9EF87ACF-C609-29CC-7EAB-4E8694234308}"/>
              </a:ext>
            </a:extLst>
          </p:cNvPr>
          <p:cNvPicPr>
            <a:picLocks noChangeAspect="1"/>
          </p:cNvPicPr>
          <p:nvPr/>
        </p:nvPicPr>
        <p:blipFill>
          <a:blip r:embed="rId3">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537920" y="17214043"/>
            <a:ext cx="19277810" cy="8904258"/>
          </a:xfrm>
          <a:prstGeom prst="rect">
            <a:avLst/>
          </a:prstGeom>
        </p:spPr>
      </p:pic>
      <p:sp>
        <p:nvSpPr>
          <p:cNvPr id="12" name="Text Box 4" descr="Text field ">
            <a:extLst>
              <a:ext uri="{FF2B5EF4-FFF2-40B4-BE49-F238E27FC236}">
                <a16:creationId xmlns:a16="http://schemas.microsoft.com/office/drawing/2014/main" id="{95ACDF5E-820E-2ECF-C48B-7B0A03BC0F6A}"/>
              </a:ext>
            </a:extLst>
          </p:cNvPr>
          <p:cNvSpPr txBox="1">
            <a:spLocks noChangeArrowheads="1"/>
          </p:cNvSpPr>
          <p:nvPr/>
        </p:nvSpPr>
        <p:spPr bwMode="auto">
          <a:xfrm>
            <a:off x="30160347" y="6334094"/>
            <a:ext cx="1149765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4000" b="1" dirty="0">
                <a:solidFill>
                  <a:schemeClr val="tx1">
                    <a:lumMod val="85000"/>
                    <a:lumOff val="15000"/>
                  </a:schemeClr>
                </a:solidFill>
                <a:latin typeface="+mn-lt"/>
              </a:rPr>
              <a:t>Figure. </a:t>
            </a:r>
            <a:r>
              <a:rPr lang="en-GB" altLang="nb-NO" sz="4000" dirty="0">
                <a:solidFill>
                  <a:schemeClr val="tx1">
                    <a:lumMod val="85000"/>
                    <a:lumOff val="15000"/>
                  </a:schemeClr>
                </a:solidFill>
                <a:latin typeface="+mn-lt"/>
              </a:rPr>
              <a:t>CV organ damage in AS patients with hypertension and normal blood pressure and controls. * p&lt;0.05. </a:t>
            </a:r>
          </a:p>
        </p:txBody>
      </p:sp>
      <p:pic>
        <p:nvPicPr>
          <p:cNvPr id="18" name="Bilde 17">
            <a:extLst>
              <a:ext uri="{FF2B5EF4-FFF2-40B4-BE49-F238E27FC236}">
                <a16:creationId xmlns:a16="http://schemas.microsoft.com/office/drawing/2014/main" id="{2CB52A46-73C4-9154-543A-22F03705C1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60347" y="8719167"/>
            <a:ext cx="11736177" cy="7289871"/>
          </a:xfrm>
          <a:prstGeom prst="rect">
            <a:avLst/>
          </a:prstGeom>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2010</TotalTime>
  <Words>645</Words>
  <Application>Microsoft Macintosh PowerPoint</Application>
  <PresentationFormat>Egendefinert</PresentationFormat>
  <Paragraphs>33</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Gyda Ullensvang</cp:lastModifiedBy>
  <cp:revision>145</cp:revision>
  <cp:lastPrinted>2016-05-27T08:05:21Z</cp:lastPrinted>
  <dcterms:created xsi:type="dcterms:W3CDTF">2006-11-02T13:18:58Z</dcterms:created>
  <dcterms:modified xsi:type="dcterms:W3CDTF">2022-10-07T16:31:59Z</dcterms:modified>
</cp:coreProperties>
</file>