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>
        <p:scale>
          <a:sx n="20" d="100"/>
          <a:sy n="20" d="100"/>
        </p:scale>
        <p:origin x="1507" y="-29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216024" y="1644788"/>
            <a:ext cx="342010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Smertelindring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 barn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utenfor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sykehus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216024" y="3662244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oversikt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over bruk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effekt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smertestillende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behandling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til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barn med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skader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073227" y="2843212"/>
            <a:ext cx="492218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Johanne Rypern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jry010@uib.no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217612" y="6394833"/>
            <a:ext cx="9969500" cy="184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5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Hensikt</a:t>
            </a:r>
            <a:br>
              <a:rPr lang="en-GB" altLang="nb-NO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Vurdere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smertelindring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av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barn med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skader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utenfor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sykehus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studie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fra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Bergen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legevakt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I 2011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konkluderte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med at leger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underestimerte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og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dermed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underbehandlet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barns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smerter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Vi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vil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vurdere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barns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smertenivå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ved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akutte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skader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om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legene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vurderte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smertenivå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og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når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smertesstillende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ble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gitt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Resulatene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vil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sammenlignes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med de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fra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studien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I 2011. </a:t>
            </a:r>
          </a:p>
          <a:p>
            <a:pPr eaLnBrk="1" hangingPunct="1"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Aft>
                <a:spcPct val="20000"/>
              </a:spcAft>
            </a:pPr>
            <a:r>
              <a:rPr lang="en-GB" altLang="nb-NO" sz="5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Metode</a:t>
            </a:r>
            <a:br>
              <a:rPr lang="en-GB" altLang="nb-NO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En tverrsnittstudie der vi med en prospektiv datainnsamling ved skadepoliklinikken i Bergen vurderte smerte og smertebehandling av barn.</a:t>
            </a:r>
          </a:p>
          <a:p>
            <a:pPr eaLnBrk="1" hangingPunct="1">
              <a:spcAft>
                <a:spcPct val="20000"/>
              </a:spcAft>
            </a:pPr>
            <a:endParaRPr lang="nb-NO" sz="4400" dirty="0">
              <a:latin typeface="+mj-lt"/>
              <a:ea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Pasienter fra 3-15 år med akutte skader ble invitert til å delta i studien. Smerteintensitet ble vurdert med alderstilpassede smerteskalae</a:t>
            </a:r>
            <a:r>
              <a:rPr lang="nb-NO" sz="4400" dirty="0">
                <a:latin typeface="+mj-lt"/>
                <a:ea typeface="Calibri" panose="020F0502020204030204" pitchFamily="34" charset="0"/>
              </a:rPr>
              <a:t>r før pasienten kom inn til legen.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Dataene ble analysert i statistikkprogrammet SPSS.</a:t>
            </a:r>
            <a:endParaRPr lang="en-GB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2" name="Bilde 1" descr="4,333 Child Injury Illustrations &amp; Clip Art - iStock">
            <a:extLst>
              <a:ext uri="{FF2B5EF4-FFF2-40B4-BE49-F238E27FC236}">
                <a16:creationId xmlns:a16="http://schemas.microsoft.com/office/drawing/2014/main" id="{2297BB5D-7C5D-DAD8-39AC-0586FA5AD2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4987" y="18056584"/>
            <a:ext cx="7488240" cy="7488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1" descr="Text field ">
            <a:extLst>
              <a:ext uri="{FF2B5EF4-FFF2-40B4-BE49-F238E27FC236}">
                <a16:creationId xmlns:a16="http://schemas.microsoft.com/office/drawing/2014/main" id="{C9D74A24-4D80-E123-73E9-AB8DCFD62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1986" y="6299583"/>
            <a:ext cx="9969500" cy="1849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5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Resultat</a:t>
            </a:r>
            <a:br>
              <a:rPr lang="en-GB" altLang="nb-NO" sz="5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99 pasienter var med i studien</a:t>
            </a:r>
            <a:r>
              <a:rPr lang="nb-NO" sz="4400" dirty="0">
                <a:latin typeface="+mj-lt"/>
                <a:ea typeface="Calibri" panose="020F0502020204030204" pitchFamily="34" charset="0"/>
              </a:rPr>
              <a:t>. I gjennomsnitt vurderte foreldrene barnas smerteintensitet til NRS 5,69, og barna sin egen smerteintensitet til NRS 5,56. Legene brukte kun smerteskala hos 1 av de 99 pasientene inkludert i studien. </a:t>
            </a:r>
          </a:p>
          <a:p>
            <a:pPr eaLnBrk="1" hangingPunct="1">
              <a:spcAft>
                <a:spcPct val="20000"/>
              </a:spcAft>
            </a:pPr>
            <a:endParaRPr lang="nb-NO" sz="4400" dirty="0">
              <a:latin typeface="+mj-lt"/>
              <a:ea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latin typeface="+mj-lt"/>
                <a:ea typeface="Calibri" panose="020F0502020204030204" pitchFamily="34" charset="0"/>
              </a:rPr>
              <a:t>11,1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% fikk smertestillende, og av de med sterke smerter (NRS 7-10) fikk 18,4% smertestillende. Det var ingen statistisk signifikant forskjell på hvor mange som fikk smertestillende nå i forhold til fra studien i 2011. </a:t>
            </a:r>
          </a:p>
          <a:p>
            <a:pPr eaLnBrk="1" hangingPunct="1">
              <a:spcAft>
                <a:spcPct val="20000"/>
              </a:spcAft>
            </a:pPr>
            <a:endParaRPr lang="nb-NO" sz="4400" dirty="0">
              <a:effectLst/>
              <a:latin typeface="+mj-lt"/>
              <a:ea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Det var signifikant forskjell på hvem som fikk smertestillende etter skadetype, men ikke etter smerteintensitet. Av de som ikke fikk smertestillende ble det i gjennomsnitt angitt 1,6 av 5 på en Likert-skala på spørsmål om i hvilken grad de skulle ønske det ble gitt. </a:t>
            </a:r>
            <a:endParaRPr lang="en-GB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4" name="Text box 1" descr="Text field ">
            <a:extLst>
              <a:ext uri="{FF2B5EF4-FFF2-40B4-BE49-F238E27FC236}">
                <a16:creationId xmlns:a16="http://schemas.microsoft.com/office/drawing/2014/main" id="{888B3EB0-FA9F-C794-C4D1-BCE34149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07949" y="6394833"/>
            <a:ext cx="16082964" cy="1265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5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Konklusjon</a:t>
            </a:r>
            <a:endParaRPr lang="en-GB" altLang="nb-NO" sz="5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Det er en noe høyere bruk av smertestillende sammenlignet med fra studien i 2011, men forskjellen er ikke statistisk signifikant. Barn med moderate og alvorlige smerter underbehandles, spesielt ved fraktur uten feilstilling og bløtdelsskade.</a:t>
            </a:r>
          </a:p>
          <a:p>
            <a:pPr eaLnBrk="1" hangingPunct="1">
              <a:spcAft>
                <a:spcPct val="20000"/>
              </a:spcAft>
            </a:pPr>
            <a:endParaRPr lang="nb-NO" sz="4400" dirty="0">
              <a:latin typeface="+mj-lt"/>
              <a:ea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Smerteskala er i liten grad brukt., selv om dette er et nyttig verktøy for å identifisere pasienter som har behov for smertestillende. </a:t>
            </a:r>
          </a:p>
          <a:p>
            <a:pPr eaLnBrk="1" hangingPunct="1">
              <a:spcAft>
                <a:spcPct val="20000"/>
              </a:spcAft>
            </a:pPr>
            <a:endParaRPr lang="nb-NO" sz="4400" dirty="0">
              <a:latin typeface="+mj-lt"/>
              <a:ea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Majoriteten av pasientene som ikke fikk smertestillende skulle heller ikke ønske at det ble gitt, og det trengs videre undersøkelser for å vite hvorfor det er slik. </a:t>
            </a:r>
            <a:endParaRPr lang="en-GB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GB" altLang="nb-NO" sz="4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8A7E283-B8BC-9DA8-047D-3B2136F3EC07}"/>
              </a:ext>
            </a:extLst>
          </p:cNvPr>
          <p:cNvSpPr txBox="1"/>
          <p:nvPr/>
        </p:nvSpPr>
        <p:spPr>
          <a:xfrm>
            <a:off x="29108400" y="27436763"/>
            <a:ext cx="136880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b="1" dirty="0">
                <a:effectLst/>
                <a:latin typeface="+mj-lt"/>
                <a:ea typeface="Calibri" panose="020F0502020204030204" pitchFamily="34" charset="0"/>
              </a:rPr>
              <a:t>Referanser: </a:t>
            </a:r>
          </a:p>
          <a:p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Brudvik C,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Moutte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SD, Baste V, Morken T. A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pain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physicians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an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outpatient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setting. </a:t>
            </a:r>
            <a:r>
              <a:rPr lang="nb-NO" sz="2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Emerg</a:t>
            </a:r>
            <a:r>
              <a:rPr lang="nb-NO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Med J. 2017;34(3):138-44</a:t>
            </a:r>
            <a:endParaRPr lang="nb-NO" sz="2600" dirty="0">
              <a:latin typeface="+mj-lt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D55A4B5-8A13-2218-5F46-A33ABFCF2D27}"/>
              </a:ext>
            </a:extLst>
          </p:cNvPr>
          <p:cNvSpPr txBox="1"/>
          <p:nvPr/>
        </p:nvSpPr>
        <p:spPr>
          <a:xfrm>
            <a:off x="18978402" y="27547053"/>
            <a:ext cx="1103661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b="1" dirty="0">
                <a:effectLst/>
                <a:latin typeface="+mj-lt"/>
                <a:ea typeface="Calibri" panose="020F0502020204030204" pitchFamily="34" charset="0"/>
              </a:rPr>
              <a:t>Veiledere: </a:t>
            </a:r>
          </a:p>
          <a:p>
            <a:r>
              <a:rPr lang="nb-NO" sz="3600" dirty="0">
                <a:latin typeface="+mj-lt"/>
                <a:ea typeface="Calibri" panose="020F0502020204030204" pitchFamily="34" charset="0"/>
              </a:rPr>
              <a:t>Christina Elisabeth Brudvik (hovedveileder)</a:t>
            </a:r>
          </a:p>
          <a:p>
            <a:r>
              <a:rPr lang="nb-NO" sz="3600" dirty="0">
                <a:effectLst/>
                <a:latin typeface="+mj-lt"/>
                <a:ea typeface="Calibri" panose="020F0502020204030204" pitchFamily="34" charset="0"/>
              </a:rPr>
              <a:t>Sve</a:t>
            </a:r>
            <a:r>
              <a:rPr lang="nb-NO" sz="3600" dirty="0">
                <a:latin typeface="+mj-lt"/>
                <a:ea typeface="Calibri" panose="020F0502020204030204" pitchFamily="34" charset="0"/>
              </a:rPr>
              <a:t>in-Denis </a:t>
            </a:r>
            <a:r>
              <a:rPr lang="nb-NO" sz="3600" dirty="0" err="1">
                <a:latin typeface="+mj-lt"/>
                <a:ea typeface="Calibri" panose="020F0502020204030204" pitchFamily="34" charset="0"/>
              </a:rPr>
              <a:t>Moutte</a:t>
            </a:r>
            <a:r>
              <a:rPr lang="nb-NO" sz="3600" dirty="0">
                <a:latin typeface="+mj-lt"/>
                <a:ea typeface="Calibri" panose="020F0502020204030204" pitchFamily="34" charset="0"/>
              </a:rPr>
              <a:t> </a:t>
            </a:r>
          </a:p>
          <a:p>
            <a:r>
              <a:rPr lang="nb-NO" sz="3600" dirty="0">
                <a:effectLst/>
                <a:latin typeface="+mj-lt"/>
                <a:ea typeface="Calibri" panose="020F0502020204030204" pitchFamily="34" charset="0"/>
              </a:rPr>
              <a:t>Torbjørn </a:t>
            </a:r>
            <a:r>
              <a:rPr lang="nb-NO" sz="3600" dirty="0" err="1">
                <a:effectLst/>
                <a:latin typeface="+mj-lt"/>
                <a:ea typeface="Calibri" panose="020F0502020204030204" pitchFamily="34" charset="0"/>
              </a:rPr>
              <a:t>Hiis</a:t>
            </a:r>
            <a:r>
              <a:rPr lang="nb-NO" sz="3600" dirty="0">
                <a:effectLst/>
                <a:latin typeface="+mj-lt"/>
                <a:ea typeface="Calibri" panose="020F0502020204030204" pitchFamily="34" charset="0"/>
              </a:rPr>
              <a:t> Bergh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Egendefinert</PresentationFormat>
  <Paragraphs>28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Johanne Laugstøl Rypern</cp:lastModifiedBy>
  <cp:revision>160</cp:revision>
  <cp:lastPrinted>2016-05-27T08:05:21Z</cp:lastPrinted>
  <dcterms:created xsi:type="dcterms:W3CDTF">2006-11-02T13:18:58Z</dcterms:created>
  <dcterms:modified xsi:type="dcterms:W3CDTF">2022-10-07T19:00:00Z</dcterms:modified>
</cp:coreProperties>
</file>