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41" autoAdjust="0"/>
    <p:restoredTop sz="90223" autoAdjust="0"/>
  </p:normalViewPr>
  <p:slideViewPr>
    <p:cSldViewPr snapToGrid="0">
      <p:cViewPr>
        <p:scale>
          <a:sx n="27" d="100"/>
          <a:sy n="27" d="100"/>
        </p:scale>
        <p:origin x="616" y="168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DB71FBB0-7283-9C47-8A07-A78431AE17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49606" y="1682839"/>
            <a:ext cx="34201099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Bias i kunstig intelligens og helseulikheter</a:t>
            </a: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182688" y="3798503"/>
            <a:ext cx="3426142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4000" b="1" dirty="0">
                <a:solidFill>
                  <a:schemeClr val="bg1"/>
                </a:solidFill>
                <a:latin typeface="+mj-lt"/>
              </a:rPr>
              <a:t>Hvordan vil bias i kunstig intelligent helseteknologi påvirke sosiale ulikheter i helse, hvorfor er bias i maskinlæringsalgoritmer for bruk i helsefeltet et rettferdighetsproblem, og hva er den etiske verdien av likhet i helse?  </a:t>
            </a: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3751302" y="2144503"/>
            <a:ext cx="7952006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000" b="1" dirty="0">
                <a:solidFill>
                  <a:schemeClr val="bg1"/>
                </a:solidFill>
                <a:latin typeface="+mn-lt"/>
              </a:rPr>
              <a:t>Student: Maria Olsen</a:t>
            </a:r>
            <a:r>
              <a:rPr lang="nb-NO" altLang="nb-NO" baseline="30000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 algn="r" eaLnBrk="1" hangingPunct="1"/>
            <a:r>
              <a:rPr lang="nb-NO" altLang="nb-NO" sz="4000" b="1" dirty="0">
                <a:solidFill>
                  <a:schemeClr val="bg1"/>
                </a:solidFill>
                <a:latin typeface="+mn-lt"/>
              </a:rPr>
              <a:t>Veileder: Kristine Bærøe</a:t>
            </a:r>
            <a:endParaRPr lang="nb-NO" altLang="nb-NO" dirty="0">
              <a:solidFill>
                <a:schemeClr val="bg1"/>
              </a:solidFill>
              <a:latin typeface="+mn-lt"/>
            </a:endParaRPr>
          </a:p>
          <a:p>
            <a:pPr algn="r" eaLnBrk="1" hangingPunct="1"/>
            <a:r>
              <a:rPr lang="nb-NO" altLang="nb-NO" dirty="0">
                <a:solidFill>
                  <a:schemeClr val="bg1"/>
                </a:solidFill>
                <a:latin typeface="+mn-lt"/>
              </a:rPr>
              <a:t>Universitetet i Bergen</a:t>
            </a:r>
          </a:p>
          <a:p>
            <a:pPr algn="r" eaLnBrk="1" hangingPunct="1"/>
            <a:endParaRPr lang="nb-NO" altLang="nb-NO" dirty="0">
              <a:solidFill>
                <a:schemeClr val="bg1"/>
              </a:solidFill>
              <a:latin typeface="+mn-lt"/>
            </a:endParaRPr>
          </a:p>
          <a:p>
            <a:pPr algn="r" eaLnBrk="1" hangingPunct="1"/>
            <a:r>
              <a:rPr lang="nb-NO" altLang="nb-NO" dirty="0">
                <a:solidFill>
                  <a:schemeClr val="bg1"/>
                </a:solidFill>
                <a:latin typeface="+mn-lt"/>
              </a:rPr>
              <a:t>Kontakt: mol033@uib.no</a:t>
            </a: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145187" y="6019880"/>
            <a:ext cx="12863448" cy="17904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nb-NO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SAMMENDRAG</a:t>
            </a:r>
          </a:p>
          <a:p>
            <a:pPr marL="571500" indent="-571500" eaLnBrk="1" hangingPunct="1">
              <a:lnSpc>
                <a:spcPct val="15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nb-NO" altLang="nb-NO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Kunstig intelligens kan øke effektivitet og kvalitet helsetjenesten. Samtidig kan bias i kunstig intelligens komme på bekostning av likhet og rettferdighet i helse.</a:t>
            </a:r>
          </a:p>
          <a:p>
            <a:pPr marL="571500" indent="-571500" eaLnBrk="1" hangingPunct="1">
              <a:lnSpc>
                <a:spcPct val="15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nb-NO" altLang="nb-NO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Bias kan oppstå i maskinlæringsalgoritmer gjennom en rekke ulike mekanismer. Dette kan forsterke og videreføre allerede eksisterende sosiale ulikheter i helse. </a:t>
            </a:r>
          </a:p>
          <a:p>
            <a:pPr marL="571500" indent="-571500" eaLnBrk="1" hangingPunct="1">
              <a:lnSpc>
                <a:spcPct val="15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nb-NO" altLang="nb-NO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Økte sosiale ulikheter i helse er et problem hvis likhet har etisk verdi.</a:t>
            </a:r>
          </a:p>
          <a:p>
            <a:pPr marL="571500" indent="-571500" eaLnBrk="1" hangingPunct="1">
              <a:lnSpc>
                <a:spcPct val="15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nb-NO" altLang="nb-NO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Verdien av å likhet i helse må veies opp mot andre helserelaterte verdier. </a:t>
            </a:r>
          </a:p>
          <a:p>
            <a:pPr marL="571500" indent="-571500" eaLnBrk="1" hangingPunct="1">
              <a:lnSpc>
                <a:spcPct val="15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nb-NO" altLang="nb-NO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Bias kan være et uttrykk for undertrykkelse ved å underordne og neglisjere bestemte sosiale gruppers helsebehov. </a:t>
            </a: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14630400" y="6019880"/>
            <a:ext cx="12359971" cy="15836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Hva er kunstig intelligens? </a:t>
            </a:r>
          </a:p>
          <a:p>
            <a:pPr marL="685800" indent="-68580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nb-NO" altLang="nb-NO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Kunstig intelligens justerer sin egen aktivitet etter eksponering for data. </a:t>
            </a:r>
          </a:p>
          <a:p>
            <a:pPr marL="685800" indent="-68580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nb-NO" altLang="nb-NO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Maskinlæring er en form for kunstig intelligens som er spesielt relevant for helsefeltet. </a:t>
            </a:r>
          </a:p>
          <a:p>
            <a:pPr marL="685800" indent="-68580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nb-NO" altLang="nb-NO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Maskinlæringsprogrammer lærer først gjennom eksponering for treningsdata. </a:t>
            </a:r>
          </a:p>
          <a:p>
            <a:pPr marL="685800" indent="-68580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nb-NO" altLang="nb-NO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Maskinlæringsprogrammer kan fortsette å lære gjennom eksponering for kliniske data under bruk. </a:t>
            </a:r>
          </a:p>
          <a:p>
            <a:pPr marL="685800" indent="-68580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nb-NO" altLang="nb-NO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Maskinlæring kan blant annet brukes til bildegjenkjenning og  diagnostikk. </a:t>
            </a:r>
          </a:p>
        </p:txBody>
      </p:sp>
      <p:sp>
        <p:nvSpPr>
          <p:cNvPr id="2065" name="References" descr="Field for references"/>
          <p:cNvSpPr txBox="1">
            <a:spLocks noChangeArrowheads="1"/>
          </p:cNvSpPr>
          <p:nvPr/>
        </p:nvSpPr>
        <p:spPr bwMode="auto">
          <a:xfrm>
            <a:off x="28150553" y="27305954"/>
            <a:ext cx="957675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Referanser</a:t>
            </a:r>
          </a:p>
          <a:p>
            <a:pPr eaLnBrk="1" hangingPunct="1"/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Giovanola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B. and S.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Tiribelli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nb-NO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Beyond bias and </a:t>
            </a:r>
            <a:r>
              <a:rPr lang="nb-NO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discrimination</a:t>
            </a:r>
            <a:r>
              <a:rPr lang="nb-NO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redefining </a:t>
            </a:r>
            <a:r>
              <a:rPr lang="nb-NO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nb-NO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 </a:t>
            </a:r>
            <a:r>
              <a:rPr lang="nb-NO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ethics</a:t>
            </a:r>
            <a:r>
              <a:rPr lang="nb-NO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principle</a:t>
            </a:r>
            <a:r>
              <a:rPr lang="nb-NO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nb-NO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fairness in </a:t>
            </a:r>
            <a:r>
              <a:rPr lang="nb-NO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healthcare</a:t>
            </a:r>
            <a:r>
              <a:rPr lang="nb-NO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machine-learning</a:t>
            </a:r>
            <a:r>
              <a:rPr lang="nb-NO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algorithms</a:t>
            </a:r>
            <a:r>
              <a:rPr lang="nb-NO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2022: p. 1-15.</a:t>
            </a:r>
            <a:r>
              <a:rPr lang="nb-NO" sz="1600" dirty="0">
                <a:effectLst/>
              </a:rPr>
              <a:t> </a:t>
            </a:r>
            <a:endParaRPr lang="nb-NO" altLang="nb-NO" sz="2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F82F14A-4EC3-2BE2-C3FF-7EB659F4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28085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Maskinlæringsprogrammer bruker statistiske metoder til å identifisere mønstre og sammenhenger i data som det eksponeres for [3-5]. De mønstrene som maskinlæringssystemet har funnet i tidligere data, vil det bruke til å tolke nye data.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0D672A3-7C8C-02F9-0AC5-6165BD66B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428085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Maskinlæringsprogrammer bruker statistiske metoder til å identifisere mønstre og sammenhenger i data som det eksponeres for [3-5]. De mønstrene som maskinlæringssystemet har funnet i tidligere data, vil det bruke til å tolke nye data.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DEA79EF-E2A0-B4E2-3F92-85AFB0920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428085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Maskinlæringsprogrammer bruker statistiske metoder til å identifisere mønstre og sammenhenger i data som det eksponeres for [3-5]. De mønstrene som maskinlæringssystemet har funnet i tidligere data, vil det bruke til å tolke nye data.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261C3BF-AB6E-96E1-F140-7406A86D9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7200"/>
            <a:ext cx="428085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Maskinlæringsprogrammer bruker statistiske metoder til å identifisere mønstre og sammenhenger i data som det eksponeres for [3-5]. De mønstrene som maskinlæringssystemet har funnet i tidligere data, vil det bruke til å tolke nye data.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651C4290-974D-6672-8CE6-0E44D74E20F3}"/>
              </a:ext>
            </a:extLst>
          </p:cNvPr>
          <p:cNvSpPr txBox="1"/>
          <p:nvPr/>
        </p:nvSpPr>
        <p:spPr>
          <a:xfrm>
            <a:off x="23337078" y="8150087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31DFFF90-9578-9C19-D4E5-22EDE5F9A803}"/>
              </a:ext>
            </a:extLst>
          </p:cNvPr>
          <p:cNvSpPr txBox="1"/>
          <p:nvPr/>
        </p:nvSpPr>
        <p:spPr>
          <a:xfrm>
            <a:off x="22303410" y="6229350"/>
            <a:ext cx="304000" cy="1392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10" name="Text box 2" descr="Text field ">
            <a:extLst>
              <a:ext uri="{FF2B5EF4-FFF2-40B4-BE49-F238E27FC236}">
                <a16:creationId xmlns:a16="http://schemas.microsoft.com/office/drawing/2014/main" id="{FD036CC0-715F-2879-6E52-7F1E3213B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0371" y="5855868"/>
            <a:ext cx="15233890" cy="20268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nb-NO" altLang="nb-NO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Hvordan oppstår bias?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nb-NO" altLang="nb-NO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Bias oppstår i maskinlæring fordi programmene lærer av data som er påvirket av sosiale skjevheter allerede tilstede i virkeligheten.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nb-NO" altLang="nb-NO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Bias kan oppstå i maskinlæringsalgoritmer under (1): </a:t>
            </a:r>
          </a:p>
          <a:p>
            <a:pPr marL="914400" indent="-914400" eaLnBrk="1" hangingPunct="1">
              <a:spcBef>
                <a:spcPct val="50000"/>
              </a:spcBef>
              <a:buAutoNum type="arabicParenR"/>
            </a:pPr>
            <a:r>
              <a:rPr lang="nb-NO" altLang="nb-NO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Modelldesign </a:t>
            </a:r>
          </a:p>
          <a:p>
            <a:pPr marL="914400" indent="-914400" eaLnBrk="1" hangingPunct="1">
              <a:spcBef>
                <a:spcPct val="50000"/>
              </a:spcBef>
              <a:buAutoNum type="arabicParenR"/>
            </a:pPr>
            <a:r>
              <a:rPr lang="nb-NO" altLang="nb-NO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Eksponering for treningsdata</a:t>
            </a:r>
          </a:p>
          <a:p>
            <a:pPr marL="914400" indent="-914400" eaLnBrk="1" hangingPunct="1">
              <a:spcBef>
                <a:spcPct val="50000"/>
              </a:spcBef>
              <a:buAutoNum type="arabicParenR"/>
            </a:pPr>
            <a:r>
              <a:rPr lang="nb-NO" altLang="nb-NO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Møte mellom klinikeren og dataprogrammet</a:t>
            </a:r>
          </a:p>
          <a:p>
            <a:pPr marL="914400" indent="-914400" eaLnBrk="1" hangingPunct="1">
              <a:spcBef>
                <a:spcPct val="50000"/>
              </a:spcBef>
              <a:buAutoNum type="arabicParenR"/>
            </a:pPr>
            <a:r>
              <a:rPr lang="nb-NO" altLang="nb-NO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Møte mellom pasientene og dataprogrammet.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nb-NO" altLang="nb-NO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Hvorfor bry seg om likhet i helse?</a:t>
            </a:r>
          </a:p>
          <a:p>
            <a:pPr marL="685800" indent="-68580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nb-NO" altLang="nb-NO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Ulikheter kan gå på bekostning av de dårligst stilte.</a:t>
            </a:r>
          </a:p>
          <a:p>
            <a:pPr marL="685800" indent="-68580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nb-NO" altLang="nb-NO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Likhet i fordeling legger til rette for likeverdige relasjoner og demokratisk likhet. </a:t>
            </a:r>
          </a:p>
          <a:p>
            <a:pPr marL="685800" indent="-68580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nb-NO" altLang="nb-NO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Verdien av likhet må veies opp mot andre helserelaterte verdier.  </a:t>
            </a:r>
          </a:p>
          <a:p>
            <a:pPr marL="685800" indent="-68580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nb-NO" altLang="nb-NO" sz="4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496</Words>
  <Application>Microsoft Macintosh PowerPoint</Application>
  <PresentationFormat>Egendefinert</PresentationFormat>
  <Paragraphs>37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Maria Olsen</cp:lastModifiedBy>
  <cp:revision>143</cp:revision>
  <cp:lastPrinted>2016-05-27T08:05:21Z</cp:lastPrinted>
  <dcterms:created xsi:type="dcterms:W3CDTF">2006-11-02T13:18:58Z</dcterms:created>
  <dcterms:modified xsi:type="dcterms:W3CDTF">2022-10-07T15:31:50Z</dcterms:modified>
</cp:coreProperties>
</file>