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42808525" cy="30279975"/>
  <p:notesSz cx="7099300" cy="1023461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8">
          <p15:clr>
            <a:srgbClr val="A4A3A4"/>
          </p15:clr>
        </p15:guide>
        <p15:guide id="2" orient="horz" pos="18586">
          <p15:clr>
            <a:srgbClr val="A4A3A4"/>
          </p15:clr>
        </p15:guide>
        <p15:guide id="3" orient="horz" pos="17074">
          <p15:clr>
            <a:srgbClr val="A4A3A4"/>
          </p15:clr>
        </p15:guide>
        <p15:guide id="4" pos="745">
          <p15:clr>
            <a:srgbClr val="A4A3A4"/>
          </p15:clr>
        </p15:guide>
        <p15:guide id="5" pos="19961">
          <p15:clr>
            <a:srgbClr val="A4A3A4"/>
          </p15:clr>
        </p15:guide>
        <p15:guide id="6" pos="26361">
          <p15:clr>
            <a:srgbClr val="A4A3A4"/>
          </p15:clr>
        </p15:guide>
        <p15:guide id="7" pos="13513">
          <p15:clr>
            <a:srgbClr val="A4A3A4"/>
          </p15:clr>
        </p15:guide>
        <p15:guide id="8" pos="70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32B"/>
    <a:srgbClr val="0054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0223" autoAdjust="0"/>
  </p:normalViewPr>
  <p:slideViewPr>
    <p:cSldViewPr snapToGrid="0">
      <p:cViewPr>
        <p:scale>
          <a:sx n="40" d="100"/>
          <a:sy n="40" d="100"/>
        </p:scale>
        <p:origin x="-5920" y="-3144"/>
      </p:cViewPr>
      <p:guideLst>
        <p:guide orient="horz" pos="2778"/>
        <p:guide orient="horz" pos="18586"/>
        <p:guide orient="horz" pos="17074"/>
        <p:guide pos="745"/>
        <p:guide pos="19961"/>
        <p:guide pos="26361"/>
        <p:guide pos="13513"/>
        <p:guide pos="70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464" cy="51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324" y="0"/>
            <a:ext cx="3076464" cy="51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8200" y="768350"/>
            <a:ext cx="5422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779" y="4861365"/>
            <a:ext cx="5679742" cy="460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94"/>
            <a:ext cx="3076464" cy="51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324" y="9721194"/>
            <a:ext cx="3076464" cy="51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6131AE1E-E725-4449-B03D-B7F1AD5A21E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5910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178457" indent="-68637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274549" indent="-5491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384368" indent="-5491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494187" indent="-5491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604007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713826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823646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933465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788E0A-2390-493D-B96C-E13D0340CC64}" type="slidenum">
              <a:rPr lang="nb-NO" altLang="nb-NO" sz="1300"/>
              <a:pPr eaLnBrk="1" hangingPunct="1"/>
              <a:t>1</a:t>
            </a:fld>
            <a:endParaRPr lang="nb-NO" altLang="nb-NO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altLang="nb-NO" sz="9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oste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26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 descr="Background, text field"/>
          <p:cNvSpPr>
            <a:spLocks/>
          </p:cNvSpPr>
          <p:nvPr/>
        </p:nvSpPr>
        <p:spPr bwMode="auto">
          <a:xfrm>
            <a:off x="6780" y="6047625"/>
            <a:ext cx="42840000" cy="21204000"/>
          </a:xfrm>
          <a:custGeom>
            <a:avLst/>
            <a:gdLst>
              <a:gd name="T0" fmla="*/ 0 w 31660"/>
              <a:gd name="T1" fmla="*/ 4141 h 4141"/>
              <a:gd name="T2" fmla="*/ 31660 w 31660"/>
              <a:gd name="T3" fmla="*/ 4141 h 4141"/>
              <a:gd name="T4" fmla="*/ 31660 w 31660"/>
              <a:gd name="T5" fmla="*/ 0 h 4141"/>
              <a:gd name="T6" fmla="*/ 0 w 31660"/>
              <a:gd name="T7" fmla="*/ 0 h 4141"/>
              <a:gd name="T8" fmla="*/ 0 w 31660"/>
              <a:gd name="T9" fmla="*/ 4141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60" h="4141">
                <a:moveTo>
                  <a:pt x="0" y="4141"/>
                </a:moveTo>
                <a:lnTo>
                  <a:pt x="31660" y="4141"/>
                </a:lnTo>
                <a:lnTo>
                  <a:pt x="31660" y="0"/>
                </a:lnTo>
                <a:lnTo>
                  <a:pt x="0" y="0"/>
                </a:lnTo>
                <a:lnTo>
                  <a:pt x="0" y="4141"/>
                </a:lnTo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3" name="Freeform 3" descr="Red field, top"/>
          <p:cNvSpPr>
            <a:spLocks/>
          </p:cNvSpPr>
          <p:nvPr/>
        </p:nvSpPr>
        <p:spPr bwMode="auto">
          <a:xfrm>
            <a:off x="0" y="-1"/>
            <a:ext cx="42840000" cy="5634931"/>
          </a:xfrm>
          <a:custGeom>
            <a:avLst/>
            <a:gdLst>
              <a:gd name="T0" fmla="*/ 0 w 31660"/>
              <a:gd name="T1" fmla="*/ 4141 h 4141"/>
              <a:gd name="T2" fmla="*/ 31660 w 31660"/>
              <a:gd name="T3" fmla="*/ 4141 h 4141"/>
              <a:gd name="T4" fmla="*/ 31660 w 31660"/>
              <a:gd name="T5" fmla="*/ 0 h 4141"/>
              <a:gd name="T6" fmla="*/ 0 w 31660"/>
              <a:gd name="T7" fmla="*/ 0 h 4141"/>
              <a:gd name="T8" fmla="*/ 0 w 31660"/>
              <a:gd name="T9" fmla="*/ 4141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60" h="4141">
                <a:moveTo>
                  <a:pt x="0" y="4141"/>
                </a:moveTo>
                <a:lnTo>
                  <a:pt x="31660" y="4141"/>
                </a:lnTo>
                <a:lnTo>
                  <a:pt x="31660" y="0"/>
                </a:lnTo>
                <a:lnTo>
                  <a:pt x="0" y="0"/>
                </a:lnTo>
                <a:lnTo>
                  <a:pt x="0" y="4141"/>
                </a:lnTo>
              </a:path>
            </a:pathLst>
          </a:custGeom>
          <a:solidFill>
            <a:srgbClr val="E857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DB71FBB0-7283-9C47-8A07-A78431AE17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4799" y="27905117"/>
            <a:ext cx="9907650" cy="169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2pPr>
      <a:lvl3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3pPr>
      <a:lvl4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4pPr>
      <a:lvl5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5pPr>
      <a:lvl6pPr marL="4572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6pPr>
      <a:lvl7pPr marL="9144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7pPr>
      <a:lvl8pPr marL="13716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8pPr>
      <a:lvl9pPr marL="18288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9pPr>
    </p:titleStyle>
    <p:bodyStyle>
      <a:lvl1pPr marL="3136900" indent="-3136900" algn="l" defTabSz="8361363" rtl="0" eaLnBrk="0" fontAlgn="base" hangingPunct="0">
        <a:spcBef>
          <a:spcPct val="20000"/>
        </a:spcBef>
        <a:spcAft>
          <a:spcPct val="0"/>
        </a:spcAft>
        <a:buChar char="•"/>
        <a:defRPr sz="29300">
          <a:solidFill>
            <a:schemeClr val="tx1"/>
          </a:solidFill>
          <a:latin typeface="+mn-lt"/>
          <a:ea typeface="+mn-ea"/>
          <a:cs typeface="+mn-cs"/>
        </a:defRPr>
      </a:lvl1pPr>
      <a:lvl2pPr marL="6792913" indent="-2613025" algn="l" defTabSz="8361363" rtl="0" eaLnBrk="0" fontAlgn="base" hangingPunct="0">
        <a:spcBef>
          <a:spcPct val="20000"/>
        </a:spcBef>
        <a:spcAft>
          <a:spcPct val="0"/>
        </a:spcAft>
        <a:buChar char="–"/>
        <a:defRPr sz="25600">
          <a:solidFill>
            <a:schemeClr val="tx1"/>
          </a:solidFill>
          <a:latin typeface="+mn-lt"/>
        </a:defRPr>
      </a:lvl2pPr>
      <a:lvl3pPr marL="10452100" indent="-2090738" algn="l" defTabSz="8361363" rtl="0" eaLnBrk="0" fontAlgn="base" hangingPunct="0">
        <a:spcBef>
          <a:spcPct val="20000"/>
        </a:spcBef>
        <a:spcAft>
          <a:spcPct val="0"/>
        </a:spcAft>
        <a:buChar char="•"/>
        <a:defRPr sz="22100">
          <a:solidFill>
            <a:schemeClr val="tx1"/>
          </a:solidFill>
          <a:latin typeface="+mn-lt"/>
        </a:defRPr>
      </a:lvl3pPr>
      <a:lvl4pPr marL="14630400" indent="-2090738" algn="l" defTabSz="8361363" rtl="0" eaLnBrk="0" fontAlgn="base" hangingPunct="0">
        <a:spcBef>
          <a:spcPct val="20000"/>
        </a:spcBef>
        <a:spcAft>
          <a:spcPct val="0"/>
        </a:spcAft>
        <a:buChar char="–"/>
        <a:defRPr sz="18200">
          <a:solidFill>
            <a:schemeClr val="tx1"/>
          </a:solidFill>
          <a:latin typeface="+mn-lt"/>
        </a:defRPr>
      </a:lvl4pPr>
      <a:lvl5pPr marL="18810288" indent="-2089150" algn="l" defTabSz="8361363" rtl="0" eaLnBrk="0" fontAlgn="base" hangingPunct="0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5pPr>
      <a:lvl6pPr marL="192674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6pPr>
      <a:lvl7pPr marL="197246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7pPr>
      <a:lvl8pPr marL="201818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8pPr>
      <a:lvl9pPr marL="206390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upload.wikimedia.org/wikipedia/commons/3/3e/Logical_connectives_Hasse_diagram.sv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" descr="Title field"/>
          <p:cNvSpPr txBox="1">
            <a:spLocks noChangeArrowheads="1"/>
          </p:cNvSpPr>
          <p:nvPr/>
        </p:nvSpPr>
        <p:spPr bwMode="auto">
          <a:xfrm>
            <a:off x="1105217" y="851294"/>
            <a:ext cx="36074270" cy="183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b-NO" sz="1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#sjekkdeg </a:t>
            </a:r>
            <a:r>
              <a:rPr lang="en-US" altLang="nb-NO" sz="1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</a:t>
            </a:r>
            <a:r>
              <a:rPr lang="en-US" altLang="nb-NO" sz="1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b-NO" sz="1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Haukeland</a:t>
            </a:r>
            <a:r>
              <a:rPr lang="en-US" altLang="nb-NO" sz="1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b-NO" sz="1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Universitetssjukehus</a:t>
            </a:r>
            <a:r>
              <a:rPr lang="en-US" altLang="nb-NO" sz="1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nb-NO" altLang="nb-NO" sz="1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4" name="Subtitle" descr="Subtitle field"/>
          <p:cNvSpPr txBox="1">
            <a:spLocks noChangeArrowheads="1"/>
          </p:cNvSpPr>
          <p:nvPr/>
        </p:nvSpPr>
        <p:spPr bwMode="auto">
          <a:xfrm>
            <a:off x="1105217" y="3065646"/>
            <a:ext cx="3483060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b-NO" sz="4800" b="1" dirty="0" err="1">
                <a:solidFill>
                  <a:schemeClr val="bg1"/>
                </a:solidFill>
                <a:latin typeface="+mj-lt"/>
              </a:rPr>
              <a:t>En</a:t>
            </a:r>
            <a:r>
              <a:rPr lang="en-US" altLang="nb-NO" sz="4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800" b="1" dirty="0" err="1">
                <a:solidFill>
                  <a:schemeClr val="bg1"/>
                </a:solidFill>
                <a:latin typeface="+mj-lt"/>
              </a:rPr>
              <a:t>studie</a:t>
            </a:r>
            <a:r>
              <a:rPr lang="en-US" altLang="nb-NO" sz="4800" b="1" dirty="0">
                <a:solidFill>
                  <a:schemeClr val="bg1"/>
                </a:solidFill>
                <a:latin typeface="+mj-lt"/>
              </a:rPr>
              <a:t> av </a:t>
            </a:r>
            <a:r>
              <a:rPr lang="en-US" altLang="nb-NO" sz="4800" b="1" dirty="0" err="1">
                <a:solidFill>
                  <a:schemeClr val="bg1"/>
                </a:solidFill>
                <a:latin typeface="+mj-lt"/>
              </a:rPr>
              <a:t>kvinner</a:t>
            </a:r>
            <a:r>
              <a:rPr lang="en-US" altLang="nb-NO" sz="4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800" b="1" dirty="0" err="1">
                <a:solidFill>
                  <a:schemeClr val="bg1"/>
                </a:solidFill>
                <a:latin typeface="+mj-lt"/>
              </a:rPr>
              <a:t>som</a:t>
            </a:r>
            <a:r>
              <a:rPr lang="en-US" altLang="nb-NO" sz="4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800" b="1" dirty="0" err="1">
                <a:solidFill>
                  <a:schemeClr val="bg1"/>
                </a:solidFill>
                <a:latin typeface="+mj-lt"/>
              </a:rPr>
              <a:t>kom</a:t>
            </a:r>
            <a:r>
              <a:rPr lang="en-US" altLang="nb-NO" sz="4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800" b="1" dirty="0" err="1">
                <a:solidFill>
                  <a:schemeClr val="bg1"/>
                </a:solidFill>
                <a:latin typeface="+mj-lt"/>
              </a:rPr>
              <a:t>til</a:t>
            </a:r>
            <a:r>
              <a:rPr lang="en-US" altLang="nb-NO" sz="4800" b="1" dirty="0">
                <a:solidFill>
                  <a:schemeClr val="bg1"/>
                </a:solidFill>
                <a:latin typeface="+mj-lt"/>
              </a:rPr>
              <a:t> selvinitiert cervixprøve </a:t>
            </a:r>
            <a:r>
              <a:rPr lang="en-US" altLang="nb-NO" sz="4800" b="1" dirty="0" err="1">
                <a:solidFill>
                  <a:schemeClr val="bg1"/>
                </a:solidFill>
                <a:latin typeface="+mj-lt"/>
              </a:rPr>
              <a:t>ved</a:t>
            </a:r>
            <a:r>
              <a:rPr lang="en-US" altLang="nb-NO" sz="4800" b="1" dirty="0">
                <a:solidFill>
                  <a:schemeClr val="bg1"/>
                </a:solidFill>
                <a:latin typeface="+mj-lt"/>
              </a:rPr>
              <a:t> KK, HUS for </a:t>
            </a:r>
            <a:r>
              <a:rPr lang="en-US" altLang="nb-NO" sz="4800" b="1" dirty="0" err="1">
                <a:solidFill>
                  <a:schemeClr val="bg1"/>
                </a:solidFill>
                <a:latin typeface="+mj-lt"/>
              </a:rPr>
              <a:t>å</a:t>
            </a:r>
            <a:r>
              <a:rPr lang="en-US" altLang="nb-NO" sz="4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800" b="1" dirty="0" err="1">
                <a:solidFill>
                  <a:schemeClr val="bg1"/>
                </a:solidFill>
                <a:latin typeface="+mj-lt"/>
              </a:rPr>
              <a:t>identifisere</a:t>
            </a:r>
            <a:r>
              <a:rPr lang="en-US" altLang="nb-NO" sz="4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800" b="1" dirty="0" err="1">
                <a:solidFill>
                  <a:schemeClr val="bg1"/>
                </a:solidFill>
                <a:latin typeface="+mj-lt"/>
              </a:rPr>
              <a:t>faktorer</a:t>
            </a:r>
            <a:r>
              <a:rPr lang="en-US" altLang="nb-NO" sz="4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800" b="1" dirty="0" err="1">
                <a:solidFill>
                  <a:schemeClr val="bg1"/>
                </a:solidFill>
                <a:latin typeface="+mj-lt"/>
              </a:rPr>
              <a:t>som</a:t>
            </a:r>
            <a:r>
              <a:rPr lang="en-US" altLang="nb-NO" sz="4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800" b="1" dirty="0" err="1">
                <a:solidFill>
                  <a:schemeClr val="bg1"/>
                </a:solidFill>
                <a:latin typeface="+mj-lt"/>
              </a:rPr>
              <a:t>medvirker</a:t>
            </a:r>
            <a:r>
              <a:rPr lang="en-US" altLang="nb-NO" sz="4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800" b="1" dirty="0" err="1">
                <a:solidFill>
                  <a:schemeClr val="bg1"/>
                </a:solidFill>
                <a:latin typeface="+mj-lt"/>
              </a:rPr>
              <a:t>til</a:t>
            </a:r>
            <a:r>
              <a:rPr lang="en-US" altLang="nb-NO" sz="4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800" b="1" dirty="0" err="1">
                <a:solidFill>
                  <a:schemeClr val="bg1"/>
                </a:solidFill>
                <a:latin typeface="+mj-lt"/>
              </a:rPr>
              <a:t>deltakelse</a:t>
            </a:r>
            <a:r>
              <a:rPr lang="en-US" altLang="nb-NO" sz="4800" b="1" dirty="0">
                <a:solidFill>
                  <a:schemeClr val="bg1"/>
                </a:solidFill>
                <a:latin typeface="+mj-lt"/>
              </a:rPr>
              <a:t>. Vi </a:t>
            </a:r>
            <a:r>
              <a:rPr lang="en-US" altLang="nb-NO" sz="4800" b="1" dirty="0" err="1">
                <a:solidFill>
                  <a:schemeClr val="bg1"/>
                </a:solidFill>
                <a:latin typeface="+mj-lt"/>
              </a:rPr>
              <a:t>ønsket</a:t>
            </a:r>
            <a:r>
              <a:rPr lang="en-US" altLang="nb-NO" sz="4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800" b="1" dirty="0" err="1">
                <a:solidFill>
                  <a:schemeClr val="bg1"/>
                </a:solidFill>
                <a:latin typeface="+mj-lt"/>
              </a:rPr>
              <a:t>også</a:t>
            </a:r>
            <a:r>
              <a:rPr lang="en-US" altLang="nb-NO" sz="4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800" b="1" dirty="0" err="1">
                <a:solidFill>
                  <a:schemeClr val="bg1"/>
                </a:solidFill>
                <a:latin typeface="+mj-lt"/>
              </a:rPr>
              <a:t>å</a:t>
            </a:r>
            <a:r>
              <a:rPr lang="en-US" altLang="nb-NO" sz="4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800" b="1" dirty="0" err="1">
                <a:solidFill>
                  <a:schemeClr val="bg1"/>
                </a:solidFill>
                <a:latin typeface="+mj-lt"/>
              </a:rPr>
              <a:t>karakterisere</a:t>
            </a:r>
            <a:r>
              <a:rPr lang="en-US" altLang="nb-NO" sz="4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800" b="1" dirty="0" err="1">
                <a:solidFill>
                  <a:schemeClr val="bg1"/>
                </a:solidFill>
                <a:latin typeface="+mj-lt"/>
              </a:rPr>
              <a:t>studiepopulasjonen</a:t>
            </a:r>
            <a:r>
              <a:rPr lang="en-US" altLang="nb-NO" sz="4800" b="1" dirty="0">
                <a:solidFill>
                  <a:schemeClr val="bg1"/>
                </a:solidFill>
                <a:latin typeface="+mj-lt"/>
              </a:rPr>
              <a:t> med </a:t>
            </a:r>
            <a:r>
              <a:rPr lang="en-US" altLang="nb-NO" sz="4800" b="1" dirty="0" err="1">
                <a:solidFill>
                  <a:schemeClr val="bg1"/>
                </a:solidFill>
                <a:latin typeface="+mj-lt"/>
              </a:rPr>
              <a:t>hensyn</a:t>
            </a:r>
            <a:r>
              <a:rPr lang="en-US" altLang="nb-NO" sz="4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800" b="1" dirty="0" err="1">
                <a:solidFill>
                  <a:schemeClr val="bg1"/>
                </a:solidFill>
                <a:latin typeface="+mj-lt"/>
              </a:rPr>
              <a:t>til</a:t>
            </a:r>
            <a:r>
              <a:rPr lang="en-US" altLang="nb-NO" sz="4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800" b="1" dirty="0" err="1">
                <a:solidFill>
                  <a:schemeClr val="bg1"/>
                </a:solidFill>
                <a:latin typeface="+mj-lt"/>
              </a:rPr>
              <a:t>kliniskpatologiske</a:t>
            </a:r>
            <a:r>
              <a:rPr lang="en-US" altLang="nb-NO" sz="4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800" b="1" dirty="0" err="1">
                <a:solidFill>
                  <a:schemeClr val="bg1"/>
                </a:solidFill>
                <a:latin typeface="+mj-lt"/>
              </a:rPr>
              <a:t>faktorer</a:t>
            </a:r>
            <a:r>
              <a:rPr lang="en-US" altLang="nb-NO" sz="4800" b="1" dirty="0">
                <a:solidFill>
                  <a:schemeClr val="bg1"/>
                </a:solidFill>
                <a:latin typeface="+mj-lt"/>
              </a:rPr>
              <a:t>. </a:t>
            </a:r>
            <a:endParaRPr lang="nb-NO" altLang="nb-NO" sz="9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53" name="Name and info" descr="Field for name and email"/>
          <p:cNvSpPr txBox="1">
            <a:spLocks noChangeArrowheads="1"/>
          </p:cNvSpPr>
          <p:nvPr/>
        </p:nvSpPr>
        <p:spPr bwMode="auto">
          <a:xfrm>
            <a:off x="35794204" y="2761816"/>
            <a:ext cx="6201377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nb-NO" altLang="nb-NO" sz="6000" b="1" dirty="0">
                <a:solidFill>
                  <a:schemeClr val="bg1"/>
                </a:solidFill>
                <a:latin typeface="+mn-lt"/>
              </a:rPr>
              <a:t>Linh Chi Nguyen</a:t>
            </a:r>
            <a:br>
              <a:rPr lang="nb-NO" altLang="nb-NO" sz="4800" dirty="0">
                <a:solidFill>
                  <a:schemeClr val="bg1"/>
                </a:solidFill>
                <a:latin typeface="+mn-lt"/>
              </a:rPr>
            </a:br>
            <a:r>
              <a:rPr lang="nb-NO" altLang="nb-NO" sz="4800" dirty="0">
                <a:solidFill>
                  <a:schemeClr val="bg1"/>
                </a:solidFill>
                <a:latin typeface="+mn-lt"/>
              </a:rPr>
              <a:t>Universitetet i Bergen</a:t>
            </a:r>
          </a:p>
          <a:p>
            <a:pPr algn="r" eaLnBrk="1" hangingPunct="1"/>
            <a:r>
              <a:rPr lang="nb-NO" altLang="nb-NO" sz="4800" dirty="0">
                <a:solidFill>
                  <a:schemeClr val="bg1"/>
                </a:solidFill>
                <a:latin typeface="+mn-lt"/>
              </a:rPr>
              <a:t>lng007@uib.no</a:t>
            </a:r>
          </a:p>
        </p:txBody>
      </p:sp>
      <p:sp>
        <p:nvSpPr>
          <p:cNvPr id="2055" name="Text box 1" descr="Text field "/>
          <p:cNvSpPr txBox="1">
            <a:spLocks noChangeArrowheads="1"/>
          </p:cNvSpPr>
          <p:nvPr/>
        </p:nvSpPr>
        <p:spPr bwMode="auto">
          <a:xfrm>
            <a:off x="1105217" y="14012234"/>
            <a:ext cx="10303350" cy="1132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endParaRPr lang="en-GB" altLang="nb-NO" sz="4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nb-NO" altLang="nb-NO" sz="4400" b="1" dirty="0">
                <a:solidFill>
                  <a:srgbClr val="0C2D82"/>
                </a:solidFill>
                <a:latin typeface="+mn-lt"/>
                <a:cs typeface="Calibri" panose="020F0502020204030204" pitchFamily="34" charset="0"/>
              </a:rPr>
              <a:t>Bakgrunn: </a:t>
            </a:r>
          </a:p>
          <a:p>
            <a:pPr>
              <a:defRPr/>
            </a:pPr>
            <a:r>
              <a:rPr lang="nb-NO" altLang="nb-NO" sz="4400" dirty="0">
                <a:latin typeface="+mn-lt"/>
                <a:cs typeface="Calibri" panose="020F0502020204030204" pitchFamily="34" charset="0"/>
              </a:rPr>
              <a:t>Livmorhalsprogrammets årlige #</a:t>
            </a:r>
            <a:r>
              <a:rPr lang="nb-NO" altLang="nb-NO" sz="4400" dirty="0" err="1">
                <a:latin typeface="+mn-lt"/>
                <a:cs typeface="Calibri" panose="020F0502020204030204" pitchFamily="34" charset="0"/>
              </a:rPr>
              <a:t>sjekkdegkampanje</a:t>
            </a:r>
            <a:r>
              <a:rPr lang="nb-NO" altLang="nb-NO" sz="4400" dirty="0">
                <a:latin typeface="+mn-lt"/>
                <a:cs typeface="Calibri" panose="020F0502020204030204" pitchFamily="34" charset="0"/>
              </a:rPr>
              <a:t> ønsker å øke bevissthet og deltagelse i cervixscreening. Ved KK, Haukeland Universitetssjukehus har vi fra 2018 årlig gjennomført en ettermiddagspoliklinikk der kvinner kan møte uten henvisning og få gjennomført gratis cervixprøve.</a:t>
            </a:r>
            <a:endParaRPr lang="nb-NO" altLang="nb-NO" sz="4400" b="1" dirty="0">
              <a:solidFill>
                <a:srgbClr val="0C2D82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nb-NO" sz="4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nb-NO" altLang="nb-NO" sz="4400" b="1" dirty="0">
                <a:solidFill>
                  <a:srgbClr val="0C2D82"/>
                </a:solidFill>
                <a:latin typeface="+mn-lt"/>
              </a:rPr>
              <a:t>Metode: </a:t>
            </a:r>
          </a:p>
          <a:p>
            <a:pPr>
              <a:defRPr/>
            </a:pPr>
            <a:r>
              <a:rPr lang="nb-NO" altLang="nb-NO" sz="4400" dirty="0">
                <a:latin typeface="+mn-lt"/>
                <a:cs typeface="Calibri" panose="020F0502020204030204" pitchFamily="34" charset="0"/>
              </a:rPr>
              <a:t>Tverrsnittstudie av kvinner selvhenvist for cervixscreening på #sjekkdeg-dagen, KK, Haukeland Universitetssjukehus 2021.</a:t>
            </a:r>
          </a:p>
        </p:txBody>
      </p:sp>
      <p:sp>
        <p:nvSpPr>
          <p:cNvPr id="2052" name="Text box 2" descr="Text field "/>
          <p:cNvSpPr txBox="1">
            <a:spLocks noChangeArrowheads="1"/>
          </p:cNvSpPr>
          <p:nvPr/>
        </p:nvSpPr>
        <p:spPr bwMode="auto">
          <a:xfrm>
            <a:off x="11408567" y="6980649"/>
            <a:ext cx="10033000" cy="1966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b-NO" altLang="nb-NO" sz="4400" b="1" dirty="0">
                <a:solidFill>
                  <a:srgbClr val="0C2D82"/>
                </a:solidFill>
                <a:cs typeface="Arial" panose="020B0604020202020204" pitchFamily="34" charset="0"/>
              </a:rPr>
              <a:t>Resultater:</a:t>
            </a:r>
            <a:endParaRPr lang="nb-NO" altLang="nb-NO" sz="4400" dirty="0">
              <a:cs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4400" dirty="0">
                <a:cs typeface="Arial" panose="020B0604020202020204" pitchFamily="34" charset="0"/>
              </a:rPr>
              <a:t>Av 168 kvinner påmeldt fikk 164 tatt prøve;                               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4400" dirty="0">
                <a:cs typeface="Arial" panose="020B0604020202020204" pitchFamily="34" charset="0"/>
              </a:rPr>
              <a:t>Andel </a:t>
            </a:r>
            <a:r>
              <a:rPr lang="nb-NO" altLang="nb-NO" sz="4400" dirty="0" err="1">
                <a:cs typeface="Arial" panose="020B0604020202020204" pitchFamily="34" charset="0"/>
              </a:rPr>
              <a:t>suboptimal</a:t>
            </a:r>
            <a:r>
              <a:rPr lang="nb-NO" altLang="nb-NO" sz="4400" dirty="0">
                <a:cs typeface="Arial" panose="020B0604020202020204" pitchFamily="34" charset="0"/>
              </a:rPr>
              <a:t> prøve (11/164, 7%) var ikke forskjellig </a:t>
            </a:r>
            <a:r>
              <a:rPr lang="nb-NO" altLang="nb-NO" sz="4400" dirty="0" err="1">
                <a:cs typeface="Arial" panose="020B0604020202020204" pitchFamily="34" charset="0"/>
              </a:rPr>
              <a:t>mhp</a:t>
            </a:r>
            <a:r>
              <a:rPr lang="nb-NO" altLang="nb-NO" sz="4400" dirty="0">
                <a:cs typeface="Arial" panose="020B0604020202020204" pitchFamily="34" charset="0"/>
              </a:rPr>
              <a:t>. erfaring hos prøvetaker (student, LIS eller overlege, p=0,351) 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4400" dirty="0">
                <a:cs typeface="Arial" panose="020B0604020202020204" pitchFamily="34" charset="0"/>
              </a:rPr>
              <a:t>I alt 2 kvinner (1%) var &lt; 25 år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4400" dirty="0">
                <a:cs typeface="Arial" panose="020B0604020202020204" pitchFamily="34" charset="0"/>
              </a:rPr>
              <a:t>Hos 1 kvinne (0.5%) var forrige cervixprøve unormal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4400" dirty="0">
                <a:cs typeface="Arial" panose="020B0604020202020204" pitchFamily="34" charset="0"/>
              </a:rPr>
              <a:t>Av 161 kvinner i screeningpopulasjon 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4400" dirty="0">
                <a:cs typeface="Arial" panose="020B0604020202020204" pitchFamily="34" charset="0"/>
              </a:rPr>
              <a:t>34 (8%) aldri tatt cervixprøve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4400" dirty="0">
                <a:cs typeface="Arial" panose="020B0604020202020204" pitchFamily="34" charset="0"/>
              </a:rPr>
              <a:t>Screeningintervall </a:t>
            </a:r>
            <a:br>
              <a:rPr lang="nb-NO" altLang="nb-NO" sz="4400" dirty="0">
                <a:cs typeface="Arial" panose="020B0604020202020204" pitchFamily="34" charset="0"/>
              </a:rPr>
            </a:br>
            <a:r>
              <a:rPr lang="nb-NO" altLang="nb-NO" sz="4400" dirty="0">
                <a:cs typeface="Arial" panose="020B0604020202020204" pitchFamily="34" charset="0"/>
              </a:rPr>
              <a:t>&lt;3 år n=13 (8%)</a:t>
            </a:r>
            <a:br>
              <a:rPr lang="nb-NO" altLang="nb-NO" sz="4400" dirty="0">
                <a:cs typeface="Arial" panose="020B0604020202020204" pitchFamily="34" charset="0"/>
              </a:rPr>
            </a:br>
            <a:r>
              <a:rPr lang="nb-NO" altLang="nb-NO" sz="4400" dirty="0">
                <a:cs typeface="Arial" panose="020B0604020202020204" pitchFamily="34" charset="0"/>
              </a:rPr>
              <a:t>=3 år n=50 (30%)                                                                        &gt;3 år n=67 (41%)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4400" dirty="0">
                <a:cs typeface="Arial" panose="020B0604020202020204" pitchFamily="34" charset="0"/>
              </a:rPr>
              <a:t>I alt 29 kvinner (18%) hadde unormal test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4400" dirty="0">
                <a:cs typeface="Arial" panose="020B0604020202020204" pitchFamily="34" charset="0"/>
              </a:rPr>
              <a:t>24/124 (19%) ved tidligere normal cervixprøve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4400" dirty="0">
                <a:cs typeface="Arial" panose="020B0604020202020204" pitchFamily="34" charset="0"/>
              </a:rPr>
              <a:t>5/34 (15%) uten tidligere prøve 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4400" dirty="0">
                <a:cs typeface="Arial" panose="020B0604020202020204" pitchFamily="34" charset="0"/>
              </a:rPr>
              <a:t>1/2 (50%) ved tidligere unormal prøve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4400" dirty="0">
                <a:cs typeface="Arial" panose="020B0604020202020204" pitchFamily="34" charset="0"/>
              </a:rPr>
              <a:t>I alt 4 kvinner måtte retestes hos fastlege, 10 (6%) utredet hos gynekolog (kolposkopi) hvorav 4 kvinner (2%) ble konisert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nb-NO" altLang="nb-NO" sz="4000" b="1" dirty="0">
              <a:solidFill>
                <a:srgbClr val="0C2D8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nb-NO" altLang="nb-NO" sz="4400" b="1" dirty="0">
              <a:solidFill>
                <a:srgbClr val="0C2D82"/>
              </a:solidFill>
              <a:latin typeface="Cambria" panose="02040503050406030204" pitchFamily="18" charset="0"/>
            </a:endParaRPr>
          </a:p>
        </p:txBody>
      </p:sp>
      <p:pic>
        <p:nvPicPr>
          <p:cNvPr id="2060" name="Example photo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5217" y="7373251"/>
            <a:ext cx="9356725" cy="570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Text Box 3" descr="Text field "/>
          <p:cNvSpPr txBox="1">
            <a:spLocks noChangeArrowheads="1"/>
          </p:cNvSpPr>
          <p:nvPr/>
        </p:nvSpPr>
        <p:spPr bwMode="auto">
          <a:xfrm>
            <a:off x="21711917" y="9072960"/>
            <a:ext cx="16197008" cy="5361468"/>
          </a:xfrm>
          <a:prstGeom prst="rect">
            <a:avLst/>
          </a:prstGeom>
          <a:noFill/>
          <a:ln w="381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4000" b="1" i="0" u="none" strike="noStrike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Resultat cervixcytologi</a:t>
            </a:r>
            <a:r>
              <a:rPr lang="nb-NO" sz="4000" dirty="0">
                <a:latin typeface="Arial" panose="020B0604020202020204" pitchFamily="34" charset="0"/>
              </a:rPr>
              <a:t>           </a:t>
            </a:r>
            <a:r>
              <a:rPr lang="nb-NO" sz="4000" b="1" i="0" u="none" strike="noStrike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(%)</a:t>
            </a:r>
            <a:r>
              <a:rPr lang="nb-NO" sz="4000" dirty="0">
                <a:latin typeface="Arial" panose="020B0604020202020204" pitchFamily="34" charset="0"/>
              </a:rPr>
              <a:t>      </a:t>
            </a:r>
            <a:r>
              <a:rPr lang="nb-NO" sz="4000" b="1" i="0" u="none" strike="noStrike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Resultat HPV-test</a:t>
            </a:r>
            <a:r>
              <a:rPr lang="nb-NO" sz="4000" dirty="0">
                <a:latin typeface="Arial" panose="020B0604020202020204" pitchFamily="34" charset="0"/>
              </a:rPr>
              <a:t>         </a:t>
            </a:r>
            <a:r>
              <a:rPr lang="nb-NO" sz="4000" b="1" i="0" u="none" strike="noStrike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(%)</a:t>
            </a:r>
            <a:endParaRPr lang="nb-NO" sz="4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40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Normal                                     60 (69)</a:t>
            </a:r>
            <a:r>
              <a:rPr lang="nb-NO" sz="4000" dirty="0">
                <a:latin typeface="Arial" panose="020B0604020202020204" pitchFamily="34" charset="0"/>
              </a:rPr>
              <a:t>     </a:t>
            </a:r>
            <a:r>
              <a:rPr lang="nb-NO" sz="40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Negativ                      106 (89)</a:t>
            </a:r>
            <a:endParaRPr lang="nb-NO" sz="4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40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ASC-US</a:t>
            </a:r>
            <a:r>
              <a:rPr lang="nb-NO" sz="4000" dirty="0">
                <a:latin typeface="Arial" panose="020B0604020202020204" pitchFamily="34" charset="0"/>
              </a:rPr>
              <a:t>                                   </a:t>
            </a:r>
            <a:r>
              <a:rPr lang="nb-NO" sz="40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 (18)     HPV 16</a:t>
            </a:r>
            <a:r>
              <a:rPr lang="nb-NO" sz="4000" dirty="0">
                <a:latin typeface="Arial" panose="020B0604020202020204" pitchFamily="34" charset="0"/>
              </a:rPr>
              <a:t>                           </a:t>
            </a:r>
            <a:r>
              <a:rPr lang="nb-NO" sz="40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(2)</a:t>
            </a:r>
            <a:endParaRPr lang="nb-NO" sz="4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40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AG-US                                       1 (1)       HPV 18                           0 (0)</a:t>
            </a:r>
            <a:endParaRPr lang="nb-NO" sz="4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40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ASC-H </a:t>
            </a:r>
            <a:r>
              <a:rPr lang="nb-NO" sz="4000" dirty="0">
                <a:latin typeface="Arial" panose="020B0604020202020204" pitchFamily="34" charset="0"/>
              </a:rPr>
              <a:t>                                      </a:t>
            </a:r>
            <a:r>
              <a:rPr lang="nb-NO" sz="40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(3)       HPV 16+ «andre»</a:t>
            </a:r>
            <a:r>
              <a:rPr lang="nb-NO" sz="4000" dirty="0">
                <a:latin typeface="Arial" panose="020B0604020202020204" pitchFamily="34" charset="0"/>
              </a:rPr>
              <a:t>           </a:t>
            </a:r>
            <a:r>
              <a:rPr lang="nb-NO" sz="40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(3)</a:t>
            </a:r>
            <a:endParaRPr lang="nb-NO" sz="4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40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LSIL                                           1 (1)       HPV høyrisiko «andre»   7 (6)</a:t>
            </a:r>
            <a:endParaRPr lang="nb-NO" sz="4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40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HSIL</a:t>
            </a:r>
            <a:r>
              <a:rPr lang="nb-NO" sz="4000" dirty="0">
                <a:latin typeface="Arial" panose="020B0604020202020204" pitchFamily="34" charset="0"/>
              </a:rPr>
              <a:t>                                          </a:t>
            </a:r>
            <a:r>
              <a:rPr lang="nb-NO" sz="40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(3)        Resultat </a:t>
            </a:r>
            <a:r>
              <a:rPr lang="nb-NO" sz="4000" b="0" i="0" u="none" strike="noStrike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HPVtest</a:t>
            </a:r>
            <a:r>
              <a:rPr lang="nb-NO" sz="4000" dirty="0">
                <a:latin typeface="Arial" panose="020B0604020202020204" pitchFamily="34" charset="0"/>
              </a:rPr>
              <a:t>           </a:t>
            </a:r>
            <a:r>
              <a:rPr lang="nb-NO" sz="40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(%)</a:t>
            </a:r>
            <a:endParaRPr lang="nb-NO" sz="4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40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Ikke evaluerbar                         3 (3)        Negativ                      106 (89)</a:t>
            </a:r>
            <a:endParaRPr lang="nb-NO" sz="40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2061" name="Text Box 4" descr="Text field "/>
          <p:cNvSpPr txBox="1">
            <a:spLocks noChangeArrowheads="1"/>
          </p:cNvSpPr>
          <p:nvPr/>
        </p:nvSpPr>
        <p:spPr bwMode="auto">
          <a:xfrm>
            <a:off x="21441567" y="15470645"/>
            <a:ext cx="10033000" cy="1058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b-NO" altLang="nb-NO" sz="4400" b="1" dirty="0">
                <a:solidFill>
                  <a:srgbClr val="0C2D82"/>
                </a:solidFill>
                <a:cs typeface="Arial" panose="020B0604020202020204" pitchFamily="34" charset="0"/>
              </a:rPr>
              <a:t>Resultater spørreskjema: </a:t>
            </a:r>
          </a:p>
          <a:p>
            <a:pPr eaLnBrk="1" hangingPunct="1">
              <a:defRPr/>
            </a:pPr>
            <a:r>
              <a:rPr lang="en-US" altLang="nb-NO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142/164 </a:t>
            </a:r>
            <a:r>
              <a:rPr lang="en-US" altLang="nb-NO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besvarte</a:t>
            </a:r>
            <a:r>
              <a:rPr lang="en-US" altLang="nb-NO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spørreskjema</a:t>
            </a:r>
            <a:r>
              <a:rPr lang="en-US" altLang="nb-NO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(87%) </a:t>
            </a:r>
            <a:br>
              <a:rPr lang="en-US" altLang="nb-NO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endParaRPr lang="en-US" altLang="nb-NO" sz="4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4400" dirty="0">
                <a:cs typeface="Arial" panose="020B0604020202020204" pitchFamily="34" charset="0"/>
              </a:rPr>
              <a:t>Sosiale media var dominerende informasjonskilde. 61 (43%) fra Facebook, 39 (27%) fra HUS intranett.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Hovedgrunner til deltakelse var at det var praktisk n=68 (48%), utenom arbeidstid n=60 (42%), og gratis n=57 (40%)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39 (28%) ønsket ikke fastlege, 44 (31%) ønsket gynekolog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30 (21%) hadde nylig fått påminnelse av Livmorhalsprogrammet</a:t>
            </a:r>
            <a:endParaRPr lang="en-US" altLang="nb-NO" sz="4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2067" name="Example photo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42640" y="6436729"/>
            <a:ext cx="4060508" cy="474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Text Box 6" descr="Text field "/>
          <p:cNvSpPr txBox="1">
            <a:spLocks noChangeArrowheads="1"/>
          </p:cNvSpPr>
          <p:nvPr/>
        </p:nvSpPr>
        <p:spPr bwMode="auto">
          <a:xfrm>
            <a:off x="31962581" y="18032055"/>
            <a:ext cx="10033000" cy="821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b-NO" altLang="nb-NO" sz="4400" b="1" dirty="0">
                <a:solidFill>
                  <a:srgbClr val="0C2D82"/>
                </a:solidFill>
                <a:cs typeface="Arial" panose="020B0604020202020204" pitchFamily="34" charset="0"/>
              </a:rPr>
              <a:t>Konklusjon:</a:t>
            </a:r>
            <a:endParaRPr lang="nb-NO" altLang="nb-NO" sz="440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nb-NO" sz="4400" dirty="0"/>
              <a:t>Lavterskel selvhenvist cervixscreeningtilbud ble overveiende benyttet av kvinner i tråd med retningslinjene. Kolposkopi-/koniseringsratio på 2,5 samsvarer med tidligere norske studier og internasjonale anbefalinger. Hovedinformasjon om tilbudet kom via Facebook og Haukeland intranett. De fleste oppga praktiske forhold som hovedårsak til deltakelse. </a:t>
            </a:r>
          </a:p>
        </p:txBody>
      </p:sp>
      <p:sp>
        <p:nvSpPr>
          <p:cNvPr id="2066" name="Acknowledgements" descr="Field for acknowledgements"/>
          <p:cNvSpPr txBox="1">
            <a:spLocks noChangeArrowheads="1"/>
          </p:cNvSpPr>
          <p:nvPr/>
        </p:nvSpPr>
        <p:spPr bwMode="auto">
          <a:xfrm>
            <a:off x="31962408" y="27460575"/>
            <a:ext cx="97409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ANERKJENNELSER</a:t>
            </a:r>
          </a:p>
          <a:p>
            <a:pPr eaLnBrk="1" hangingPunct="1"/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En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stor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takk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til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min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hovedveileder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Jone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Trovik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for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fremragende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veiledning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og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innspill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under hele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prosessen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med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datainnsamling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analyse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og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skriving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av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oppgaven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  <a:p>
            <a:pPr eaLnBrk="1" hangingPunct="1"/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Takk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til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overlege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Maria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Ramnefjell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for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bidrag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mht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Informasjon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om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prøvetakingsrutiner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og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svartider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ved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Patologisk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avdeling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på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Haukeland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Universitetssjukehus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</a:p>
        </p:txBody>
      </p:sp>
      <p:pic>
        <p:nvPicPr>
          <p:cNvPr id="3" name="Bilde 2" descr="Et bilde som inneholder tekst, kopp, innendørs, plast&#10;&#10;Automatisk generert beskrivelse">
            <a:extLst>
              <a:ext uri="{FF2B5EF4-FFF2-40B4-BE49-F238E27FC236}">
                <a16:creationId xmlns:a16="http://schemas.microsoft.com/office/drawing/2014/main" id="{1EE00BCE-2CCE-6E47-AAF2-F76CC0DF54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708" y="15324633"/>
            <a:ext cx="2641600" cy="3683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6BAFC75-CB4E-3A4C-A9A3-1114757652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6787" y="14602015"/>
            <a:ext cx="3822700" cy="2870200"/>
          </a:xfrm>
          <a:prstGeom prst="rect">
            <a:avLst/>
          </a:prstGeom>
        </p:spPr>
      </p:pic>
      <p:pic>
        <p:nvPicPr>
          <p:cNvPr id="7" name="Bilde 6" descr="Et bilde som inneholder tekst, stoff&#10;&#10;Automatisk generert beskrivelse">
            <a:extLst>
              <a:ext uri="{FF2B5EF4-FFF2-40B4-BE49-F238E27FC236}">
                <a16:creationId xmlns:a16="http://schemas.microsoft.com/office/drawing/2014/main" id="{E025A714-AB1C-9945-878B-7A91BEEF77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394" y="11538565"/>
            <a:ext cx="4191000" cy="368300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952EC69F-BC57-D846-85EC-433FE1EB143F}"/>
              </a:ext>
            </a:extLst>
          </p:cNvPr>
          <p:cNvSpPr txBox="1"/>
          <p:nvPr/>
        </p:nvSpPr>
        <p:spPr>
          <a:xfrm>
            <a:off x="21801392" y="6702912"/>
            <a:ext cx="1487620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altLang="nb-NO" sz="4400" b="1" dirty="0">
                <a:solidFill>
                  <a:srgbClr val="0C2D82"/>
                </a:solidFill>
                <a:cs typeface="Arial" panose="020B0604020202020204" pitchFamily="34" charset="0"/>
              </a:rPr>
              <a:t>Resultat av cervixprøve:</a:t>
            </a:r>
            <a:r>
              <a:rPr lang="nb-NO" altLang="nb-NO" sz="4400" dirty="0">
                <a:cs typeface="Arial" panose="020B0604020202020204" pitchFamily="34" charset="0"/>
              </a:rPr>
              <a:t> cervixcytologi alene n=45 (27%), HPV-test alene n=77 (47%) og </a:t>
            </a:r>
            <a:r>
              <a:rPr lang="nb-NO" altLang="nb-NO" sz="4400" dirty="0" err="1">
                <a:cs typeface="Arial" panose="020B0604020202020204" pitchFamily="34" charset="0"/>
              </a:rPr>
              <a:t>HPV+cytologi</a:t>
            </a:r>
            <a:r>
              <a:rPr lang="nb-NO" altLang="nb-NO" sz="4400" dirty="0">
                <a:cs typeface="Arial" panose="020B0604020202020204" pitchFamily="34" charset="0"/>
              </a:rPr>
              <a:t> n= 42 (26%). </a:t>
            </a:r>
          </a:p>
          <a:p>
            <a:endParaRPr lang="nb-NO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 utforming">
  <a:themeElements>
    <a:clrScheme name="UiB-Farger-2015-matt">
      <a:dk1>
        <a:sysClr val="windowText" lastClr="000000"/>
      </a:dk1>
      <a:lt1>
        <a:srgbClr val="FFFFFF"/>
      </a:lt1>
      <a:dk2>
        <a:srgbClr val="847268"/>
      </a:dk2>
      <a:lt2>
        <a:srgbClr val="D0CAC2"/>
      </a:lt2>
      <a:accent1>
        <a:srgbClr val="DB3F3D"/>
      </a:accent1>
      <a:accent2>
        <a:srgbClr val="1A2640"/>
      </a:accent2>
      <a:accent3>
        <a:srgbClr val="CDAB3F"/>
      </a:accent3>
      <a:accent4>
        <a:srgbClr val="4EA0B7"/>
      </a:accent4>
      <a:accent5>
        <a:srgbClr val="789A5B"/>
      </a:accent5>
      <a:accent6>
        <a:srgbClr val="705686"/>
      </a:accent6>
      <a:hlink>
        <a:srgbClr val="009FEE"/>
      </a:hlink>
      <a:folHlink>
        <a:srgbClr val="522D89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005473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8361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005473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8361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 w="38100" algn="ctr">
          <a:solidFill>
            <a:schemeClr val="accent1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lIns="0">
        <a:spAutoFit/>
      </a:bodyPr>
      <a:lstStyle>
        <a:defPPr marL="0" algn="l" rtl="0" eaLnBrk="1" fontAlgn="t" latinLnBrk="0" hangingPunct="1">
          <a:lnSpc>
            <a:spcPct val="107000"/>
          </a:lnSpc>
          <a:spcBef>
            <a:spcPts val="0"/>
          </a:spcBef>
          <a:spcAft>
            <a:spcPts val="0"/>
          </a:spcAft>
          <a:defRPr sz="4000" b="1" i="0" u="none" strike="noStrike" kern="1200" dirty="0" smtClean="0">
            <a:effectLst/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5623</TotalTime>
  <Words>580</Words>
  <Application>Microsoft Macintosh PowerPoint</Application>
  <PresentationFormat>Egendefinert</PresentationFormat>
  <Paragraphs>44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4" baseType="lpstr">
      <vt:lpstr>Arial</vt:lpstr>
      <vt:lpstr>Cambria</vt:lpstr>
      <vt:lpstr>Standard utforming</vt:lpstr>
      <vt:lpstr>PowerPoint-presentasjon</vt:lpstr>
    </vt:vector>
  </TitlesOfParts>
  <Company>IT-avd, 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Helge Grønhaug</dc:creator>
  <cp:lastModifiedBy>linhc1509@gmail.com</cp:lastModifiedBy>
  <cp:revision>148</cp:revision>
  <cp:lastPrinted>2016-05-27T08:05:21Z</cp:lastPrinted>
  <dcterms:created xsi:type="dcterms:W3CDTF">2006-11-02T13:18:58Z</dcterms:created>
  <dcterms:modified xsi:type="dcterms:W3CDTF">2022-10-07T17:45:38Z</dcterms:modified>
</cp:coreProperties>
</file>