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0" r:id="rId2"/>
  </p:sldIdLst>
  <p:sldSz cx="42808525" cy="30279975"/>
  <p:notesSz cx="7099300" cy="10234613"/>
  <p:defaultTextStyle>
    <a:defPPr>
      <a:defRPr lang="nb-NO"/>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78">
          <p15:clr>
            <a:srgbClr val="A4A3A4"/>
          </p15:clr>
        </p15:guide>
        <p15:guide id="2" orient="horz" pos="18586">
          <p15:clr>
            <a:srgbClr val="A4A3A4"/>
          </p15:clr>
        </p15:guide>
        <p15:guide id="3" orient="horz" pos="17074">
          <p15:clr>
            <a:srgbClr val="A4A3A4"/>
          </p15:clr>
        </p15:guide>
        <p15:guide id="4" pos="745">
          <p15:clr>
            <a:srgbClr val="A4A3A4"/>
          </p15:clr>
        </p15:guide>
        <p15:guide id="5" pos="19961">
          <p15:clr>
            <a:srgbClr val="A4A3A4"/>
          </p15:clr>
        </p15:guide>
        <p15:guide id="6" pos="26361">
          <p15:clr>
            <a:srgbClr val="A4A3A4"/>
          </p15:clr>
        </p15:guide>
        <p15:guide id="7" pos="13513">
          <p15:clr>
            <a:srgbClr val="A4A3A4"/>
          </p15:clr>
        </p15:guide>
        <p15:guide id="8" pos="70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332B"/>
    <a:srgbClr val="005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41" autoAdjust="0"/>
    <p:restoredTop sz="90187" autoAdjust="0"/>
  </p:normalViewPr>
  <p:slideViewPr>
    <p:cSldViewPr snapToGrid="0">
      <p:cViewPr>
        <p:scale>
          <a:sx n="30" d="100"/>
          <a:sy n="30" d="100"/>
        </p:scale>
        <p:origin x="1448" y="144"/>
      </p:cViewPr>
      <p:guideLst>
        <p:guide orient="horz" pos="2778"/>
        <p:guide orient="horz" pos="18586"/>
        <p:guide orient="horz" pos="17074"/>
        <p:guide pos="745"/>
        <p:guide pos="19961"/>
        <p:guide pos="26361"/>
        <p:guide pos="13513"/>
        <p:guide pos="702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defRPr sz="1300" smtClean="0"/>
            </a:lvl1pPr>
          </a:lstStyle>
          <a:p>
            <a:pPr>
              <a:defRPr/>
            </a:pPr>
            <a:endParaRPr lang="nb-NO"/>
          </a:p>
        </p:txBody>
      </p:sp>
      <p:sp>
        <p:nvSpPr>
          <p:cNvPr id="13315" name="Rectangle 3"/>
          <p:cNvSpPr>
            <a:spLocks noGrp="1" noChangeArrowheads="1"/>
          </p:cNvSpPr>
          <p:nvPr>
            <p:ph type="dt" idx="1"/>
          </p:nvPr>
        </p:nvSpPr>
        <p:spPr bwMode="auto">
          <a:xfrm>
            <a:off x="4021324"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lgn="r">
              <a:defRPr sz="1300" smtClean="0"/>
            </a:lvl1pPr>
          </a:lstStyle>
          <a:p>
            <a:pPr>
              <a:defRPr/>
            </a:pPr>
            <a:endParaRPr lang="nb-NO"/>
          </a:p>
        </p:txBody>
      </p:sp>
      <p:sp>
        <p:nvSpPr>
          <p:cNvPr id="3076" name="Rectangle 4"/>
          <p:cNvSpPr>
            <a:spLocks noGrp="1" noRot="1" noChangeAspect="1" noChangeArrowheads="1" noTextEdit="1"/>
          </p:cNvSpPr>
          <p:nvPr>
            <p:ph type="sldImg" idx="2"/>
          </p:nvPr>
        </p:nvSpPr>
        <p:spPr bwMode="auto">
          <a:xfrm>
            <a:off x="838200" y="768350"/>
            <a:ext cx="54229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779" y="4861365"/>
            <a:ext cx="5679742" cy="460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3318" name="Rectangle 6"/>
          <p:cNvSpPr>
            <a:spLocks noGrp="1" noChangeArrowheads="1"/>
          </p:cNvSpPr>
          <p:nvPr>
            <p:ph type="ftr" sz="quarter" idx="4"/>
          </p:nvPr>
        </p:nvSpPr>
        <p:spPr bwMode="auto">
          <a:xfrm>
            <a:off x="0"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defRPr sz="1300" smtClean="0"/>
            </a:lvl1pPr>
          </a:lstStyle>
          <a:p>
            <a:pPr>
              <a:defRPr/>
            </a:pPr>
            <a:endParaRPr lang="nb-NO"/>
          </a:p>
        </p:txBody>
      </p:sp>
      <p:sp>
        <p:nvSpPr>
          <p:cNvPr id="13319" name="Rectangle 7"/>
          <p:cNvSpPr>
            <a:spLocks noGrp="1" noChangeArrowheads="1"/>
          </p:cNvSpPr>
          <p:nvPr>
            <p:ph type="sldNum" sz="quarter" idx="5"/>
          </p:nvPr>
        </p:nvSpPr>
        <p:spPr bwMode="auto">
          <a:xfrm>
            <a:off x="4021324"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lgn="r">
              <a:defRPr sz="1300" smtClean="0"/>
            </a:lvl1pPr>
          </a:lstStyle>
          <a:p>
            <a:pPr>
              <a:defRPr/>
            </a:pPr>
            <a:fld id="{6131AE1E-E725-4449-B03D-B7F1AD5A21EF}" type="slidenum">
              <a:rPr lang="nb-NO"/>
              <a:pPr>
                <a:defRPr/>
              </a:pPr>
              <a:t>‹#›</a:t>
            </a:fld>
            <a:endParaRPr lang="nb-NO"/>
          </a:p>
        </p:txBody>
      </p:sp>
    </p:spTree>
    <p:extLst>
      <p:ext uri="{BB962C8B-B14F-4D97-AF65-F5344CB8AC3E}">
        <p14:creationId xmlns:p14="http://schemas.microsoft.com/office/powerpoint/2010/main" val="32959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800">
                <a:solidFill>
                  <a:schemeClr val="tx1"/>
                </a:solidFill>
                <a:latin typeface="Arial" charset="0"/>
              </a:defRPr>
            </a:lvl1pPr>
            <a:lvl2pPr marL="178457" indent="-68637" eaLnBrk="0" hangingPunct="0">
              <a:defRPr sz="800">
                <a:solidFill>
                  <a:schemeClr val="tx1"/>
                </a:solidFill>
                <a:latin typeface="Arial" charset="0"/>
              </a:defRPr>
            </a:lvl2pPr>
            <a:lvl3pPr marL="274549" indent="-54910" eaLnBrk="0" hangingPunct="0">
              <a:defRPr sz="800">
                <a:solidFill>
                  <a:schemeClr val="tx1"/>
                </a:solidFill>
                <a:latin typeface="Arial" charset="0"/>
              </a:defRPr>
            </a:lvl3pPr>
            <a:lvl4pPr marL="384368" indent="-54910" eaLnBrk="0" hangingPunct="0">
              <a:defRPr sz="800">
                <a:solidFill>
                  <a:schemeClr val="tx1"/>
                </a:solidFill>
                <a:latin typeface="Arial" charset="0"/>
              </a:defRPr>
            </a:lvl4pPr>
            <a:lvl5pPr marL="494187" indent="-54910" eaLnBrk="0" hangingPunct="0">
              <a:defRPr sz="800">
                <a:solidFill>
                  <a:schemeClr val="tx1"/>
                </a:solidFill>
                <a:latin typeface="Arial" charset="0"/>
              </a:defRPr>
            </a:lvl5pPr>
            <a:lvl6pPr marL="604007" indent="-54910" eaLnBrk="0" fontAlgn="base" hangingPunct="0">
              <a:spcBef>
                <a:spcPct val="0"/>
              </a:spcBef>
              <a:spcAft>
                <a:spcPct val="0"/>
              </a:spcAft>
              <a:defRPr sz="800">
                <a:solidFill>
                  <a:schemeClr val="tx1"/>
                </a:solidFill>
                <a:latin typeface="Arial" charset="0"/>
              </a:defRPr>
            </a:lvl6pPr>
            <a:lvl7pPr marL="713826" indent="-54910" eaLnBrk="0" fontAlgn="base" hangingPunct="0">
              <a:spcBef>
                <a:spcPct val="0"/>
              </a:spcBef>
              <a:spcAft>
                <a:spcPct val="0"/>
              </a:spcAft>
              <a:defRPr sz="800">
                <a:solidFill>
                  <a:schemeClr val="tx1"/>
                </a:solidFill>
                <a:latin typeface="Arial" charset="0"/>
              </a:defRPr>
            </a:lvl7pPr>
            <a:lvl8pPr marL="823646" indent="-54910" eaLnBrk="0" fontAlgn="base" hangingPunct="0">
              <a:spcBef>
                <a:spcPct val="0"/>
              </a:spcBef>
              <a:spcAft>
                <a:spcPct val="0"/>
              </a:spcAft>
              <a:defRPr sz="800">
                <a:solidFill>
                  <a:schemeClr val="tx1"/>
                </a:solidFill>
                <a:latin typeface="Arial" charset="0"/>
              </a:defRPr>
            </a:lvl8pPr>
            <a:lvl9pPr marL="933465" indent="-54910" eaLnBrk="0" fontAlgn="base" hangingPunct="0">
              <a:spcBef>
                <a:spcPct val="0"/>
              </a:spcBef>
              <a:spcAft>
                <a:spcPct val="0"/>
              </a:spcAft>
              <a:defRPr sz="800">
                <a:solidFill>
                  <a:schemeClr val="tx1"/>
                </a:solidFill>
                <a:latin typeface="Arial" charset="0"/>
              </a:defRPr>
            </a:lvl9pPr>
          </a:lstStyle>
          <a:p>
            <a:pPr eaLnBrk="1" hangingPunct="1"/>
            <a:fld id="{5C788E0A-2390-493D-B96C-E13D0340CC64}" type="slidenum">
              <a:rPr lang="nb-NO" altLang="nb-NO" sz="1300"/>
              <a:pPr eaLnBrk="1" hangingPunct="1"/>
              <a:t>1</a:t>
            </a:fld>
            <a:endParaRPr lang="nb-NO" altLang="nb-NO" sz="13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lnSpc>
                <a:spcPct val="80000"/>
              </a:lnSpc>
            </a:pPr>
            <a:endParaRPr lang="en-GB" altLang="nb-NO"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oster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262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3" descr="Background, text field"/>
          <p:cNvSpPr>
            <a:spLocks/>
          </p:cNvSpPr>
          <p:nvPr/>
        </p:nvSpPr>
        <p:spPr bwMode="auto">
          <a:xfrm>
            <a:off x="6780" y="6047625"/>
            <a:ext cx="42840000" cy="21204000"/>
          </a:xfrm>
          <a:custGeom>
            <a:avLst/>
            <a:gdLst>
              <a:gd name="T0" fmla="*/ 0 w 31660"/>
              <a:gd name="T1" fmla="*/ 4141 h 4141"/>
              <a:gd name="T2" fmla="*/ 31660 w 31660"/>
              <a:gd name="T3" fmla="*/ 4141 h 4141"/>
              <a:gd name="T4" fmla="*/ 31660 w 31660"/>
              <a:gd name="T5" fmla="*/ 0 h 4141"/>
              <a:gd name="T6" fmla="*/ 0 w 31660"/>
              <a:gd name="T7" fmla="*/ 0 h 4141"/>
              <a:gd name="T8" fmla="*/ 0 w 31660"/>
              <a:gd name="T9" fmla="*/ 4141 h 4141"/>
            </a:gdLst>
            <a:ahLst/>
            <a:cxnLst>
              <a:cxn ang="0">
                <a:pos x="T0" y="T1"/>
              </a:cxn>
              <a:cxn ang="0">
                <a:pos x="T2" y="T3"/>
              </a:cxn>
              <a:cxn ang="0">
                <a:pos x="T4" y="T5"/>
              </a:cxn>
              <a:cxn ang="0">
                <a:pos x="T6" y="T7"/>
              </a:cxn>
              <a:cxn ang="0">
                <a:pos x="T8" y="T9"/>
              </a:cxn>
            </a:cxnLst>
            <a:rect l="0" t="0" r="r" b="b"/>
            <a:pathLst>
              <a:path w="31660" h="4141">
                <a:moveTo>
                  <a:pt x="0" y="4141"/>
                </a:moveTo>
                <a:lnTo>
                  <a:pt x="31660" y="4141"/>
                </a:lnTo>
                <a:lnTo>
                  <a:pt x="31660" y="0"/>
                </a:lnTo>
                <a:lnTo>
                  <a:pt x="0" y="0"/>
                </a:lnTo>
                <a:lnTo>
                  <a:pt x="0" y="4141"/>
                </a:lnTo>
              </a:path>
            </a:pathLst>
          </a:custGeom>
          <a:solidFill>
            <a:schemeClr val="bg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3" name="Freeform 3" descr="Red field, top"/>
          <p:cNvSpPr>
            <a:spLocks/>
          </p:cNvSpPr>
          <p:nvPr/>
        </p:nvSpPr>
        <p:spPr bwMode="auto">
          <a:xfrm>
            <a:off x="0" y="-1"/>
            <a:ext cx="42840000" cy="5634931"/>
          </a:xfrm>
          <a:custGeom>
            <a:avLst/>
            <a:gdLst>
              <a:gd name="T0" fmla="*/ 0 w 31660"/>
              <a:gd name="T1" fmla="*/ 4141 h 4141"/>
              <a:gd name="T2" fmla="*/ 31660 w 31660"/>
              <a:gd name="T3" fmla="*/ 4141 h 4141"/>
              <a:gd name="T4" fmla="*/ 31660 w 31660"/>
              <a:gd name="T5" fmla="*/ 0 h 4141"/>
              <a:gd name="T6" fmla="*/ 0 w 31660"/>
              <a:gd name="T7" fmla="*/ 0 h 4141"/>
              <a:gd name="T8" fmla="*/ 0 w 31660"/>
              <a:gd name="T9" fmla="*/ 4141 h 4141"/>
            </a:gdLst>
            <a:ahLst/>
            <a:cxnLst>
              <a:cxn ang="0">
                <a:pos x="T0" y="T1"/>
              </a:cxn>
              <a:cxn ang="0">
                <a:pos x="T2" y="T3"/>
              </a:cxn>
              <a:cxn ang="0">
                <a:pos x="T4" y="T5"/>
              </a:cxn>
              <a:cxn ang="0">
                <a:pos x="T6" y="T7"/>
              </a:cxn>
              <a:cxn ang="0">
                <a:pos x="T8" y="T9"/>
              </a:cxn>
            </a:cxnLst>
            <a:rect l="0" t="0" r="r" b="b"/>
            <a:pathLst>
              <a:path w="31660" h="4141">
                <a:moveTo>
                  <a:pt x="0" y="4141"/>
                </a:moveTo>
                <a:lnTo>
                  <a:pt x="31660" y="4141"/>
                </a:lnTo>
                <a:lnTo>
                  <a:pt x="31660" y="0"/>
                </a:lnTo>
                <a:lnTo>
                  <a:pt x="0" y="0"/>
                </a:lnTo>
                <a:lnTo>
                  <a:pt x="0" y="4141"/>
                </a:lnTo>
              </a:path>
            </a:pathLst>
          </a:custGeom>
          <a:solidFill>
            <a:srgbClr val="E857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nb-NO"/>
          </a:p>
        </p:txBody>
      </p:sp>
      <p:pic>
        <p:nvPicPr>
          <p:cNvPr id="6" name="Picture 19">
            <a:extLst>
              <a:ext uri="{FF2B5EF4-FFF2-40B4-BE49-F238E27FC236}">
                <a16:creationId xmlns:a16="http://schemas.microsoft.com/office/drawing/2014/main" id="{DB71FBB0-7283-9C47-8A07-A78431AE176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1214799" y="27905117"/>
            <a:ext cx="9907650" cy="169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8361363" rtl="0" eaLnBrk="0" fontAlgn="base" hangingPunct="0">
        <a:spcBef>
          <a:spcPct val="0"/>
        </a:spcBef>
        <a:spcAft>
          <a:spcPct val="0"/>
        </a:spcAft>
        <a:defRPr sz="40200">
          <a:solidFill>
            <a:schemeClr val="tx2"/>
          </a:solidFill>
          <a:latin typeface="+mj-lt"/>
          <a:ea typeface="+mj-ea"/>
          <a:cs typeface="+mj-cs"/>
        </a:defRPr>
      </a:lvl1pPr>
      <a:lvl2pPr algn="ctr" defTabSz="8361363" rtl="0" eaLnBrk="0" fontAlgn="base" hangingPunct="0">
        <a:spcBef>
          <a:spcPct val="0"/>
        </a:spcBef>
        <a:spcAft>
          <a:spcPct val="0"/>
        </a:spcAft>
        <a:defRPr sz="40200">
          <a:solidFill>
            <a:schemeClr val="tx2"/>
          </a:solidFill>
          <a:latin typeface="Arial" charset="0"/>
        </a:defRPr>
      </a:lvl2pPr>
      <a:lvl3pPr algn="ctr" defTabSz="8361363" rtl="0" eaLnBrk="0" fontAlgn="base" hangingPunct="0">
        <a:spcBef>
          <a:spcPct val="0"/>
        </a:spcBef>
        <a:spcAft>
          <a:spcPct val="0"/>
        </a:spcAft>
        <a:defRPr sz="40200">
          <a:solidFill>
            <a:schemeClr val="tx2"/>
          </a:solidFill>
          <a:latin typeface="Arial" charset="0"/>
        </a:defRPr>
      </a:lvl3pPr>
      <a:lvl4pPr algn="ctr" defTabSz="8361363" rtl="0" eaLnBrk="0" fontAlgn="base" hangingPunct="0">
        <a:spcBef>
          <a:spcPct val="0"/>
        </a:spcBef>
        <a:spcAft>
          <a:spcPct val="0"/>
        </a:spcAft>
        <a:defRPr sz="40200">
          <a:solidFill>
            <a:schemeClr val="tx2"/>
          </a:solidFill>
          <a:latin typeface="Arial" charset="0"/>
        </a:defRPr>
      </a:lvl4pPr>
      <a:lvl5pPr algn="ctr" defTabSz="8361363" rtl="0" eaLnBrk="0" fontAlgn="base" hangingPunct="0">
        <a:spcBef>
          <a:spcPct val="0"/>
        </a:spcBef>
        <a:spcAft>
          <a:spcPct val="0"/>
        </a:spcAft>
        <a:defRPr sz="40200">
          <a:solidFill>
            <a:schemeClr val="tx2"/>
          </a:solidFill>
          <a:latin typeface="Arial" charset="0"/>
        </a:defRPr>
      </a:lvl5pPr>
      <a:lvl6pPr marL="457200" algn="ctr" defTabSz="8361363" rtl="0" fontAlgn="base">
        <a:spcBef>
          <a:spcPct val="0"/>
        </a:spcBef>
        <a:spcAft>
          <a:spcPct val="0"/>
        </a:spcAft>
        <a:defRPr sz="40200">
          <a:solidFill>
            <a:schemeClr val="tx2"/>
          </a:solidFill>
          <a:latin typeface="Arial" charset="0"/>
        </a:defRPr>
      </a:lvl6pPr>
      <a:lvl7pPr marL="914400" algn="ctr" defTabSz="8361363" rtl="0" fontAlgn="base">
        <a:spcBef>
          <a:spcPct val="0"/>
        </a:spcBef>
        <a:spcAft>
          <a:spcPct val="0"/>
        </a:spcAft>
        <a:defRPr sz="40200">
          <a:solidFill>
            <a:schemeClr val="tx2"/>
          </a:solidFill>
          <a:latin typeface="Arial" charset="0"/>
        </a:defRPr>
      </a:lvl7pPr>
      <a:lvl8pPr marL="1371600" algn="ctr" defTabSz="8361363" rtl="0" fontAlgn="base">
        <a:spcBef>
          <a:spcPct val="0"/>
        </a:spcBef>
        <a:spcAft>
          <a:spcPct val="0"/>
        </a:spcAft>
        <a:defRPr sz="40200">
          <a:solidFill>
            <a:schemeClr val="tx2"/>
          </a:solidFill>
          <a:latin typeface="Arial" charset="0"/>
        </a:defRPr>
      </a:lvl8pPr>
      <a:lvl9pPr marL="1828800" algn="ctr" defTabSz="8361363" rtl="0" fontAlgn="base">
        <a:spcBef>
          <a:spcPct val="0"/>
        </a:spcBef>
        <a:spcAft>
          <a:spcPct val="0"/>
        </a:spcAft>
        <a:defRPr sz="40200">
          <a:solidFill>
            <a:schemeClr val="tx2"/>
          </a:solidFill>
          <a:latin typeface="Arial" charset="0"/>
        </a:defRPr>
      </a:lvl9pPr>
    </p:titleStyle>
    <p:bodyStyle>
      <a:lvl1pPr marL="3136900" indent="-3136900" algn="l" defTabSz="8361363" rtl="0" eaLnBrk="0" fontAlgn="base" hangingPunct="0">
        <a:spcBef>
          <a:spcPct val="20000"/>
        </a:spcBef>
        <a:spcAft>
          <a:spcPct val="0"/>
        </a:spcAft>
        <a:buChar char="•"/>
        <a:defRPr sz="29300">
          <a:solidFill>
            <a:schemeClr val="tx1"/>
          </a:solidFill>
          <a:latin typeface="+mn-lt"/>
          <a:ea typeface="+mn-ea"/>
          <a:cs typeface="+mn-cs"/>
        </a:defRPr>
      </a:lvl1pPr>
      <a:lvl2pPr marL="6792913" indent="-2613025" algn="l" defTabSz="8361363" rtl="0" eaLnBrk="0" fontAlgn="base" hangingPunct="0">
        <a:spcBef>
          <a:spcPct val="20000"/>
        </a:spcBef>
        <a:spcAft>
          <a:spcPct val="0"/>
        </a:spcAft>
        <a:buChar char="–"/>
        <a:defRPr sz="25600">
          <a:solidFill>
            <a:schemeClr val="tx1"/>
          </a:solidFill>
          <a:latin typeface="+mn-lt"/>
        </a:defRPr>
      </a:lvl2pPr>
      <a:lvl3pPr marL="10452100" indent="-2090738" algn="l" defTabSz="8361363" rtl="0" eaLnBrk="0" fontAlgn="base" hangingPunct="0">
        <a:spcBef>
          <a:spcPct val="20000"/>
        </a:spcBef>
        <a:spcAft>
          <a:spcPct val="0"/>
        </a:spcAft>
        <a:buChar char="•"/>
        <a:defRPr sz="22100">
          <a:solidFill>
            <a:schemeClr val="tx1"/>
          </a:solidFill>
          <a:latin typeface="+mn-lt"/>
        </a:defRPr>
      </a:lvl3pPr>
      <a:lvl4pPr marL="14630400" indent="-2090738" algn="l" defTabSz="8361363" rtl="0" eaLnBrk="0" fontAlgn="base" hangingPunct="0">
        <a:spcBef>
          <a:spcPct val="20000"/>
        </a:spcBef>
        <a:spcAft>
          <a:spcPct val="0"/>
        </a:spcAft>
        <a:buChar char="–"/>
        <a:defRPr sz="18200">
          <a:solidFill>
            <a:schemeClr val="tx1"/>
          </a:solidFill>
          <a:latin typeface="+mn-lt"/>
        </a:defRPr>
      </a:lvl4pPr>
      <a:lvl5pPr marL="18810288" indent="-2089150" algn="l" defTabSz="8361363" rtl="0" eaLnBrk="0" fontAlgn="base" hangingPunct="0">
        <a:spcBef>
          <a:spcPct val="20000"/>
        </a:spcBef>
        <a:spcAft>
          <a:spcPct val="0"/>
        </a:spcAft>
        <a:buChar char="»"/>
        <a:defRPr sz="18200">
          <a:solidFill>
            <a:schemeClr val="tx1"/>
          </a:solidFill>
          <a:latin typeface="+mn-lt"/>
        </a:defRPr>
      </a:lvl5pPr>
      <a:lvl6pPr marL="19267488" indent="-2089150" algn="l" defTabSz="8361363" rtl="0" fontAlgn="base">
        <a:spcBef>
          <a:spcPct val="20000"/>
        </a:spcBef>
        <a:spcAft>
          <a:spcPct val="0"/>
        </a:spcAft>
        <a:buChar char="»"/>
        <a:defRPr sz="18200">
          <a:solidFill>
            <a:schemeClr val="tx1"/>
          </a:solidFill>
          <a:latin typeface="+mn-lt"/>
        </a:defRPr>
      </a:lvl6pPr>
      <a:lvl7pPr marL="19724688" indent="-2089150" algn="l" defTabSz="8361363" rtl="0" fontAlgn="base">
        <a:spcBef>
          <a:spcPct val="20000"/>
        </a:spcBef>
        <a:spcAft>
          <a:spcPct val="0"/>
        </a:spcAft>
        <a:buChar char="»"/>
        <a:defRPr sz="18200">
          <a:solidFill>
            <a:schemeClr val="tx1"/>
          </a:solidFill>
          <a:latin typeface="+mn-lt"/>
        </a:defRPr>
      </a:lvl7pPr>
      <a:lvl8pPr marL="20181888" indent="-2089150" algn="l" defTabSz="8361363" rtl="0" fontAlgn="base">
        <a:spcBef>
          <a:spcPct val="20000"/>
        </a:spcBef>
        <a:spcAft>
          <a:spcPct val="0"/>
        </a:spcAft>
        <a:buChar char="»"/>
        <a:defRPr sz="18200">
          <a:solidFill>
            <a:schemeClr val="tx1"/>
          </a:solidFill>
          <a:latin typeface="+mn-lt"/>
        </a:defRPr>
      </a:lvl8pPr>
      <a:lvl9pPr marL="20639088" indent="-2089150" algn="l" defTabSz="8361363" rtl="0" fontAlgn="base">
        <a:spcBef>
          <a:spcPct val="20000"/>
        </a:spcBef>
        <a:spcAft>
          <a:spcPct val="0"/>
        </a:spcAft>
        <a:buChar char="»"/>
        <a:defRPr sz="18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ml.snl.no/monoklonale_antistoffer"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upload.wikimedia.org/wikipedia/commons/3/3e/Logical_connectives_Hasse_diagram.svg" TargetMode="External"/><Relationship Id="rId5" Type="http://schemas.openxmlformats.org/officeDocument/2006/relationships/image" Target="../media/image3.png"/><Relationship Id="rId10" Type="http://schemas.openxmlformats.org/officeDocument/2006/relationships/hyperlink" Target="https://www.felleskatalogen.no/medisin/mabthera-roche-561182" TargetMode="External"/><Relationship Id="rId4" Type="http://schemas.openxmlformats.org/officeDocument/2006/relationships/hyperlink" Target="mailto:guf006@uib.no" TargetMode="External"/><Relationship Id="rId9" Type="http://schemas.openxmlformats.org/officeDocument/2006/relationships/hyperlink" Target="https://www.helsedirektoratet.no/retningslinjer/maligne-melanomer-handlingsprogram/behandling-av-metastaserende-sykdom-livsforlengende-og-palliativ-behandling/medikamentell-behandl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descr="Title field"/>
          <p:cNvSpPr txBox="1">
            <a:spLocks noChangeArrowheads="1"/>
          </p:cNvSpPr>
          <p:nvPr/>
        </p:nvSpPr>
        <p:spPr bwMode="auto">
          <a:xfrm>
            <a:off x="1182688" y="1128713"/>
            <a:ext cx="34201099" cy="183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US" altLang="nb-NO" sz="11300" b="1" dirty="0">
                <a:solidFill>
                  <a:schemeClr val="bg1"/>
                </a:solidFill>
                <a:latin typeface="Arial" panose="020B0604020202020204" pitchFamily="34" charset="0"/>
                <a:cs typeface="Arial" panose="020B0604020202020204" pitchFamily="34" charset="0"/>
              </a:rPr>
              <a:t>Monoklonale antistoffer (mAb)</a:t>
            </a:r>
            <a:endParaRPr lang="nb-NO" altLang="nb-NO" sz="11300" b="1" dirty="0">
              <a:solidFill>
                <a:schemeClr val="bg1"/>
              </a:solidFill>
              <a:latin typeface="Arial" panose="020B0604020202020204" pitchFamily="34" charset="0"/>
              <a:cs typeface="Arial" panose="020B0604020202020204" pitchFamily="34" charset="0"/>
            </a:endParaRPr>
          </a:p>
        </p:txBody>
      </p:sp>
      <p:sp>
        <p:nvSpPr>
          <p:cNvPr id="2054" name="Subtitle" descr="Subtitle field"/>
          <p:cNvSpPr txBox="1">
            <a:spLocks noChangeArrowheads="1"/>
          </p:cNvSpPr>
          <p:nvPr/>
        </p:nvSpPr>
        <p:spPr bwMode="auto">
          <a:xfrm>
            <a:off x="1182688" y="3076575"/>
            <a:ext cx="3426142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US" altLang="nb-NO" sz="4800" b="1" dirty="0">
                <a:solidFill>
                  <a:schemeClr val="bg1"/>
                </a:solidFill>
                <a:latin typeface="+mj-lt"/>
              </a:rPr>
              <a:t>Bruk av </a:t>
            </a:r>
            <a:r>
              <a:rPr lang="en-US" altLang="nb-NO" sz="4800" b="1" dirty="0" err="1">
                <a:solidFill>
                  <a:schemeClr val="bg1"/>
                </a:solidFill>
                <a:latin typeface="+mj-lt"/>
              </a:rPr>
              <a:t>monoklonale</a:t>
            </a:r>
            <a:r>
              <a:rPr lang="en-US" altLang="nb-NO" sz="4800" b="1" dirty="0">
                <a:solidFill>
                  <a:schemeClr val="bg1"/>
                </a:solidFill>
                <a:latin typeface="+mj-lt"/>
              </a:rPr>
              <a:t> antistoffer I behandling av </a:t>
            </a:r>
            <a:r>
              <a:rPr lang="en-US" altLang="nb-NO" sz="4800" b="1" dirty="0" err="1">
                <a:solidFill>
                  <a:schemeClr val="bg1"/>
                </a:solidFill>
                <a:latin typeface="+mj-lt"/>
              </a:rPr>
              <a:t>kreft</a:t>
            </a:r>
            <a:r>
              <a:rPr lang="en-US" altLang="nb-NO" sz="4800" b="1" dirty="0">
                <a:solidFill>
                  <a:schemeClr val="bg1"/>
                </a:solidFill>
                <a:latin typeface="+mj-lt"/>
              </a:rPr>
              <a:t> </a:t>
            </a:r>
            <a:r>
              <a:rPr lang="en-US" altLang="nb-NO" sz="4800" b="1" dirty="0" err="1">
                <a:solidFill>
                  <a:schemeClr val="bg1"/>
                </a:solidFill>
                <a:latin typeface="+mj-lt"/>
              </a:rPr>
              <a:t>og</a:t>
            </a:r>
            <a:r>
              <a:rPr lang="en-US" altLang="nb-NO" sz="4800" b="1" dirty="0">
                <a:solidFill>
                  <a:schemeClr val="bg1"/>
                </a:solidFill>
                <a:latin typeface="+mj-lt"/>
              </a:rPr>
              <a:t> autoimmune </a:t>
            </a:r>
            <a:r>
              <a:rPr lang="en-US" altLang="nb-NO" sz="4800" b="1" dirty="0" err="1">
                <a:solidFill>
                  <a:schemeClr val="bg1"/>
                </a:solidFill>
                <a:latin typeface="+mj-lt"/>
              </a:rPr>
              <a:t>sykdommer</a:t>
            </a:r>
            <a:r>
              <a:rPr lang="en-US" altLang="nb-NO" sz="4800" b="1" dirty="0">
                <a:solidFill>
                  <a:schemeClr val="bg1"/>
                </a:solidFill>
                <a:latin typeface="+mj-lt"/>
              </a:rPr>
              <a:t> </a:t>
            </a:r>
            <a:r>
              <a:rPr lang="en-US" altLang="nb-NO" sz="4800" b="1" dirty="0" err="1">
                <a:solidFill>
                  <a:schemeClr val="bg1"/>
                </a:solidFill>
                <a:latin typeface="+mj-lt"/>
              </a:rPr>
              <a:t>har</a:t>
            </a:r>
            <a:r>
              <a:rPr lang="en-US" altLang="nb-NO" sz="4800" b="1" dirty="0">
                <a:solidFill>
                  <a:schemeClr val="bg1"/>
                </a:solidFill>
                <a:latin typeface="+mj-lt"/>
              </a:rPr>
              <a:t> </a:t>
            </a:r>
            <a:r>
              <a:rPr lang="en-US" altLang="nb-NO" sz="4800" b="1" dirty="0" err="1">
                <a:solidFill>
                  <a:schemeClr val="bg1"/>
                </a:solidFill>
                <a:latin typeface="+mj-lt"/>
              </a:rPr>
              <a:t>økt</a:t>
            </a:r>
            <a:r>
              <a:rPr lang="en-US" altLang="nb-NO" sz="4800" b="1" dirty="0">
                <a:solidFill>
                  <a:schemeClr val="bg1"/>
                </a:solidFill>
                <a:latin typeface="+mj-lt"/>
              </a:rPr>
              <a:t> </a:t>
            </a:r>
            <a:r>
              <a:rPr lang="en-US" altLang="nb-NO" sz="4800" b="1" dirty="0" err="1">
                <a:solidFill>
                  <a:schemeClr val="bg1"/>
                </a:solidFill>
                <a:latin typeface="+mj-lt"/>
              </a:rPr>
              <a:t>kraftig</a:t>
            </a:r>
            <a:r>
              <a:rPr lang="en-US" altLang="nb-NO" sz="4800" b="1" dirty="0">
                <a:solidFill>
                  <a:schemeClr val="bg1"/>
                </a:solidFill>
                <a:latin typeface="+mj-lt"/>
              </a:rPr>
              <a:t> de siste årene. mAb </a:t>
            </a:r>
            <a:r>
              <a:rPr lang="en-US" altLang="nb-NO" sz="4800" b="1" dirty="0" err="1">
                <a:solidFill>
                  <a:schemeClr val="bg1"/>
                </a:solidFill>
                <a:latin typeface="+mj-lt"/>
              </a:rPr>
              <a:t>framstilles</a:t>
            </a:r>
            <a:r>
              <a:rPr lang="en-US" altLang="nb-NO" sz="4800" b="1" dirty="0">
                <a:solidFill>
                  <a:schemeClr val="bg1"/>
                </a:solidFill>
                <a:latin typeface="+mj-lt"/>
              </a:rPr>
              <a:t> </a:t>
            </a:r>
            <a:r>
              <a:rPr lang="en-US" altLang="nb-NO" sz="4800" b="1" dirty="0" err="1">
                <a:solidFill>
                  <a:schemeClr val="bg1"/>
                </a:solidFill>
                <a:latin typeface="+mj-lt"/>
              </a:rPr>
              <a:t>i</a:t>
            </a:r>
            <a:r>
              <a:rPr lang="en-US" altLang="nb-NO" sz="4800" b="1" dirty="0">
                <a:solidFill>
                  <a:schemeClr val="bg1"/>
                </a:solidFill>
                <a:latin typeface="+mj-lt"/>
              </a:rPr>
              <a:t> </a:t>
            </a:r>
            <a:r>
              <a:rPr lang="en-US" altLang="nb-NO" sz="4800" b="1" dirty="0" err="1">
                <a:solidFill>
                  <a:schemeClr val="bg1"/>
                </a:solidFill>
                <a:latin typeface="+mj-lt"/>
              </a:rPr>
              <a:t>laboratorium</a:t>
            </a:r>
            <a:r>
              <a:rPr lang="en-US" altLang="nb-NO" sz="4800" b="1" dirty="0">
                <a:solidFill>
                  <a:schemeClr val="bg1"/>
                </a:solidFill>
                <a:latin typeface="+mj-lt"/>
              </a:rPr>
              <a:t> </a:t>
            </a:r>
            <a:r>
              <a:rPr lang="en-US" altLang="nb-NO" sz="4800" b="1" dirty="0" err="1">
                <a:solidFill>
                  <a:schemeClr val="bg1"/>
                </a:solidFill>
                <a:latin typeface="+mj-lt"/>
              </a:rPr>
              <a:t>fra</a:t>
            </a:r>
            <a:r>
              <a:rPr lang="en-US" altLang="nb-NO" sz="4800" b="1" dirty="0">
                <a:solidFill>
                  <a:schemeClr val="bg1"/>
                </a:solidFill>
                <a:latin typeface="+mj-lt"/>
              </a:rPr>
              <a:t> </a:t>
            </a:r>
            <a:r>
              <a:rPr lang="en-US" altLang="nb-NO" sz="4800" b="1" dirty="0" err="1">
                <a:solidFill>
                  <a:schemeClr val="bg1"/>
                </a:solidFill>
                <a:latin typeface="+mj-lt"/>
              </a:rPr>
              <a:t>biologisk</a:t>
            </a:r>
            <a:r>
              <a:rPr lang="en-US" altLang="nb-NO" sz="4800" b="1" dirty="0">
                <a:solidFill>
                  <a:schemeClr val="bg1"/>
                </a:solidFill>
                <a:latin typeface="+mj-lt"/>
              </a:rPr>
              <a:t> </a:t>
            </a:r>
            <a:r>
              <a:rPr lang="en-US" altLang="nb-NO" sz="4800" b="1" dirty="0" err="1">
                <a:solidFill>
                  <a:schemeClr val="bg1"/>
                </a:solidFill>
                <a:latin typeface="+mj-lt"/>
              </a:rPr>
              <a:t>materiale</a:t>
            </a:r>
            <a:r>
              <a:rPr lang="en-US" altLang="nb-NO" sz="4800" b="1" dirty="0">
                <a:solidFill>
                  <a:schemeClr val="bg1"/>
                </a:solidFill>
                <a:latin typeface="+mj-lt"/>
              </a:rPr>
              <a:t> </a:t>
            </a:r>
            <a:r>
              <a:rPr lang="en-US" altLang="nb-NO" sz="4800" b="1" dirty="0" err="1">
                <a:solidFill>
                  <a:schemeClr val="bg1"/>
                </a:solidFill>
                <a:latin typeface="+mj-lt"/>
              </a:rPr>
              <a:t>og</a:t>
            </a:r>
            <a:r>
              <a:rPr lang="en-US" altLang="nb-NO" sz="4800" b="1" dirty="0">
                <a:solidFill>
                  <a:schemeClr val="bg1"/>
                </a:solidFill>
                <a:latin typeface="+mj-lt"/>
              </a:rPr>
              <a:t> er </a:t>
            </a:r>
            <a:r>
              <a:rPr lang="en-US" altLang="nb-NO" sz="4800" b="1" dirty="0" err="1">
                <a:solidFill>
                  <a:schemeClr val="bg1"/>
                </a:solidFill>
                <a:latin typeface="+mj-lt"/>
              </a:rPr>
              <a:t>designet</a:t>
            </a:r>
            <a:r>
              <a:rPr lang="en-US" altLang="nb-NO" sz="4800" b="1" dirty="0">
                <a:solidFill>
                  <a:schemeClr val="bg1"/>
                </a:solidFill>
                <a:latin typeface="+mj-lt"/>
              </a:rPr>
              <a:t> </a:t>
            </a:r>
            <a:r>
              <a:rPr lang="en-US" altLang="nb-NO" sz="4800" b="1" dirty="0" err="1">
                <a:solidFill>
                  <a:schemeClr val="bg1"/>
                </a:solidFill>
                <a:latin typeface="+mj-lt"/>
              </a:rPr>
              <a:t>til</a:t>
            </a:r>
            <a:r>
              <a:rPr lang="en-US" altLang="nb-NO" sz="4800" b="1" dirty="0">
                <a:solidFill>
                  <a:schemeClr val="bg1"/>
                </a:solidFill>
                <a:latin typeface="+mj-lt"/>
              </a:rPr>
              <a:t> </a:t>
            </a:r>
            <a:r>
              <a:rPr lang="en-US" altLang="nb-NO" sz="4800" b="1" dirty="0" err="1">
                <a:solidFill>
                  <a:schemeClr val="bg1"/>
                </a:solidFill>
                <a:latin typeface="+mj-lt"/>
              </a:rPr>
              <a:t>å</a:t>
            </a:r>
            <a:r>
              <a:rPr lang="en-US" altLang="nb-NO" sz="4800" b="1" dirty="0">
                <a:solidFill>
                  <a:schemeClr val="bg1"/>
                </a:solidFill>
                <a:latin typeface="+mj-lt"/>
              </a:rPr>
              <a:t> </a:t>
            </a:r>
            <a:r>
              <a:rPr lang="en-US" altLang="nb-NO" sz="4800" b="1" dirty="0" err="1">
                <a:solidFill>
                  <a:schemeClr val="bg1"/>
                </a:solidFill>
                <a:latin typeface="+mj-lt"/>
              </a:rPr>
              <a:t>binde</a:t>
            </a:r>
            <a:r>
              <a:rPr lang="en-US" altLang="nb-NO" sz="4800" b="1" dirty="0">
                <a:solidFill>
                  <a:schemeClr val="bg1"/>
                </a:solidFill>
                <a:latin typeface="+mj-lt"/>
              </a:rPr>
              <a:t> seg </a:t>
            </a:r>
            <a:r>
              <a:rPr lang="en-US" altLang="nb-NO" sz="4800" b="1" dirty="0" err="1">
                <a:solidFill>
                  <a:schemeClr val="bg1"/>
                </a:solidFill>
                <a:latin typeface="+mj-lt"/>
              </a:rPr>
              <a:t>til</a:t>
            </a:r>
            <a:r>
              <a:rPr lang="en-US" altLang="nb-NO" sz="4800" b="1" dirty="0">
                <a:solidFill>
                  <a:schemeClr val="bg1"/>
                </a:solidFill>
                <a:latin typeface="+mj-lt"/>
              </a:rPr>
              <a:t> </a:t>
            </a:r>
            <a:r>
              <a:rPr lang="en-US" altLang="nb-NO" sz="4800" b="1" dirty="0" err="1">
                <a:solidFill>
                  <a:schemeClr val="bg1"/>
                </a:solidFill>
                <a:latin typeface="+mj-lt"/>
              </a:rPr>
              <a:t>bestemte</a:t>
            </a:r>
            <a:r>
              <a:rPr lang="en-US" altLang="nb-NO" sz="4800" b="1" dirty="0">
                <a:solidFill>
                  <a:schemeClr val="bg1"/>
                </a:solidFill>
                <a:latin typeface="+mj-lt"/>
              </a:rPr>
              <a:t> </a:t>
            </a:r>
            <a:r>
              <a:rPr lang="en-US" altLang="nb-NO" sz="4800" b="1" dirty="0" err="1">
                <a:solidFill>
                  <a:schemeClr val="bg1"/>
                </a:solidFill>
                <a:latin typeface="+mj-lt"/>
              </a:rPr>
              <a:t>proteiner</a:t>
            </a:r>
            <a:r>
              <a:rPr lang="en-US" altLang="nb-NO" sz="4800" b="1" dirty="0">
                <a:solidFill>
                  <a:schemeClr val="bg1"/>
                </a:solidFill>
                <a:latin typeface="+mj-lt"/>
              </a:rPr>
              <a:t>. I </a:t>
            </a:r>
            <a:r>
              <a:rPr lang="en-US" altLang="nb-NO" sz="4800" b="1" dirty="0" err="1">
                <a:solidFill>
                  <a:schemeClr val="bg1"/>
                </a:solidFill>
                <a:latin typeface="+mj-lt"/>
              </a:rPr>
              <a:t>mediene</a:t>
            </a:r>
            <a:r>
              <a:rPr lang="en-US" altLang="nb-NO" sz="4800" b="1" dirty="0">
                <a:solidFill>
                  <a:schemeClr val="bg1"/>
                </a:solidFill>
                <a:latin typeface="+mj-lt"/>
              </a:rPr>
              <a:t> </a:t>
            </a:r>
            <a:r>
              <a:rPr lang="en-US" altLang="nb-NO" sz="4800" b="1" dirty="0" err="1">
                <a:solidFill>
                  <a:schemeClr val="bg1"/>
                </a:solidFill>
                <a:latin typeface="+mj-lt"/>
              </a:rPr>
              <a:t>blir</a:t>
            </a:r>
            <a:r>
              <a:rPr lang="en-US" altLang="nb-NO" sz="4800" b="1" dirty="0">
                <a:solidFill>
                  <a:schemeClr val="bg1"/>
                </a:solidFill>
                <a:latin typeface="+mj-lt"/>
              </a:rPr>
              <a:t> </a:t>
            </a:r>
            <a:r>
              <a:rPr lang="en-US" altLang="nb-NO" sz="4800" b="1" dirty="0" err="1">
                <a:solidFill>
                  <a:schemeClr val="bg1"/>
                </a:solidFill>
                <a:latin typeface="+mj-lt"/>
              </a:rPr>
              <a:t>disse</a:t>
            </a:r>
            <a:r>
              <a:rPr lang="en-US" altLang="nb-NO" sz="4800" b="1" dirty="0">
                <a:solidFill>
                  <a:schemeClr val="bg1"/>
                </a:solidFill>
                <a:latin typeface="+mj-lt"/>
              </a:rPr>
              <a:t> </a:t>
            </a:r>
            <a:r>
              <a:rPr lang="en-US" altLang="nb-NO" sz="4800" b="1" dirty="0" err="1">
                <a:solidFill>
                  <a:schemeClr val="bg1"/>
                </a:solidFill>
                <a:latin typeface="+mj-lt"/>
              </a:rPr>
              <a:t>medisinene</a:t>
            </a:r>
            <a:r>
              <a:rPr lang="en-US" altLang="nb-NO" sz="4800" b="1" dirty="0">
                <a:solidFill>
                  <a:schemeClr val="bg1"/>
                </a:solidFill>
                <a:latin typeface="+mj-lt"/>
              </a:rPr>
              <a:t> </a:t>
            </a:r>
            <a:r>
              <a:rPr lang="en-US" altLang="nb-NO" sz="4800" b="1" dirty="0" err="1">
                <a:solidFill>
                  <a:schemeClr val="bg1"/>
                </a:solidFill>
                <a:latin typeface="+mj-lt"/>
              </a:rPr>
              <a:t>gjerne</a:t>
            </a:r>
            <a:r>
              <a:rPr lang="en-US" altLang="nb-NO" sz="4800" b="1" dirty="0">
                <a:solidFill>
                  <a:schemeClr val="bg1"/>
                </a:solidFill>
                <a:latin typeface="+mj-lt"/>
              </a:rPr>
              <a:t> </a:t>
            </a:r>
            <a:r>
              <a:rPr lang="en-US" altLang="nb-NO" sz="4800" b="1" dirty="0" err="1">
                <a:solidFill>
                  <a:schemeClr val="bg1"/>
                </a:solidFill>
                <a:latin typeface="+mj-lt"/>
              </a:rPr>
              <a:t>omtalt</a:t>
            </a:r>
            <a:r>
              <a:rPr lang="en-US" altLang="nb-NO" sz="4800" b="1" dirty="0">
                <a:solidFill>
                  <a:schemeClr val="bg1"/>
                </a:solidFill>
                <a:latin typeface="+mj-lt"/>
              </a:rPr>
              <a:t> </a:t>
            </a:r>
            <a:r>
              <a:rPr lang="en-US" altLang="nb-NO" sz="4800" b="1" dirty="0" err="1">
                <a:solidFill>
                  <a:schemeClr val="bg1"/>
                </a:solidFill>
                <a:latin typeface="+mj-lt"/>
              </a:rPr>
              <a:t>som</a:t>
            </a:r>
            <a:r>
              <a:rPr lang="en-US" altLang="nb-NO" sz="4800" b="1" dirty="0">
                <a:solidFill>
                  <a:schemeClr val="bg1"/>
                </a:solidFill>
                <a:latin typeface="+mj-lt"/>
              </a:rPr>
              <a:t> </a:t>
            </a:r>
            <a:r>
              <a:rPr lang="en-US" altLang="nb-NO" sz="4800" b="1" dirty="0" err="1">
                <a:solidFill>
                  <a:schemeClr val="bg1"/>
                </a:solidFill>
                <a:latin typeface="+mj-lt"/>
              </a:rPr>
              <a:t>mirakelkurer</a:t>
            </a:r>
            <a:r>
              <a:rPr lang="en-US" altLang="nb-NO" sz="4800" b="1" dirty="0">
                <a:solidFill>
                  <a:schemeClr val="bg1"/>
                </a:solidFill>
                <a:latin typeface="+mj-lt"/>
              </a:rPr>
              <a:t> </a:t>
            </a:r>
            <a:r>
              <a:rPr lang="en-US" altLang="nb-NO" sz="4800" b="1" dirty="0" err="1">
                <a:solidFill>
                  <a:schemeClr val="bg1"/>
                </a:solidFill>
                <a:latin typeface="+mj-lt"/>
              </a:rPr>
              <a:t>og</a:t>
            </a:r>
            <a:r>
              <a:rPr lang="en-US" altLang="nb-NO" sz="4800" b="1" dirty="0">
                <a:solidFill>
                  <a:schemeClr val="bg1"/>
                </a:solidFill>
                <a:latin typeface="+mj-lt"/>
              </a:rPr>
              <a:t> “magic bullets”. </a:t>
            </a:r>
            <a:endParaRPr lang="nb-NO" altLang="nb-NO" sz="9400" b="1" dirty="0">
              <a:solidFill>
                <a:schemeClr val="bg1"/>
              </a:solidFill>
              <a:latin typeface="+mj-lt"/>
            </a:endParaRPr>
          </a:p>
        </p:txBody>
      </p:sp>
      <p:sp>
        <p:nvSpPr>
          <p:cNvPr id="2053" name="Name and info" descr="Field for name and email"/>
          <p:cNvSpPr txBox="1">
            <a:spLocks noChangeArrowheads="1"/>
          </p:cNvSpPr>
          <p:nvPr/>
        </p:nvSpPr>
        <p:spPr bwMode="auto">
          <a:xfrm>
            <a:off x="36117837" y="2843212"/>
            <a:ext cx="587757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algn="r" eaLnBrk="1" hangingPunct="1"/>
            <a:r>
              <a:rPr lang="nb-NO" altLang="nb-NO" sz="4800" b="1">
                <a:solidFill>
                  <a:schemeClr val="bg1"/>
                </a:solidFill>
                <a:latin typeface="+mn-lt"/>
              </a:rPr>
              <a:t>Ahmed O Mohamed</a:t>
            </a:r>
            <a:br>
              <a:rPr lang="nb-NO" altLang="nb-NO" sz="4000">
                <a:solidFill>
                  <a:schemeClr val="bg1"/>
                </a:solidFill>
                <a:latin typeface="+mn-lt"/>
              </a:rPr>
            </a:br>
            <a:r>
              <a:rPr lang="nb-NO" altLang="nb-NO" sz="4000" err="1">
                <a:solidFill>
                  <a:schemeClr val="bg1"/>
                </a:solidFill>
                <a:latin typeface="+mn-lt"/>
              </a:rPr>
              <a:t>University</a:t>
            </a:r>
            <a:r>
              <a:rPr lang="nb-NO" altLang="nb-NO" sz="4000">
                <a:solidFill>
                  <a:schemeClr val="bg1"/>
                </a:solidFill>
                <a:latin typeface="+mn-lt"/>
              </a:rPr>
              <a:t> </a:t>
            </a:r>
            <a:r>
              <a:rPr lang="nb-NO" altLang="nb-NO" sz="4000" err="1">
                <a:solidFill>
                  <a:schemeClr val="bg1"/>
                </a:solidFill>
                <a:latin typeface="+mn-lt"/>
              </a:rPr>
              <a:t>of</a:t>
            </a:r>
            <a:r>
              <a:rPr lang="nb-NO" altLang="nb-NO" sz="4000">
                <a:solidFill>
                  <a:schemeClr val="bg1"/>
                </a:solidFill>
                <a:latin typeface="+mn-lt"/>
              </a:rPr>
              <a:t> Bergen</a:t>
            </a:r>
          </a:p>
          <a:p>
            <a:pPr algn="r" eaLnBrk="1" hangingPunct="1"/>
            <a:r>
              <a:rPr lang="nb-NO" altLang="nb-NO" sz="4000">
                <a:solidFill>
                  <a:schemeClr val="bg1"/>
                </a:solidFill>
                <a:latin typeface="+mn-lt"/>
              </a:rPr>
              <a:t>guf006@uib.no</a:t>
            </a:r>
          </a:p>
        </p:txBody>
      </p:sp>
      <p:sp>
        <p:nvSpPr>
          <p:cNvPr id="2055" name="Text box 1" descr="Text field "/>
          <p:cNvSpPr txBox="1">
            <a:spLocks noChangeArrowheads="1"/>
          </p:cNvSpPr>
          <p:nvPr/>
        </p:nvSpPr>
        <p:spPr bwMode="auto">
          <a:xfrm>
            <a:off x="1119188" y="6229350"/>
            <a:ext cx="9599612" cy="1369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eaLnBrk="1" hangingPunct="1">
              <a:spcAft>
                <a:spcPct val="20000"/>
              </a:spcAft>
            </a:pPr>
            <a:r>
              <a:rPr lang="en-GB" altLang="nb-NO" sz="4000" b="1">
                <a:solidFill>
                  <a:schemeClr val="tx1">
                    <a:lumMod val="85000"/>
                    <a:lumOff val="15000"/>
                  </a:schemeClr>
                </a:solidFill>
                <a:latin typeface="+mn-lt"/>
              </a:rPr>
              <a:t>ABSTRACT</a:t>
            </a:r>
          </a:p>
          <a:p>
            <a:pPr eaLnBrk="1" hangingPunct="1">
              <a:spcAft>
                <a:spcPct val="20000"/>
              </a:spcAft>
            </a:pPr>
            <a:r>
              <a:rPr lang="nb-NO" sz="4400">
                <a:effectLst/>
                <a:latin typeface="Times New Roman" panose="02020603050405020304" pitchFamily="18" charset="0"/>
                <a:ea typeface="Century Gothic" panose="020B0502020202020204" pitchFamily="34" charset="0"/>
              </a:rPr>
              <a:t>Legemidler som har struktur som monoklonale antistoffer (mAb) er en gruppe legemidler som brukes i behandling av ulike sykdommer. De siste tiårene har denne nye legemiddelgruppen vokst raskt, og blitt viktig i behandling av mange lidelser. I mediene blir disse medisinene gjerne omtalt som mirakelkurer og «</a:t>
            </a:r>
            <a:r>
              <a:rPr lang="nb-NO" sz="4400" err="1">
                <a:effectLst/>
                <a:latin typeface="Times New Roman" panose="02020603050405020304" pitchFamily="18" charset="0"/>
                <a:ea typeface="Century Gothic" panose="020B0502020202020204" pitchFamily="34" charset="0"/>
              </a:rPr>
              <a:t>magic</a:t>
            </a:r>
            <a:r>
              <a:rPr lang="nb-NO" sz="4400">
                <a:effectLst/>
                <a:latin typeface="Times New Roman" panose="02020603050405020304" pitchFamily="18" charset="0"/>
                <a:ea typeface="Century Gothic" panose="020B0502020202020204" pitchFamily="34" charset="0"/>
              </a:rPr>
              <a:t> </a:t>
            </a:r>
            <a:r>
              <a:rPr lang="nb-NO" sz="4400" err="1">
                <a:effectLst/>
                <a:latin typeface="Times New Roman" panose="02020603050405020304" pitchFamily="18" charset="0"/>
                <a:ea typeface="Century Gothic" panose="020B0502020202020204" pitchFamily="34" charset="0"/>
              </a:rPr>
              <a:t>bullets</a:t>
            </a:r>
            <a:r>
              <a:rPr lang="nb-NO" sz="4400">
                <a:effectLst/>
                <a:latin typeface="Times New Roman" panose="02020603050405020304" pitchFamily="18" charset="0"/>
                <a:ea typeface="Century Gothic" panose="020B0502020202020204" pitchFamily="34" charset="0"/>
              </a:rPr>
              <a:t>». Pasienter med uhelbredelige kreftsykdommer har fått skreddersydde og målrettede behandlinger, og mAb brukes i behandling av for eksempel </a:t>
            </a:r>
            <a:r>
              <a:rPr lang="nb-NO" sz="4400" err="1">
                <a:effectLst/>
                <a:latin typeface="Times New Roman" panose="02020603050405020304" pitchFamily="18" charset="0"/>
                <a:ea typeface="Century Gothic" panose="020B0502020202020204" pitchFamily="34" charset="0"/>
              </a:rPr>
              <a:t>lymfomer</a:t>
            </a:r>
            <a:r>
              <a:rPr lang="nb-NO" sz="4400">
                <a:effectLst/>
                <a:latin typeface="Times New Roman" panose="02020603050405020304" pitchFamily="18" charset="0"/>
                <a:ea typeface="Century Gothic" panose="020B0502020202020204" pitchFamily="34" charset="0"/>
              </a:rPr>
              <a:t>, myelomatose, multippel sklerose, revmatoid artritt, migrene osv. Det som gjør mAb attraktive og skiller dem fra de andre cytostatika er deres virkningsmekanismer og bivirkningsprofil. Figur 1: Bruk av mAb</a:t>
            </a:r>
            <a:endParaRPr lang="en-GB" altLang="nb-NO" sz="4400" b="1">
              <a:solidFill>
                <a:schemeClr val="tx1">
                  <a:lumMod val="85000"/>
                  <a:lumOff val="15000"/>
                </a:schemeClr>
              </a:solidFill>
              <a:latin typeface="+mn-lt"/>
            </a:endParaRPr>
          </a:p>
        </p:txBody>
      </p:sp>
      <p:pic>
        <p:nvPicPr>
          <p:cNvPr id="2058" name="Example photo 1"/>
          <p:cNvPicPr>
            <a:picLocks noChangeAspect="1" noChangeArrowheads="1"/>
          </p:cNvPicPr>
          <p:nvPr/>
        </p:nvPicPr>
        <p:blipFill>
          <a:blip r:embed="rId3">
            <a:extLst>
              <a:ext uri="{28A0092B-C50C-407E-A947-70E740481C1C}">
                <a14:useLocalDpi xmlns:a14="http://schemas.microsoft.com/office/drawing/2010/main" val="0"/>
              </a:ext>
            </a:extLst>
          </a:blip>
          <a:srcRect t="3643" b="3643"/>
          <a:stretch/>
        </p:blipFill>
        <p:spPr bwMode="auto">
          <a:xfrm>
            <a:off x="1052195" y="19925406"/>
            <a:ext cx="10391140" cy="680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2" descr="Text field "/>
          <p:cNvSpPr txBox="1">
            <a:spLocks noChangeArrowheads="1"/>
          </p:cNvSpPr>
          <p:nvPr/>
        </p:nvSpPr>
        <p:spPr bwMode="auto">
          <a:xfrm>
            <a:off x="11443335" y="6229350"/>
            <a:ext cx="10033000" cy="1283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nb-NO" altLang="nb-NO" sz="3600" dirty="0">
                <a:solidFill>
                  <a:schemeClr val="tx1">
                    <a:lumMod val="85000"/>
                    <a:lumOff val="15000"/>
                  </a:schemeClr>
                </a:solidFill>
                <a:latin typeface="+mn-lt"/>
              </a:rPr>
              <a:t>Figur 1 er hentet fra </a:t>
            </a:r>
            <a:r>
              <a:rPr lang="nb-NO" altLang="nb-NO" sz="3600" dirty="0" err="1">
                <a:solidFill>
                  <a:schemeClr val="tx1">
                    <a:lumMod val="85000"/>
                    <a:lumOff val="15000"/>
                  </a:schemeClr>
                </a:solidFill>
                <a:latin typeface="+mn-lt"/>
              </a:rPr>
              <a:t>Mahmuda</a:t>
            </a:r>
            <a:r>
              <a:rPr lang="nb-NO" altLang="nb-NO" sz="3600" dirty="0">
                <a:solidFill>
                  <a:schemeClr val="tx1">
                    <a:lumMod val="85000"/>
                    <a:lumOff val="15000"/>
                  </a:schemeClr>
                </a:solidFill>
                <a:latin typeface="+mn-lt"/>
              </a:rPr>
              <a:t> et al.</a:t>
            </a:r>
          </a:p>
          <a:p>
            <a:pPr eaLnBrk="1" hangingPunct="1">
              <a:spcBef>
                <a:spcPct val="50000"/>
              </a:spcBef>
            </a:pPr>
            <a:r>
              <a:rPr lang="nb-NO" altLang="nb-NO" sz="4000" b="1" dirty="0">
                <a:solidFill>
                  <a:schemeClr val="tx1">
                    <a:lumMod val="85000"/>
                    <a:lumOff val="15000"/>
                  </a:schemeClr>
                </a:solidFill>
                <a:latin typeface="+mn-lt"/>
              </a:rPr>
              <a:t>Monoklonale antistoffer (mAb)</a:t>
            </a:r>
            <a:endParaRPr lang="nb-NO" altLang="nb-NO" sz="3600" dirty="0">
              <a:solidFill>
                <a:schemeClr val="tx1">
                  <a:lumMod val="85000"/>
                  <a:lumOff val="15000"/>
                </a:schemeClr>
              </a:solidFill>
              <a:latin typeface="+mn-lt"/>
            </a:endParaRPr>
          </a:p>
          <a:p>
            <a:pPr eaLnBrk="1" hangingPunct="1">
              <a:spcBef>
                <a:spcPct val="50000"/>
              </a:spcBef>
            </a:pPr>
            <a:r>
              <a:rPr lang="nb-NO" altLang="nb-NO" dirty="0">
                <a:solidFill>
                  <a:schemeClr val="tx1">
                    <a:lumMod val="85000"/>
                    <a:lumOff val="15000"/>
                  </a:schemeClr>
                </a:solidFill>
                <a:latin typeface="+mn-lt"/>
              </a:rPr>
              <a:t>Bruk av monoklonale antistoffer I behandling av kreft –og autoimmune sykdommer har revolusjonert mange område innen den medisinsk verden. Produksjon av denne legemiddelgruppen har åpnet opp for et marked I milliardklassen. </a:t>
            </a:r>
          </a:p>
          <a:p>
            <a:pPr eaLnBrk="1" hangingPunct="1">
              <a:spcBef>
                <a:spcPct val="50000"/>
              </a:spcBef>
            </a:pPr>
            <a:r>
              <a:rPr lang="en-US" altLang="nb-NO" sz="2800" dirty="0">
                <a:solidFill>
                  <a:schemeClr val="tx1">
                    <a:lumMod val="85000"/>
                    <a:lumOff val="15000"/>
                  </a:schemeClr>
                </a:solidFill>
                <a:latin typeface="+mn-lt"/>
              </a:rPr>
              <a:t>Ahmed </a:t>
            </a:r>
          </a:p>
          <a:p>
            <a:pPr eaLnBrk="1" hangingPunct="1">
              <a:spcBef>
                <a:spcPct val="50000"/>
              </a:spcBef>
            </a:pPr>
            <a:r>
              <a:rPr lang="en-US" altLang="nb-NO" sz="2800" dirty="0">
                <a:solidFill>
                  <a:schemeClr val="tx1">
                    <a:lumMod val="85000"/>
                    <a:lumOff val="15000"/>
                  </a:schemeClr>
                </a:solidFill>
                <a:latin typeface="+mn-lt"/>
                <a:hlinkClick r:id="rId4"/>
              </a:rPr>
              <a:t>guf006@uib.no</a:t>
            </a:r>
            <a:endParaRPr lang="en-US" altLang="nb-NO" sz="2800" dirty="0">
              <a:solidFill>
                <a:schemeClr val="tx1">
                  <a:lumMod val="85000"/>
                  <a:lumOff val="15000"/>
                </a:schemeClr>
              </a:solidFill>
              <a:latin typeface="+mn-lt"/>
            </a:endParaRPr>
          </a:p>
          <a:p>
            <a:pPr eaLnBrk="1" hangingPunct="1">
              <a:spcBef>
                <a:spcPct val="50000"/>
              </a:spcBef>
            </a:pPr>
            <a:r>
              <a:rPr lang="nb-NO" sz="3600" dirty="0">
                <a:effectLst/>
                <a:latin typeface="+mn-lt"/>
                <a:ea typeface="Century Gothic" panose="020B0502020202020204" pitchFamily="34" charset="0"/>
              </a:rPr>
              <a:t>mAb binder seg til overflate proteiner og påvirker ulike cellefunksjoner, eller de blokkerer signal molekyler (1). De er svært spesifikke og kan virke på konkrete celler eller påvirke spesifikke prosesser. For eksempel blokkerer bevacizumab binding av </a:t>
            </a:r>
            <a:r>
              <a:rPr lang="nb-NO" sz="3600" dirty="0" err="1">
                <a:effectLst/>
                <a:latin typeface="+mn-lt"/>
                <a:ea typeface="Century Gothic" panose="020B0502020202020204" pitchFamily="34" charset="0"/>
              </a:rPr>
              <a:t>vaskular</a:t>
            </a:r>
            <a:r>
              <a:rPr lang="nb-NO" sz="3600" dirty="0">
                <a:effectLst/>
                <a:latin typeface="+mn-lt"/>
                <a:ea typeface="Century Gothic" panose="020B0502020202020204" pitchFamily="34" charset="0"/>
              </a:rPr>
              <a:t> </a:t>
            </a:r>
            <a:r>
              <a:rPr lang="nb-NO" sz="3600" dirty="0" err="1">
                <a:effectLst/>
                <a:latin typeface="+mn-lt"/>
                <a:ea typeface="Century Gothic" panose="020B0502020202020204" pitchFamily="34" charset="0"/>
              </a:rPr>
              <a:t>endotelial</a:t>
            </a:r>
            <a:r>
              <a:rPr lang="nb-NO" sz="3600" dirty="0">
                <a:effectLst/>
                <a:latin typeface="+mn-lt"/>
                <a:ea typeface="Century Gothic" panose="020B0502020202020204" pitchFamily="34" charset="0"/>
              </a:rPr>
              <a:t> vekstfaktor A (VEGF-A) til reseptoren og hemmer angiogenese (6). Sammenliknet med andre cytostatika og antineoplastiske midler, er mAb mye tryggere for pasienter og for personale. </a:t>
            </a:r>
          </a:p>
          <a:p>
            <a:pPr eaLnBrk="1" hangingPunct="1">
              <a:spcBef>
                <a:spcPct val="50000"/>
              </a:spcBef>
            </a:pPr>
            <a:r>
              <a:rPr lang="nb-NO" altLang="nb-NO" sz="3600" dirty="0">
                <a:solidFill>
                  <a:schemeClr val="tx1">
                    <a:lumMod val="85000"/>
                    <a:lumOff val="15000"/>
                  </a:schemeClr>
                </a:solidFill>
                <a:latin typeface="+mn-lt"/>
              </a:rPr>
              <a:t>Figur 2 nedenfor viser virkningsmekanismer til mAb. Kilde fra </a:t>
            </a:r>
            <a:r>
              <a:rPr lang="nb-NO" altLang="nb-NO" sz="3600" dirty="0" err="1">
                <a:solidFill>
                  <a:schemeClr val="tx1">
                    <a:lumMod val="85000"/>
                    <a:lumOff val="15000"/>
                  </a:schemeClr>
                </a:solidFill>
                <a:latin typeface="+mn-lt"/>
              </a:rPr>
              <a:t>Tveteraas</a:t>
            </a:r>
            <a:r>
              <a:rPr lang="nb-NO" altLang="nb-NO" sz="3600" dirty="0">
                <a:solidFill>
                  <a:schemeClr val="tx1">
                    <a:lumMod val="85000"/>
                    <a:lumOff val="15000"/>
                  </a:schemeClr>
                </a:solidFill>
                <a:latin typeface="+mn-lt"/>
              </a:rPr>
              <a:t> et al. </a:t>
            </a:r>
            <a:endParaRPr lang="en-US" altLang="nb-NO" sz="3600" dirty="0">
              <a:solidFill>
                <a:schemeClr val="tx1">
                  <a:lumMod val="85000"/>
                  <a:lumOff val="15000"/>
                </a:schemeClr>
              </a:solidFill>
              <a:latin typeface="+mn-lt"/>
            </a:endParaRPr>
          </a:p>
        </p:txBody>
      </p:sp>
      <p:pic>
        <p:nvPicPr>
          <p:cNvPr id="2060" name="Example photo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1622088" y="19540883"/>
            <a:ext cx="9356725" cy="615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4" descr="Text field "/>
          <p:cNvSpPr txBox="1">
            <a:spLocks noChangeArrowheads="1"/>
          </p:cNvSpPr>
          <p:nvPr/>
        </p:nvSpPr>
        <p:spPr bwMode="auto">
          <a:xfrm>
            <a:off x="21655088" y="6229350"/>
            <a:ext cx="10033000" cy="1837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altLang="nb-NO" sz="3600" b="1" dirty="0">
                <a:solidFill>
                  <a:schemeClr val="tx1">
                    <a:lumMod val="85000"/>
                    <a:lumOff val="15000"/>
                  </a:schemeClr>
                </a:solidFill>
                <a:latin typeface="+mn-lt"/>
              </a:rPr>
              <a:t>Monoklonale antistoffer I behandling av kreftsykdommer</a:t>
            </a:r>
          </a:p>
          <a:p>
            <a:pPr eaLnBrk="1" hangingPunct="1">
              <a:spcBef>
                <a:spcPct val="50000"/>
              </a:spcBef>
            </a:pPr>
            <a:r>
              <a:rPr lang="nb-NO" sz="3600" dirty="0">
                <a:effectLst/>
                <a:latin typeface="Times New Roman" panose="02020603050405020304" pitchFamily="18" charset="0"/>
                <a:ea typeface="Century Gothic" panose="020B0502020202020204" pitchFamily="34" charset="0"/>
              </a:rPr>
              <a:t>Det er blitt gjort stor framgang i behandling av kreftsykdommer siden mAb ble introdusert. Kreftpasienter får stadig nye individualiserte og skreddersydde behandlinger med minimale bivirkninger.</a:t>
            </a:r>
            <a:r>
              <a:rPr lang="nb-NO" sz="3600" dirty="0">
                <a:effectLst/>
              </a:rPr>
              <a:t> </a:t>
            </a:r>
          </a:p>
          <a:p>
            <a:pPr eaLnBrk="1" hangingPunct="1">
              <a:spcBef>
                <a:spcPct val="50000"/>
              </a:spcBef>
            </a:pPr>
            <a:r>
              <a:rPr lang="nb-NO" sz="3600" dirty="0">
                <a:effectLst/>
                <a:latin typeface="Times New Roman" panose="02020603050405020304" pitchFamily="18" charset="0"/>
                <a:ea typeface="Century Gothic" panose="020B0502020202020204" pitchFamily="34" charset="0"/>
                <a:cs typeface="Times New Roman" panose="02020603050405020304" pitchFamily="18" charset="0"/>
              </a:rPr>
              <a:t>De nye mAb som har fått kallenavnet «kontrollpunkthemmere»  har på mange måter revolusjonert måten man tenkte på kreftbehandling. De gjør immunsystemet i stand til å oppdage og fjerne kreftcellene fra kroppen. </a:t>
            </a:r>
          </a:p>
          <a:p>
            <a:pPr eaLnBrk="1" hangingPunct="1">
              <a:spcBef>
                <a:spcPct val="50000"/>
              </a:spcBef>
            </a:pPr>
            <a:r>
              <a:rPr lang="en-US" altLang="nb-NO" sz="3600" b="1" dirty="0">
                <a:solidFill>
                  <a:schemeClr val="tx1">
                    <a:lumMod val="85000"/>
                    <a:lumOff val="15000"/>
                  </a:schemeClr>
                </a:solidFill>
                <a:latin typeface="+mn-lt"/>
              </a:rPr>
              <a:t>Monoklonale antistoffer I behandling av kronisk lymfatisk leukemi (KLL)</a:t>
            </a:r>
          </a:p>
          <a:p>
            <a:pPr eaLnBrk="1" hangingPunct="1">
              <a:spcBef>
                <a:spcPct val="50000"/>
              </a:spcBef>
            </a:pPr>
            <a:r>
              <a:rPr lang="en-US" altLang="nb-NO" sz="3600" dirty="0">
                <a:solidFill>
                  <a:schemeClr val="tx1">
                    <a:lumMod val="85000"/>
                    <a:lumOff val="15000"/>
                  </a:schemeClr>
                </a:solidFill>
                <a:latin typeface="+mn-lt"/>
              </a:rPr>
              <a:t>De siste årene </a:t>
            </a:r>
            <a:r>
              <a:rPr lang="en-US" altLang="nb-NO" sz="3600" dirty="0" err="1">
                <a:solidFill>
                  <a:schemeClr val="tx1">
                    <a:lumMod val="85000"/>
                    <a:lumOff val="15000"/>
                  </a:schemeClr>
                </a:solidFill>
                <a:latin typeface="+mn-lt"/>
              </a:rPr>
              <a:t>har</a:t>
            </a:r>
            <a:r>
              <a:rPr lang="en-US" altLang="nb-NO" sz="3600" dirty="0">
                <a:solidFill>
                  <a:schemeClr val="tx1">
                    <a:lumMod val="85000"/>
                    <a:lumOff val="15000"/>
                  </a:schemeClr>
                </a:solidFill>
                <a:latin typeface="+mn-lt"/>
              </a:rPr>
              <a:t> anti-CD20 mAb </a:t>
            </a:r>
            <a:r>
              <a:rPr lang="en-US" altLang="nb-NO" sz="3600" dirty="0" err="1">
                <a:solidFill>
                  <a:schemeClr val="tx1">
                    <a:lumMod val="85000"/>
                    <a:lumOff val="15000"/>
                  </a:schemeClr>
                </a:solidFill>
                <a:latin typeface="+mn-lt"/>
              </a:rPr>
              <a:t>blitt</a:t>
            </a:r>
            <a:r>
              <a:rPr lang="en-US" altLang="nb-NO" sz="3600" dirty="0">
                <a:solidFill>
                  <a:schemeClr val="tx1">
                    <a:lumMod val="85000"/>
                    <a:lumOff val="15000"/>
                  </a:schemeClr>
                </a:solidFill>
                <a:latin typeface="+mn-lt"/>
              </a:rPr>
              <a:t> </a:t>
            </a:r>
            <a:r>
              <a:rPr lang="en-US" altLang="nb-NO" sz="3600" dirty="0" err="1">
                <a:solidFill>
                  <a:schemeClr val="tx1">
                    <a:lumMod val="85000"/>
                    <a:lumOff val="15000"/>
                  </a:schemeClr>
                </a:solidFill>
                <a:latin typeface="+mn-lt"/>
              </a:rPr>
              <a:t>en</a:t>
            </a:r>
            <a:r>
              <a:rPr lang="en-US" altLang="nb-NO" sz="3600" dirty="0">
                <a:solidFill>
                  <a:schemeClr val="tx1">
                    <a:lumMod val="85000"/>
                    <a:lumOff val="15000"/>
                  </a:schemeClr>
                </a:solidFill>
                <a:latin typeface="+mn-lt"/>
              </a:rPr>
              <a:t> </a:t>
            </a:r>
            <a:r>
              <a:rPr lang="en-US" altLang="nb-NO" sz="3600" dirty="0" err="1">
                <a:solidFill>
                  <a:schemeClr val="tx1">
                    <a:lumMod val="85000"/>
                    <a:lumOff val="15000"/>
                  </a:schemeClr>
                </a:solidFill>
                <a:latin typeface="+mn-lt"/>
              </a:rPr>
              <a:t>viktig</a:t>
            </a:r>
            <a:r>
              <a:rPr lang="en-US" altLang="nb-NO" sz="3600" dirty="0">
                <a:solidFill>
                  <a:schemeClr val="tx1">
                    <a:lumMod val="85000"/>
                    <a:lumOff val="15000"/>
                  </a:schemeClr>
                </a:solidFill>
                <a:latin typeface="+mn-lt"/>
              </a:rPr>
              <a:t> del av </a:t>
            </a:r>
            <a:r>
              <a:rPr lang="en-US" altLang="nb-NO" sz="3600" dirty="0" err="1">
                <a:solidFill>
                  <a:schemeClr val="tx1">
                    <a:lumMod val="85000"/>
                    <a:lumOff val="15000"/>
                  </a:schemeClr>
                </a:solidFill>
                <a:latin typeface="+mn-lt"/>
              </a:rPr>
              <a:t>behandlingen</a:t>
            </a:r>
            <a:r>
              <a:rPr lang="en-US" altLang="nb-NO" sz="3600" dirty="0">
                <a:solidFill>
                  <a:schemeClr val="tx1">
                    <a:lumMod val="85000"/>
                    <a:lumOff val="15000"/>
                  </a:schemeClr>
                </a:solidFill>
                <a:latin typeface="+mn-lt"/>
              </a:rPr>
              <a:t> mot KLL. </a:t>
            </a:r>
            <a:r>
              <a:rPr lang="nb-NO" sz="3600" dirty="0">
                <a:effectLst/>
                <a:latin typeface="Times New Roman" panose="02020603050405020304" pitchFamily="18" charset="0"/>
                <a:ea typeface="Century Gothic" panose="020B0502020202020204" pitchFamily="34" charset="0"/>
              </a:rPr>
              <a:t>Rituksimab er et kimært mAb som binder seg til CD-20. Dette antistoffet var først brukt mot non-</a:t>
            </a:r>
            <a:r>
              <a:rPr lang="nb-NO" sz="3600" dirty="0" err="1">
                <a:effectLst/>
                <a:latin typeface="Times New Roman" panose="02020603050405020304" pitchFamily="18" charset="0"/>
                <a:ea typeface="Century Gothic" panose="020B0502020202020204" pitchFamily="34" charset="0"/>
              </a:rPr>
              <a:t>Hodgin</a:t>
            </a:r>
            <a:r>
              <a:rPr lang="nb-NO" sz="3600" dirty="0">
                <a:effectLst/>
                <a:latin typeface="Times New Roman" panose="02020603050405020304" pitchFamily="18" charset="0"/>
                <a:ea typeface="Century Gothic" panose="020B0502020202020204" pitchFamily="34" charset="0"/>
              </a:rPr>
              <a:t> lymfom, men senere ble bruken utvidet til andre kreftsykdommer og i enkelte autoimmune sykdommer (22). Rituksimab i kombinasjon med </a:t>
            </a:r>
            <a:r>
              <a:rPr lang="nb-NO" sz="3600" dirty="0" err="1">
                <a:effectLst/>
                <a:latin typeface="Times New Roman" panose="02020603050405020304" pitchFamily="18" charset="0"/>
                <a:ea typeface="Century Gothic" panose="020B0502020202020204" pitchFamily="34" charset="0"/>
              </a:rPr>
              <a:t>f.eks</a:t>
            </a:r>
            <a:r>
              <a:rPr lang="nb-NO" sz="3600" dirty="0">
                <a:effectLst/>
                <a:latin typeface="Times New Roman" panose="02020603050405020304" pitchFamily="18" charset="0"/>
                <a:ea typeface="Century Gothic" panose="020B0502020202020204" pitchFamily="34" charset="0"/>
              </a:rPr>
              <a:t> </a:t>
            </a:r>
            <a:r>
              <a:rPr lang="nb-NO" sz="3600" dirty="0" err="1">
                <a:effectLst/>
                <a:latin typeface="Times New Roman" panose="02020603050405020304" pitchFamily="18" charset="0"/>
                <a:ea typeface="Century Gothic" panose="020B0502020202020204" pitchFamily="34" charset="0"/>
              </a:rPr>
              <a:t>klorambucil</a:t>
            </a:r>
            <a:r>
              <a:rPr lang="nb-NO" sz="3600" dirty="0">
                <a:effectLst/>
                <a:latin typeface="Times New Roman" panose="02020603050405020304" pitchFamily="18" charset="0"/>
                <a:ea typeface="Century Gothic" panose="020B0502020202020204" pitchFamily="34" charset="0"/>
              </a:rPr>
              <a:t> brukes i behandlingen av KLL.</a:t>
            </a:r>
          </a:p>
          <a:p>
            <a:pPr eaLnBrk="1" hangingPunct="1">
              <a:spcBef>
                <a:spcPct val="50000"/>
              </a:spcBef>
            </a:pPr>
            <a:endParaRPr lang="nb-NO" sz="3600" dirty="0">
              <a:effectLst/>
              <a:latin typeface="Times New Roman" panose="02020603050405020304" pitchFamily="18" charset="0"/>
              <a:ea typeface="Century Gothic" panose="020B0502020202020204" pitchFamily="34" charset="0"/>
            </a:endParaRPr>
          </a:p>
          <a:p>
            <a:pPr eaLnBrk="1" hangingPunct="1">
              <a:spcBef>
                <a:spcPct val="50000"/>
              </a:spcBef>
            </a:pPr>
            <a:r>
              <a:rPr lang="nb-NO" altLang="nb-NO" sz="3600" b="1" dirty="0">
                <a:solidFill>
                  <a:schemeClr val="tx1">
                    <a:lumMod val="85000"/>
                    <a:lumOff val="15000"/>
                  </a:schemeClr>
                </a:solidFill>
                <a:latin typeface="+mn-lt"/>
              </a:rPr>
              <a:t>Monoklonale antistoffer mot malignt melanom</a:t>
            </a:r>
          </a:p>
          <a:p>
            <a:pPr eaLnBrk="1" hangingPunct="1">
              <a:spcBef>
                <a:spcPct val="50000"/>
              </a:spcBef>
            </a:pPr>
            <a:r>
              <a:rPr lang="nb-NO" sz="3600" dirty="0">
                <a:effectLst/>
                <a:latin typeface="+mn-lt"/>
                <a:ea typeface="Century Gothic" panose="020B0502020202020204" pitchFamily="34" charset="0"/>
              </a:rPr>
              <a:t>Ipilimumab er et humant anti-CTLA-4 mAb. Det hemmer cytotoksisk T-lymfocytt antigenet CTLA-4 som nedregulerer T-celle-aktivering (27). </a:t>
            </a:r>
            <a:endParaRPr lang="en-US" altLang="nb-NO" sz="3600" dirty="0">
              <a:solidFill>
                <a:schemeClr val="tx1">
                  <a:lumMod val="85000"/>
                  <a:lumOff val="15000"/>
                </a:schemeClr>
              </a:solidFill>
              <a:latin typeface="+mn-lt"/>
            </a:endParaRPr>
          </a:p>
          <a:p>
            <a:pPr eaLnBrk="1" hangingPunct="1">
              <a:spcBef>
                <a:spcPct val="50000"/>
              </a:spcBef>
            </a:pPr>
            <a:endParaRPr lang="en-US" altLang="nb-NO" sz="3600" b="1" dirty="0">
              <a:solidFill>
                <a:schemeClr val="tx1">
                  <a:lumMod val="85000"/>
                  <a:lumOff val="15000"/>
                </a:schemeClr>
              </a:solidFill>
              <a:latin typeface="+mn-lt"/>
            </a:endParaRPr>
          </a:p>
        </p:txBody>
      </p:sp>
      <p:sp>
        <p:nvSpPr>
          <p:cNvPr id="2063" name="Text Box 5" descr="Text field "/>
          <p:cNvSpPr txBox="1">
            <a:spLocks noChangeArrowheads="1"/>
          </p:cNvSpPr>
          <p:nvPr/>
        </p:nvSpPr>
        <p:spPr bwMode="auto">
          <a:xfrm>
            <a:off x="31962408" y="6229350"/>
            <a:ext cx="100330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nb-NO" sz="3600">
                <a:effectLst/>
                <a:latin typeface="Times New Roman" panose="02020603050405020304" pitchFamily="18" charset="0"/>
                <a:ea typeface="Century Gothic" panose="020B0502020202020204" pitchFamily="34" charset="0"/>
              </a:rPr>
              <a:t>Ved å hemme CTLA-4 potenserer Ipilimumab aktivering av T-celler som går da til angrep på kreftceller.</a:t>
            </a:r>
            <a:r>
              <a:rPr lang="nb-NO" sz="3600">
                <a:effectLst/>
              </a:rPr>
              <a:t>  Figur 3 viser virkningsmekanisme av CTLA-4 hemmere.</a:t>
            </a:r>
            <a:endParaRPr lang="en-US" altLang="nb-NO" sz="3600">
              <a:solidFill>
                <a:schemeClr val="tx1">
                  <a:lumMod val="85000"/>
                  <a:lumOff val="15000"/>
                </a:schemeClr>
              </a:solidFill>
              <a:latin typeface="+mn-lt"/>
            </a:endParaRPr>
          </a:p>
          <a:p>
            <a:pPr eaLnBrk="1" hangingPunct="1">
              <a:spcBef>
                <a:spcPct val="50000"/>
              </a:spcBef>
            </a:pPr>
            <a:endParaRPr lang="en-US" altLang="nb-NO" sz="3600">
              <a:solidFill>
                <a:schemeClr val="tx1">
                  <a:lumMod val="85000"/>
                  <a:lumOff val="15000"/>
                </a:schemeClr>
              </a:solidFill>
              <a:latin typeface="+mn-lt"/>
            </a:endParaRPr>
          </a:p>
        </p:txBody>
      </p:sp>
      <p:pic>
        <p:nvPicPr>
          <p:cNvPr id="2067" name="Example photo 3">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31801594" y="10286674"/>
            <a:ext cx="9740900" cy="661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6" descr="Text field "/>
          <p:cNvSpPr txBox="1">
            <a:spLocks noChangeArrowheads="1"/>
          </p:cNvSpPr>
          <p:nvPr/>
        </p:nvSpPr>
        <p:spPr bwMode="auto">
          <a:xfrm>
            <a:off x="31801594" y="17803357"/>
            <a:ext cx="10033000" cy="963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altLang="nb-NO" sz="4000" b="1" dirty="0">
                <a:solidFill>
                  <a:schemeClr val="tx1">
                    <a:lumMod val="85000"/>
                    <a:lumOff val="15000"/>
                  </a:schemeClr>
                </a:solidFill>
                <a:latin typeface="+mn-lt"/>
              </a:rPr>
              <a:t>Monoklonale antistoffer I behandling av autoimmune </a:t>
            </a:r>
            <a:r>
              <a:rPr lang="en-US" altLang="nb-NO" sz="4000" b="1" dirty="0" err="1">
                <a:solidFill>
                  <a:schemeClr val="tx1">
                    <a:lumMod val="85000"/>
                    <a:lumOff val="15000"/>
                  </a:schemeClr>
                </a:solidFill>
                <a:latin typeface="+mn-lt"/>
              </a:rPr>
              <a:t>sykdommer</a:t>
            </a:r>
            <a:br>
              <a:rPr lang="en-US" altLang="nb-NO" sz="4000" b="1" dirty="0">
                <a:solidFill>
                  <a:schemeClr val="tx1">
                    <a:lumMod val="85000"/>
                    <a:lumOff val="15000"/>
                  </a:schemeClr>
                </a:solidFill>
                <a:latin typeface="+mn-lt"/>
              </a:rPr>
            </a:br>
            <a:r>
              <a:rPr lang="nb-NO" sz="3600" dirty="0">
                <a:effectLst/>
                <a:latin typeface="Times New Roman" panose="02020603050405020304" pitchFamily="18" charset="0"/>
                <a:ea typeface="Century Gothic" panose="020B0502020202020204" pitchFamily="34" charset="0"/>
                <a:cs typeface="Times New Roman" panose="02020603050405020304" pitchFamily="18" charset="0"/>
              </a:rPr>
              <a:t>Rituksimab er et kimært mAb som binder seg det transmembrane antigenet CD20 som er lokalisert på pre-B og modne B-lymfocytter (43). Rituksimab fjerner B-lymfocytter fra blodet, men har begrenset effekt på plasmaceller og sekundær lymfoid vev. Dette antistoffet eliminerer også CD3+ T-celler som har proinflammatorisk fenotype med særlig høy affinitet for sentralnervesystemet (58).</a:t>
            </a:r>
          </a:p>
          <a:p>
            <a:pPr eaLnBrk="1" hangingPunct="1">
              <a:spcBef>
                <a:spcPct val="50000"/>
              </a:spcBef>
            </a:pPr>
            <a:r>
              <a:rPr lang="nb-NO" sz="3600" dirty="0">
                <a:latin typeface="Times New Roman" panose="02020603050405020304" pitchFamily="18" charset="0"/>
                <a:ea typeface="Century Gothic" panose="020B0502020202020204" pitchFamily="34" charset="0"/>
              </a:rPr>
              <a:t>R</a:t>
            </a:r>
            <a:r>
              <a:rPr lang="nb-NO" sz="3600" dirty="0">
                <a:effectLst/>
                <a:latin typeface="Times New Roman" panose="02020603050405020304" pitchFamily="18" charset="0"/>
                <a:ea typeface="Century Gothic" panose="020B0502020202020204" pitchFamily="34" charset="0"/>
              </a:rPr>
              <a:t>ituksimab brukes utenfor godkjent indikasjon som off-label behandling mot multippel sklerose.</a:t>
            </a:r>
            <a:r>
              <a:rPr lang="nb-NO" sz="3600" dirty="0">
                <a:effectLst/>
              </a:rPr>
              <a:t> </a:t>
            </a:r>
            <a:endParaRPr lang="nb-NO" sz="3600" dirty="0">
              <a:effectLst/>
              <a:latin typeface="Times New Roman" panose="02020603050405020304" pitchFamily="18" charset="0"/>
              <a:ea typeface="Century Gothic" panose="020B0502020202020204" pitchFamily="34" charset="0"/>
              <a:cs typeface="Times New Roman" panose="02020603050405020304" pitchFamily="18" charset="0"/>
            </a:endParaRPr>
          </a:p>
          <a:p>
            <a:pPr eaLnBrk="1" hangingPunct="1">
              <a:spcBef>
                <a:spcPct val="50000"/>
              </a:spcBef>
            </a:pPr>
            <a:endParaRPr lang="nb-NO" sz="3600" dirty="0">
              <a:effectLst/>
              <a:latin typeface="Century Gothic" panose="020B0502020202020204" pitchFamily="34" charset="0"/>
              <a:ea typeface="Century Gothic" panose="020B0502020202020204" pitchFamily="34" charset="0"/>
              <a:cs typeface="Times New Roman" panose="02020603050405020304" pitchFamily="18" charset="0"/>
            </a:endParaRPr>
          </a:p>
          <a:p>
            <a:pPr eaLnBrk="1" hangingPunct="1">
              <a:spcBef>
                <a:spcPct val="50000"/>
              </a:spcBef>
            </a:pPr>
            <a:endParaRPr lang="en-US" altLang="nb-NO" sz="3600" b="1" dirty="0">
              <a:solidFill>
                <a:schemeClr val="tx1">
                  <a:lumMod val="85000"/>
                  <a:lumOff val="15000"/>
                </a:schemeClr>
              </a:solidFill>
              <a:latin typeface="+mn-lt"/>
            </a:endParaRPr>
          </a:p>
          <a:p>
            <a:pPr eaLnBrk="1" hangingPunct="1">
              <a:spcBef>
                <a:spcPct val="50000"/>
              </a:spcBef>
            </a:pPr>
            <a:endParaRPr lang="en-US" altLang="nb-NO" sz="3600" dirty="0">
              <a:solidFill>
                <a:schemeClr val="tx1">
                  <a:lumMod val="85000"/>
                  <a:lumOff val="15000"/>
                </a:schemeClr>
              </a:solidFill>
              <a:latin typeface="+mn-lt"/>
            </a:endParaRPr>
          </a:p>
        </p:txBody>
      </p:sp>
      <p:sp>
        <p:nvSpPr>
          <p:cNvPr id="2065" name="References" descr="Field for references"/>
          <p:cNvSpPr txBox="1">
            <a:spLocks noChangeArrowheads="1"/>
          </p:cNvSpPr>
          <p:nvPr/>
        </p:nvSpPr>
        <p:spPr bwMode="auto">
          <a:xfrm>
            <a:off x="21788439" y="24669334"/>
            <a:ext cx="9576752"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nb-NO" altLang="nb-NO" sz="2800" b="1">
                <a:solidFill>
                  <a:schemeClr val="tx1">
                    <a:lumMod val="85000"/>
                    <a:lumOff val="15000"/>
                  </a:schemeClr>
                </a:solidFill>
                <a:latin typeface="+mn-lt"/>
              </a:rPr>
              <a:t>REFERANSELISTE</a:t>
            </a:r>
          </a:p>
          <a:p>
            <a:pPr eaLnBrk="1" hangingPunct="1"/>
            <a:r>
              <a:rPr lang="nb-NO" sz="1800">
                <a:effectLst/>
                <a:latin typeface="Century Gothic" panose="020B0502020202020204" pitchFamily="34" charset="0"/>
                <a:ea typeface="Century Gothic" panose="020B0502020202020204" pitchFamily="34" charset="0"/>
                <a:cs typeface="Times New Roman" panose="02020603050405020304" pitchFamily="18" charset="0"/>
              </a:rPr>
              <a:t>1. Vikse J. Monoklonale antistoffer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Internet</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Store norske leksikon; 2022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updated</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13.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apr</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2022;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cited</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2022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Aug</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24].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Available</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from: </a:t>
            </a:r>
            <a:r>
              <a:rPr lang="nb-NO" sz="1800" u="sng">
                <a:solidFill>
                  <a:srgbClr val="58C1BA"/>
                </a:solidFill>
                <a:effectLst/>
                <a:latin typeface="Century Gothic" panose="020B0502020202020204" pitchFamily="34" charset="0"/>
                <a:ea typeface="Century Gothic" panose="020B0502020202020204" pitchFamily="34" charset="0"/>
                <a:cs typeface="Times New Roman" panose="02020603050405020304" pitchFamily="18" charset="0"/>
                <a:hlinkClick r:id="rId8"/>
              </a:rPr>
              <a:t>https://sml.snl.no/monoklonale_antistoffer</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a:t>
            </a:r>
            <a:r>
              <a:rPr lang="nb-NO" sz="1200">
                <a:effectLst/>
              </a:rPr>
              <a:t> </a:t>
            </a:r>
          </a:p>
          <a:p>
            <a:pPr eaLnBrk="1" hangingPunct="1"/>
            <a:r>
              <a:rPr lang="nb-NO" sz="1800">
                <a:latin typeface="Century Gothic" panose="020B0502020202020204" pitchFamily="34" charset="0"/>
                <a:ea typeface="Century Gothic" panose="020B0502020202020204" pitchFamily="34" charset="0"/>
                <a:cs typeface="Times New Roman" panose="02020603050405020304" pitchFamily="18" charset="0"/>
              </a:rPr>
              <a:t>6.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Hafeez</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U, Gan HK, Scott AM.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Monoclonal</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antibodies</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as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immunomodulatory</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therapy</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against</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cancer and autoimmune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diseases</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Curr</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Opin</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Pharmacol</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2018;41:114-21.</a:t>
            </a:r>
            <a:r>
              <a:rPr lang="nb-NO" sz="1200">
                <a:effectLst/>
              </a:rPr>
              <a:t> </a:t>
            </a:r>
          </a:p>
          <a:p>
            <a:pPr eaLnBrk="1" hangingPunct="1"/>
            <a:r>
              <a:rPr lang="nb-NO" sz="1200"/>
              <a:t>11.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Tveteraas</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IH, Guren TK, Christoffersen T. Monoklonale antistoffer i kreftbehandling. Nor Farm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Tidsskr</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2018;126(1):34-9.</a:t>
            </a:r>
            <a:r>
              <a:rPr lang="nb-NO" sz="900">
                <a:effectLst/>
              </a:rPr>
              <a:t> </a:t>
            </a:r>
            <a:endParaRPr lang="nb-NO" sz="1200">
              <a:effectLst/>
            </a:endParaRPr>
          </a:p>
          <a:p>
            <a:pPr eaLnBrk="1" hangingPunct="1"/>
            <a:r>
              <a:rPr lang="en-US" sz="1800">
                <a:effectLst/>
                <a:latin typeface="Century Gothic" panose="020B0502020202020204" pitchFamily="34" charset="0"/>
                <a:ea typeface="Century Gothic" panose="020B0502020202020204" pitchFamily="34" charset="0"/>
                <a:cs typeface="Times New Roman" panose="02020603050405020304" pitchFamily="18" charset="0"/>
              </a:rPr>
              <a:t>22. Smith MR. Rituximab (monoclonal anti-CD20 antibody): mechanisms of action and resistance. Oncogene. 2003;22(47):7359-68.</a:t>
            </a:r>
          </a:p>
          <a:p>
            <a:pPr eaLnBrk="1" hangingPunct="1"/>
            <a:r>
              <a:rPr lang="en-US" sz="1800">
                <a:latin typeface="Century Gothic" panose="020B0502020202020204" pitchFamily="34" charset="0"/>
                <a:ea typeface="Century Gothic" panose="020B0502020202020204" pitchFamily="34" charset="0"/>
                <a:cs typeface="Times New Roman" panose="02020603050405020304" pitchFamily="18" charset="0"/>
              </a:rPr>
              <a:t>27. </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Helsedirektoratet. Maligne Melanomer - handlingsprogram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Internet</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Helsedirektoratet;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updated</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26.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aug</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2022;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cited</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2022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Aug</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31].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Available</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from: </a:t>
            </a:r>
            <a:r>
              <a:rPr lang="nb-NO" sz="1800" u="sng">
                <a:solidFill>
                  <a:srgbClr val="58C1BA"/>
                </a:solidFill>
                <a:effectLst/>
                <a:latin typeface="Century Gothic" panose="020B0502020202020204" pitchFamily="34" charset="0"/>
                <a:ea typeface="Century Gothic" panose="020B0502020202020204" pitchFamily="34" charset="0"/>
                <a:cs typeface="Times New Roman" panose="02020603050405020304" pitchFamily="18" charset="0"/>
                <a:hlinkClick r:id="rId9"/>
              </a:rPr>
              <a:t>https://www.helsedirektoratet.no/retningslinjer/maligne-melanomer-handlingsprogram/behandling-av-metastaserende-sykdom-livsforlengende-og-palliativ-behandling/medikamentell-behandling</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a:t>
            </a:r>
            <a:r>
              <a:rPr lang="nb-NO" sz="1100">
                <a:effectLst/>
              </a:rPr>
              <a:t> </a:t>
            </a:r>
            <a:endParaRPr lang="en-US" sz="1800">
              <a:latin typeface="Century Gothic" panose="020B0502020202020204" pitchFamily="34" charset="0"/>
              <a:cs typeface="Times New Roman" panose="02020603050405020304" pitchFamily="18" charset="0"/>
            </a:endParaRPr>
          </a:p>
          <a:p>
            <a:pPr eaLnBrk="1" hangingPunct="1"/>
            <a:r>
              <a:rPr lang="en-US" sz="1800">
                <a:effectLst/>
                <a:latin typeface="Century Gothic" panose="020B0502020202020204" pitchFamily="34" charset="0"/>
                <a:ea typeface="Century Gothic" panose="020B0502020202020204" pitchFamily="34" charset="0"/>
                <a:cs typeface="Times New Roman" panose="02020603050405020304" pitchFamily="18" charset="0"/>
              </a:rPr>
              <a:t>43. </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MabThera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Internet</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Felleskatalogen; 2022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updated</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22.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aug</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2022;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cited</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2022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Sep</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13].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Available</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from: </a:t>
            </a:r>
            <a:r>
              <a:rPr lang="nb-NO" sz="1800" u="sng">
                <a:solidFill>
                  <a:srgbClr val="58C1BA"/>
                </a:solidFill>
                <a:effectLst/>
                <a:latin typeface="Century Gothic" panose="020B0502020202020204" pitchFamily="34" charset="0"/>
                <a:ea typeface="Century Gothic" panose="020B0502020202020204" pitchFamily="34" charset="0"/>
                <a:cs typeface="Times New Roman" panose="02020603050405020304" pitchFamily="18" charset="0"/>
                <a:hlinkClick r:id="rId10"/>
              </a:rPr>
              <a:t>https://www.felleskatalogen.no/medisin/mabthera-roche-561182</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a:t>
            </a:r>
            <a:r>
              <a:rPr lang="nb-NO" sz="1100">
                <a:effectLst/>
              </a:rPr>
              <a:t> </a:t>
            </a:r>
            <a:endParaRPr lang="en-US" sz="1800">
              <a:effectLst/>
              <a:latin typeface="Century Gothic" panose="020B0502020202020204" pitchFamily="34" charset="0"/>
              <a:cs typeface="Times New Roman" panose="02020603050405020304" pitchFamily="18" charset="0"/>
            </a:endParaRPr>
          </a:p>
          <a:p>
            <a:pPr eaLnBrk="1" hangingPunct="1"/>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Ineichen</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BV,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Moridi</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T, Granberg T,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Piehl</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F.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Rituximab</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treatment</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for multiple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sclerosis</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Mult </a:t>
            </a:r>
            <a:r>
              <a:rPr lang="nb-NO" sz="1800" err="1">
                <a:effectLst/>
                <a:latin typeface="Century Gothic" panose="020B0502020202020204" pitchFamily="34" charset="0"/>
                <a:ea typeface="Century Gothic" panose="020B0502020202020204" pitchFamily="34" charset="0"/>
                <a:cs typeface="Times New Roman" panose="02020603050405020304" pitchFamily="18" charset="0"/>
              </a:rPr>
              <a:t>Scler</a:t>
            </a:r>
            <a:r>
              <a:rPr lang="nb-NO" sz="1800">
                <a:effectLst/>
                <a:latin typeface="Century Gothic" panose="020B0502020202020204" pitchFamily="34" charset="0"/>
                <a:ea typeface="Century Gothic" panose="020B0502020202020204" pitchFamily="34" charset="0"/>
                <a:cs typeface="Times New Roman" panose="02020603050405020304" pitchFamily="18" charset="0"/>
              </a:rPr>
              <a:t>. 2020;26(2):137-52.</a:t>
            </a:r>
            <a:r>
              <a:rPr lang="nb-NO" sz="1100">
                <a:effectLst/>
              </a:rPr>
              <a:t> </a:t>
            </a:r>
          </a:p>
          <a:p>
            <a:pPr eaLnBrk="1" hangingPunct="1"/>
            <a:endParaRPr lang="nb-NO" sz="1800">
              <a:effectLst/>
              <a:latin typeface="Century Gothic" panose="020B0502020202020204" pitchFamily="34" charset="0"/>
              <a:ea typeface="Century Gothic" panose="020B0502020202020204" pitchFamily="34" charset="0"/>
              <a:cs typeface="Times New Roman" panose="02020603050405020304" pitchFamily="18" charset="0"/>
            </a:endParaRPr>
          </a:p>
          <a:p>
            <a:pPr eaLnBrk="1" hangingPunct="1"/>
            <a:endParaRPr lang="nb-NO" sz="1200">
              <a:effectLst/>
            </a:endParaRPr>
          </a:p>
          <a:p>
            <a:pPr eaLnBrk="1" hangingPunct="1"/>
            <a:endParaRPr lang="nb-NO" altLang="nb-NO" sz="2000">
              <a:solidFill>
                <a:schemeClr val="tx1">
                  <a:lumMod val="85000"/>
                  <a:lumOff val="15000"/>
                </a:schemeClr>
              </a:solidFill>
              <a:latin typeface="+mn-lt"/>
            </a:endParaRPr>
          </a:p>
        </p:txBody>
      </p:sp>
      <p:sp>
        <p:nvSpPr>
          <p:cNvPr id="2066" name="Acknowledgements" descr="Field for acknowledgements"/>
          <p:cNvSpPr txBox="1">
            <a:spLocks noChangeArrowheads="1"/>
          </p:cNvSpPr>
          <p:nvPr/>
        </p:nvSpPr>
        <p:spPr bwMode="auto">
          <a:xfrm>
            <a:off x="31962408" y="27460575"/>
            <a:ext cx="97409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nb-NO" altLang="nb-NO" sz="2800" b="1">
                <a:solidFill>
                  <a:schemeClr val="tx1">
                    <a:lumMod val="85000"/>
                    <a:lumOff val="15000"/>
                  </a:schemeClr>
                </a:solidFill>
                <a:latin typeface="+mn-lt"/>
              </a:rPr>
              <a:t>ACKNOWLEDGEMENTS</a:t>
            </a:r>
          </a:p>
          <a:p>
            <a:pPr eaLnBrk="1" hangingPunct="1"/>
            <a:r>
              <a:rPr lang="en-GB" altLang="nb-NO" sz="2000" err="1">
                <a:solidFill>
                  <a:schemeClr val="tx1">
                    <a:lumMod val="85000"/>
                    <a:lumOff val="15000"/>
                  </a:schemeClr>
                </a:solidFill>
                <a:latin typeface="+mn-lt"/>
              </a:rPr>
              <a:t>Teksten</a:t>
            </a:r>
            <a:r>
              <a:rPr lang="en-GB" altLang="nb-NO" sz="2000">
                <a:solidFill>
                  <a:schemeClr val="tx1">
                    <a:lumMod val="85000"/>
                    <a:lumOff val="15000"/>
                  </a:schemeClr>
                </a:solidFill>
                <a:latin typeface="+mn-lt"/>
              </a:rPr>
              <a:t> I </a:t>
            </a:r>
            <a:r>
              <a:rPr lang="en-GB" altLang="nb-NO" sz="2000" err="1">
                <a:solidFill>
                  <a:schemeClr val="tx1">
                    <a:lumMod val="85000"/>
                    <a:lumOff val="15000"/>
                  </a:schemeClr>
                </a:solidFill>
                <a:latin typeface="+mn-lt"/>
              </a:rPr>
              <a:t>dette</a:t>
            </a:r>
            <a:r>
              <a:rPr lang="en-GB" altLang="nb-NO" sz="2000">
                <a:solidFill>
                  <a:schemeClr val="tx1">
                    <a:lumMod val="85000"/>
                    <a:lumOff val="15000"/>
                  </a:schemeClr>
                </a:solidFill>
                <a:latin typeface="+mn-lt"/>
              </a:rPr>
              <a:t> </a:t>
            </a:r>
            <a:r>
              <a:rPr lang="en-GB" altLang="nb-NO" sz="2000" err="1">
                <a:solidFill>
                  <a:schemeClr val="tx1">
                    <a:lumMod val="85000"/>
                    <a:lumOff val="15000"/>
                  </a:schemeClr>
                </a:solidFill>
                <a:latin typeface="+mn-lt"/>
              </a:rPr>
              <a:t>lysbildet</a:t>
            </a:r>
            <a:r>
              <a:rPr lang="en-GB" altLang="nb-NO" sz="2000">
                <a:solidFill>
                  <a:schemeClr val="tx1">
                    <a:lumMod val="85000"/>
                    <a:lumOff val="15000"/>
                  </a:schemeClr>
                </a:solidFill>
                <a:latin typeface="+mn-lt"/>
              </a:rPr>
              <a:t> er </a:t>
            </a:r>
            <a:r>
              <a:rPr lang="en-GB" altLang="nb-NO" sz="2000" err="1">
                <a:solidFill>
                  <a:schemeClr val="tx1">
                    <a:lumMod val="85000"/>
                    <a:lumOff val="15000"/>
                  </a:schemeClr>
                </a:solidFill>
                <a:latin typeface="+mn-lt"/>
              </a:rPr>
              <a:t>delvis</a:t>
            </a:r>
            <a:r>
              <a:rPr lang="en-GB" altLang="nb-NO" sz="2000">
                <a:solidFill>
                  <a:schemeClr val="tx1">
                    <a:lumMod val="85000"/>
                    <a:lumOff val="15000"/>
                  </a:schemeClr>
                </a:solidFill>
                <a:latin typeface="+mn-lt"/>
              </a:rPr>
              <a:t> </a:t>
            </a:r>
            <a:r>
              <a:rPr lang="en-GB" altLang="nb-NO" sz="2000" err="1">
                <a:solidFill>
                  <a:schemeClr val="tx1">
                    <a:lumMod val="85000"/>
                    <a:lumOff val="15000"/>
                  </a:schemeClr>
                </a:solidFill>
                <a:latin typeface="+mn-lt"/>
              </a:rPr>
              <a:t>basert</a:t>
            </a:r>
            <a:r>
              <a:rPr lang="en-GB" altLang="nb-NO" sz="2000">
                <a:solidFill>
                  <a:schemeClr val="tx1">
                    <a:lumMod val="85000"/>
                    <a:lumOff val="15000"/>
                  </a:schemeClr>
                </a:solidFill>
                <a:latin typeface="+mn-lt"/>
              </a:rPr>
              <a:t> </a:t>
            </a:r>
            <a:r>
              <a:rPr lang="en-GB" altLang="nb-NO" sz="2000" err="1">
                <a:solidFill>
                  <a:schemeClr val="tx1">
                    <a:lumMod val="85000"/>
                    <a:lumOff val="15000"/>
                  </a:schemeClr>
                </a:solidFill>
                <a:latin typeface="+mn-lt"/>
              </a:rPr>
              <a:t>på</a:t>
            </a:r>
            <a:r>
              <a:rPr lang="en-GB" altLang="nb-NO" sz="2000">
                <a:solidFill>
                  <a:schemeClr val="tx1">
                    <a:lumMod val="85000"/>
                    <a:lumOff val="15000"/>
                  </a:schemeClr>
                </a:solidFill>
                <a:latin typeface="+mn-lt"/>
              </a:rPr>
              <a:t> </a:t>
            </a:r>
            <a:r>
              <a:rPr lang="en-GB" altLang="nb-NO" sz="2000" err="1">
                <a:solidFill>
                  <a:schemeClr val="tx1">
                    <a:lumMod val="85000"/>
                    <a:lumOff val="15000"/>
                  </a:schemeClr>
                </a:solidFill>
                <a:latin typeface="+mn-lt"/>
              </a:rPr>
              <a:t>artikkelen</a:t>
            </a:r>
            <a:r>
              <a:rPr lang="en-GB" altLang="nb-NO" sz="2000">
                <a:solidFill>
                  <a:schemeClr val="tx1">
                    <a:lumMod val="85000"/>
                    <a:lumOff val="15000"/>
                  </a:schemeClr>
                </a:solidFill>
                <a:latin typeface="+mn-lt"/>
              </a:rPr>
              <a:t> “</a:t>
            </a:r>
            <a:r>
              <a:rPr lang="en-GB" altLang="nb-NO" sz="2000" err="1">
                <a:solidFill>
                  <a:schemeClr val="tx1">
                    <a:lumMod val="85000"/>
                    <a:lumOff val="15000"/>
                  </a:schemeClr>
                </a:solidFill>
                <a:latin typeface="+mn-lt"/>
              </a:rPr>
              <a:t>Monoklonale</a:t>
            </a:r>
            <a:r>
              <a:rPr lang="en-GB" altLang="nb-NO" sz="2000">
                <a:solidFill>
                  <a:schemeClr val="tx1">
                    <a:lumMod val="85000"/>
                    <a:lumOff val="15000"/>
                  </a:schemeClr>
                </a:solidFill>
                <a:latin typeface="+mn-lt"/>
              </a:rPr>
              <a:t> antistoffer I </a:t>
            </a:r>
            <a:r>
              <a:rPr lang="en-GB" altLang="nb-NO" sz="2000" err="1">
                <a:solidFill>
                  <a:schemeClr val="tx1">
                    <a:lumMod val="85000"/>
                    <a:lumOff val="15000"/>
                  </a:schemeClr>
                </a:solidFill>
                <a:latin typeface="+mn-lt"/>
              </a:rPr>
              <a:t>kreftbehandling</a:t>
            </a:r>
            <a:r>
              <a:rPr lang="en-GB" altLang="nb-NO" sz="2000">
                <a:solidFill>
                  <a:schemeClr val="tx1">
                    <a:lumMod val="85000"/>
                    <a:lumOff val="15000"/>
                  </a:schemeClr>
                </a:solidFill>
                <a:latin typeface="+mn-lt"/>
              </a:rPr>
              <a:t>. </a:t>
            </a:r>
            <a:r>
              <a:rPr lang="en-GB" altLang="nb-NO" sz="2000" err="1">
                <a:solidFill>
                  <a:schemeClr val="tx1">
                    <a:lumMod val="85000"/>
                    <a:lumOff val="15000"/>
                  </a:schemeClr>
                </a:solidFill>
                <a:latin typeface="+mn-lt"/>
              </a:rPr>
              <a:t>Figur</a:t>
            </a:r>
            <a:r>
              <a:rPr lang="en-GB" altLang="nb-NO" sz="2000">
                <a:solidFill>
                  <a:schemeClr val="tx1">
                    <a:lumMod val="85000"/>
                    <a:lumOff val="15000"/>
                  </a:schemeClr>
                </a:solidFill>
                <a:latin typeface="+mn-lt"/>
              </a:rPr>
              <a:t> 2 </a:t>
            </a:r>
            <a:r>
              <a:rPr lang="en-GB" altLang="nb-NO" sz="2000" err="1">
                <a:solidFill>
                  <a:schemeClr val="tx1">
                    <a:lumMod val="85000"/>
                    <a:lumOff val="15000"/>
                  </a:schemeClr>
                </a:solidFill>
                <a:latin typeface="+mn-lt"/>
              </a:rPr>
              <a:t>og</a:t>
            </a:r>
            <a:r>
              <a:rPr lang="en-GB" altLang="nb-NO" sz="2000">
                <a:solidFill>
                  <a:schemeClr val="tx1">
                    <a:lumMod val="85000"/>
                    <a:lumOff val="15000"/>
                  </a:schemeClr>
                </a:solidFill>
                <a:latin typeface="+mn-lt"/>
              </a:rPr>
              <a:t> 3 er </a:t>
            </a:r>
            <a:r>
              <a:rPr lang="en-GB" altLang="nb-NO" sz="2000" err="1">
                <a:solidFill>
                  <a:schemeClr val="tx1">
                    <a:lumMod val="85000"/>
                    <a:lumOff val="15000"/>
                  </a:schemeClr>
                </a:solidFill>
                <a:latin typeface="+mn-lt"/>
              </a:rPr>
              <a:t>også</a:t>
            </a:r>
            <a:r>
              <a:rPr lang="en-GB" altLang="nb-NO" sz="2000">
                <a:solidFill>
                  <a:schemeClr val="tx1">
                    <a:lumMod val="85000"/>
                    <a:lumOff val="15000"/>
                  </a:schemeClr>
                </a:solidFill>
                <a:latin typeface="+mn-lt"/>
              </a:rPr>
              <a:t> Hentet </a:t>
            </a:r>
            <a:r>
              <a:rPr lang="en-GB" altLang="nb-NO" sz="2000" err="1">
                <a:solidFill>
                  <a:schemeClr val="tx1">
                    <a:lumMod val="85000"/>
                    <a:lumOff val="15000"/>
                  </a:schemeClr>
                </a:solidFill>
                <a:latin typeface="+mn-lt"/>
              </a:rPr>
              <a:t>derfra</a:t>
            </a:r>
            <a:r>
              <a:rPr lang="en-GB" altLang="nb-NO" sz="2000">
                <a:solidFill>
                  <a:schemeClr val="tx1">
                    <a:lumMod val="85000"/>
                    <a:lumOff val="15000"/>
                  </a:schemeClr>
                </a:solidFill>
                <a:latin typeface="+mn-lt"/>
              </a:rPr>
              <a:t>. </a:t>
            </a:r>
          </a:p>
          <a:p>
            <a:pPr eaLnBrk="1" hangingPunct="1"/>
            <a:endParaRPr lang="en-GB" altLang="nb-NO" sz="2000">
              <a:solidFill>
                <a:schemeClr val="tx1">
                  <a:lumMod val="85000"/>
                  <a:lumOff val="15000"/>
                </a:schemeClr>
              </a:solidFill>
              <a:latin typeface="+mn-lt"/>
            </a:endParaRPr>
          </a:p>
        </p:txBody>
      </p:sp>
    </p:spTree>
  </p:cSld>
  <p:clrMapOvr>
    <a:masterClrMapping/>
  </p:clrMapOvr>
</p:sld>
</file>

<file path=ppt/theme/theme1.xml><?xml version="1.0" encoding="utf-8"?>
<a:theme xmlns:a="http://schemas.openxmlformats.org/drawingml/2006/main" name="Standard utforming">
  <a:themeElements>
    <a:clrScheme name="UiB-Farger-2015-matt">
      <a:dk1>
        <a:sysClr val="windowText" lastClr="000000"/>
      </a:dk1>
      <a:lt1>
        <a:srgbClr val="FFFFFF"/>
      </a:lt1>
      <a:dk2>
        <a:srgbClr val="847268"/>
      </a:dk2>
      <a:lt2>
        <a:srgbClr val="D0CAC2"/>
      </a:lt2>
      <a:accent1>
        <a:srgbClr val="DB3F3D"/>
      </a:accent1>
      <a:accent2>
        <a:srgbClr val="1A2640"/>
      </a:accent2>
      <a:accent3>
        <a:srgbClr val="CDAB3F"/>
      </a:accent3>
      <a:accent4>
        <a:srgbClr val="4EA0B7"/>
      </a:accent4>
      <a:accent5>
        <a:srgbClr val="789A5B"/>
      </a:accent5>
      <a:accent6>
        <a:srgbClr val="705686"/>
      </a:accent6>
      <a:hlink>
        <a:srgbClr val="009FEE"/>
      </a:hlink>
      <a:folHlink>
        <a:srgbClr val="522D89"/>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1661</TotalTime>
  <Words>842</Words>
  <Application>Microsoft Macintosh PowerPoint</Application>
  <PresentationFormat>Egendefinert</PresentationFormat>
  <Paragraphs>37</Paragraphs>
  <Slides>1</Slides>
  <Notes>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vt:i4>
      </vt:variant>
    </vt:vector>
  </HeadingPairs>
  <TitlesOfParts>
    <vt:vector size="5" baseType="lpstr">
      <vt:lpstr>Arial</vt:lpstr>
      <vt:lpstr>Century Gothic</vt:lpstr>
      <vt:lpstr>Times New Roman</vt:lpstr>
      <vt:lpstr>Standard utforming</vt:lpstr>
      <vt:lpstr>PowerPoint-presentasjon</vt:lpstr>
    </vt:vector>
  </TitlesOfParts>
  <Company>IT-avd, 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Helge Grønhaug</dc:creator>
  <cp:lastModifiedBy>Ahmed Osman Mohamed</cp:lastModifiedBy>
  <cp:revision>158</cp:revision>
  <cp:lastPrinted>2016-05-27T08:05:21Z</cp:lastPrinted>
  <dcterms:created xsi:type="dcterms:W3CDTF">2006-11-02T13:18:58Z</dcterms:created>
  <dcterms:modified xsi:type="dcterms:W3CDTF">2022-10-06T17:10:38Z</dcterms:modified>
</cp:coreProperties>
</file>