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2808525" cy="30279975"/>
  <p:notesSz cx="7099300" cy="102346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8">
          <p15:clr>
            <a:srgbClr val="A4A3A4"/>
          </p15:clr>
        </p15:guide>
        <p15:guide id="2" orient="horz" pos="18586">
          <p15:clr>
            <a:srgbClr val="A4A3A4"/>
          </p15:clr>
        </p15:guide>
        <p15:guide id="3" orient="horz" pos="17074">
          <p15:clr>
            <a:srgbClr val="A4A3A4"/>
          </p15:clr>
        </p15:guide>
        <p15:guide id="4" pos="745">
          <p15:clr>
            <a:srgbClr val="A4A3A4"/>
          </p15:clr>
        </p15:guide>
        <p15:guide id="5" pos="19961">
          <p15:clr>
            <a:srgbClr val="A4A3A4"/>
          </p15:clr>
        </p15:guide>
        <p15:guide id="6" pos="26361">
          <p15:clr>
            <a:srgbClr val="A4A3A4"/>
          </p15:clr>
        </p15:guide>
        <p15:guide id="7" pos="13513">
          <p15:clr>
            <a:srgbClr val="A4A3A4"/>
          </p15:clr>
        </p15:guide>
        <p15:guide id="8" pos="70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32B"/>
    <a:srgbClr val="005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94BD55-32EA-564A-94A2-5994343EA8E1}" v="8" dt="2022-10-05T17:44:51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" autoAdjust="0"/>
    <p:restoredTop sz="90233" autoAdjust="0"/>
  </p:normalViewPr>
  <p:slideViewPr>
    <p:cSldViewPr snapToGrid="0">
      <p:cViewPr varScale="1">
        <p:scale>
          <a:sx n="30" d="100"/>
          <a:sy n="30" d="100"/>
        </p:scale>
        <p:origin x="728" y="328"/>
      </p:cViewPr>
      <p:guideLst>
        <p:guide orient="horz" pos="2778"/>
        <p:guide orient="horz" pos="18586"/>
        <p:guide orient="horz" pos="17074"/>
        <p:guide pos="745"/>
        <p:guide pos="19961"/>
        <p:guide pos="26361"/>
        <p:guide pos="13513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 Are Mannsåker" userId="46d4a843-0c02-49dc-bf5f-5b2c903b267f" providerId="ADAL" clId="{8594BD55-32EA-564A-94A2-5994343EA8E1}"/>
    <pc:docChg chg="custSel modSld">
      <pc:chgData name="Trond Are Mannsåker" userId="46d4a843-0c02-49dc-bf5f-5b2c903b267f" providerId="ADAL" clId="{8594BD55-32EA-564A-94A2-5994343EA8E1}" dt="2022-10-05T17:52:19.339" v="72" actId="20577"/>
      <pc:docMkLst>
        <pc:docMk/>
      </pc:docMkLst>
      <pc:sldChg chg="addSp delSp modSp mod">
        <pc:chgData name="Trond Are Mannsåker" userId="46d4a843-0c02-49dc-bf5f-5b2c903b267f" providerId="ADAL" clId="{8594BD55-32EA-564A-94A2-5994343EA8E1}" dt="2022-10-05T17:52:19.339" v="72" actId="20577"/>
        <pc:sldMkLst>
          <pc:docMk/>
          <pc:sldMk cId="0" sldId="260"/>
        </pc:sldMkLst>
        <pc:spChg chg="del">
          <ac:chgData name="Trond Are Mannsåker" userId="46d4a843-0c02-49dc-bf5f-5b2c903b267f" providerId="ADAL" clId="{8594BD55-32EA-564A-94A2-5994343EA8E1}" dt="2022-10-05T17:18:53.708" v="40" actId="478"/>
          <ac:spMkLst>
            <pc:docMk/>
            <pc:sldMk cId="0" sldId="260"/>
            <ac:spMk id="2052" creationId="{00000000-0000-0000-0000-000000000000}"/>
          </ac:spMkLst>
        </pc:spChg>
        <pc:spChg chg="mod">
          <ac:chgData name="Trond Are Mannsåker" userId="46d4a843-0c02-49dc-bf5f-5b2c903b267f" providerId="ADAL" clId="{8594BD55-32EA-564A-94A2-5994343EA8E1}" dt="2022-10-05T16:36:13.663" v="32" actId="20577"/>
          <ac:spMkLst>
            <pc:docMk/>
            <pc:sldMk cId="0" sldId="260"/>
            <ac:spMk id="2055" creationId="{00000000-0000-0000-0000-000000000000}"/>
          </ac:spMkLst>
        </pc:spChg>
        <pc:spChg chg="del">
          <ac:chgData name="Trond Are Mannsåker" userId="46d4a843-0c02-49dc-bf5f-5b2c903b267f" providerId="ADAL" clId="{8594BD55-32EA-564A-94A2-5994343EA8E1}" dt="2022-10-05T17:18:49.371" v="39" actId="478"/>
          <ac:spMkLst>
            <pc:docMk/>
            <pc:sldMk cId="0" sldId="260"/>
            <ac:spMk id="2059" creationId="{00000000-0000-0000-0000-000000000000}"/>
          </ac:spMkLst>
        </pc:spChg>
        <pc:spChg chg="mod">
          <ac:chgData name="Trond Are Mannsåker" userId="46d4a843-0c02-49dc-bf5f-5b2c903b267f" providerId="ADAL" clId="{8594BD55-32EA-564A-94A2-5994343EA8E1}" dt="2022-10-05T17:52:19.339" v="72" actId="20577"/>
          <ac:spMkLst>
            <pc:docMk/>
            <pc:sldMk cId="0" sldId="260"/>
            <ac:spMk id="2063" creationId="{00000000-0000-0000-0000-000000000000}"/>
          </ac:spMkLst>
        </pc:spChg>
        <pc:spChg chg="del mod">
          <ac:chgData name="Trond Are Mannsåker" userId="46d4a843-0c02-49dc-bf5f-5b2c903b267f" providerId="ADAL" clId="{8594BD55-32EA-564A-94A2-5994343EA8E1}" dt="2022-10-05T17:44:51.753" v="69" actId="478"/>
          <ac:spMkLst>
            <pc:docMk/>
            <pc:sldMk cId="0" sldId="260"/>
            <ac:spMk id="2065" creationId="{00000000-0000-0000-0000-000000000000}"/>
          </ac:spMkLst>
        </pc:spChg>
        <pc:picChg chg="del">
          <ac:chgData name="Trond Are Mannsåker" userId="46d4a843-0c02-49dc-bf5f-5b2c903b267f" providerId="ADAL" clId="{8594BD55-32EA-564A-94A2-5994343EA8E1}" dt="2022-10-05T17:18:34.655" v="33" actId="478"/>
          <ac:picMkLst>
            <pc:docMk/>
            <pc:sldMk cId="0" sldId="260"/>
            <ac:picMk id="3" creationId="{DC67F9C1-A80C-3D34-BDED-D63689C02978}"/>
          </ac:picMkLst>
        </pc:picChg>
        <pc:picChg chg="add del mod">
          <ac:chgData name="Trond Are Mannsåker" userId="46d4a843-0c02-49dc-bf5f-5b2c903b267f" providerId="ADAL" clId="{8594BD55-32EA-564A-94A2-5994343EA8E1}" dt="2022-10-05T17:19:36.772" v="44" actId="478"/>
          <ac:picMkLst>
            <pc:docMk/>
            <pc:sldMk cId="0" sldId="260"/>
            <ac:picMk id="4" creationId="{B685914C-71B5-0CE2-B8BA-714579FD304A}"/>
          </ac:picMkLst>
        </pc:picChg>
        <pc:picChg chg="add del mod">
          <ac:chgData name="Trond Are Mannsåker" userId="46d4a843-0c02-49dc-bf5f-5b2c903b267f" providerId="ADAL" clId="{8594BD55-32EA-564A-94A2-5994343EA8E1}" dt="2022-10-05T17:21:18.345" v="53" actId="478"/>
          <ac:picMkLst>
            <pc:docMk/>
            <pc:sldMk cId="0" sldId="260"/>
            <ac:picMk id="9" creationId="{07F29CAA-4314-1AF4-4787-9CF92007773A}"/>
          </ac:picMkLst>
        </pc:picChg>
        <pc:picChg chg="add del mod">
          <ac:chgData name="Trond Are Mannsåker" userId="46d4a843-0c02-49dc-bf5f-5b2c903b267f" providerId="ADAL" clId="{8594BD55-32EA-564A-94A2-5994343EA8E1}" dt="2022-10-05T17:23:23.864" v="60" actId="478"/>
          <ac:picMkLst>
            <pc:docMk/>
            <pc:sldMk cId="0" sldId="260"/>
            <ac:picMk id="11" creationId="{81A21F72-FBAA-34B9-6DB0-D823D8FE1DEC}"/>
          </ac:picMkLst>
        </pc:picChg>
        <pc:picChg chg="add mod">
          <ac:chgData name="Trond Are Mannsåker" userId="46d4a843-0c02-49dc-bf5f-5b2c903b267f" providerId="ADAL" clId="{8594BD55-32EA-564A-94A2-5994343EA8E1}" dt="2022-10-05T17:23:39.726" v="66" actId="1076"/>
          <ac:picMkLst>
            <pc:docMk/>
            <pc:sldMk cId="0" sldId="260"/>
            <ac:picMk id="13" creationId="{B6647B68-2EE5-6BE5-501C-DE02917EDF99}"/>
          </ac:picMkLst>
        </pc:picChg>
        <pc:picChg chg="del">
          <ac:chgData name="Trond Are Mannsåker" userId="46d4a843-0c02-49dc-bf5f-5b2c903b267f" providerId="ADAL" clId="{8594BD55-32EA-564A-94A2-5994343EA8E1}" dt="2022-10-05T16:34:45.617" v="18" actId="478"/>
          <ac:picMkLst>
            <pc:docMk/>
            <pc:sldMk cId="0" sldId="260"/>
            <ac:picMk id="205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24" y="0"/>
            <a:ext cx="3076464" cy="51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8350"/>
            <a:ext cx="5422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79" y="4861365"/>
            <a:ext cx="5679742" cy="460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24" y="9721194"/>
            <a:ext cx="3076464" cy="51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36" tIns="49518" rIns="99036" bIns="49518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6131AE1E-E725-4449-B03D-B7F1AD5A21E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5910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</a:defRPr>
            </a:lvl1pPr>
            <a:lvl2pPr marL="178457" indent="-68637" eaLnBrk="0" hangingPunct="0">
              <a:defRPr sz="800">
                <a:solidFill>
                  <a:schemeClr val="tx1"/>
                </a:solidFill>
                <a:latin typeface="Arial" charset="0"/>
              </a:defRPr>
            </a:lvl2pPr>
            <a:lvl3pPr marL="274549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3pPr>
            <a:lvl4pPr marL="384368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4pPr>
            <a:lvl5pPr marL="494187" indent="-54910" eaLnBrk="0" hangingPunct="0">
              <a:defRPr sz="800">
                <a:solidFill>
                  <a:schemeClr val="tx1"/>
                </a:solidFill>
                <a:latin typeface="Arial" charset="0"/>
              </a:defRPr>
            </a:lvl5pPr>
            <a:lvl6pPr marL="604007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6pPr>
            <a:lvl7pPr marL="71382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7pPr>
            <a:lvl8pPr marL="823646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8pPr>
            <a:lvl9pPr marL="933465" indent="-5491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788E0A-2390-493D-B96C-E13D0340CC64}" type="slidenum">
              <a:rPr lang="nb-NO" altLang="nb-NO" sz="1300"/>
              <a:pPr eaLnBrk="1" hangingPunct="1"/>
              <a:t>1</a:t>
            </a:fld>
            <a:endParaRPr lang="nb-NO" altLang="nb-NO" sz="13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nb-NO" sz="9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ste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262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3" descr="Background, text field"/>
          <p:cNvSpPr>
            <a:spLocks/>
          </p:cNvSpPr>
          <p:nvPr/>
        </p:nvSpPr>
        <p:spPr bwMode="auto">
          <a:xfrm>
            <a:off x="6780" y="6047625"/>
            <a:ext cx="42840000" cy="21204000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 dirty="0"/>
          </a:p>
        </p:txBody>
      </p:sp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41169" y="27849640"/>
            <a:ext cx="9907651" cy="181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3" descr="Red field, top"/>
          <p:cNvSpPr>
            <a:spLocks/>
          </p:cNvSpPr>
          <p:nvPr/>
        </p:nvSpPr>
        <p:spPr bwMode="auto">
          <a:xfrm>
            <a:off x="0" y="-1"/>
            <a:ext cx="42840000" cy="5634931"/>
          </a:xfrm>
          <a:custGeom>
            <a:avLst/>
            <a:gdLst>
              <a:gd name="T0" fmla="*/ 0 w 31660"/>
              <a:gd name="T1" fmla="*/ 4141 h 4141"/>
              <a:gd name="T2" fmla="*/ 31660 w 31660"/>
              <a:gd name="T3" fmla="*/ 4141 h 4141"/>
              <a:gd name="T4" fmla="*/ 31660 w 31660"/>
              <a:gd name="T5" fmla="*/ 0 h 4141"/>
              <a:gd name="T6" fmla="*/ 0 w 31660"/>
              <a:gd name="T7" fmla="*/ 0 h 4141"/>
              <a:gd name="T8" fmla="*/ 0 w 31660"/>
              <a:gd name="T9" fmla="*/ 4141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660" h="4141">
                <a:moveTo>
                  <a:pt x="0" y="4141"/>
                </a:moveTo>
                <a:lnTo>
                  <a:pt x="31660" y="4141"/>
                </a:lnTo>
                <a:lnTo>
                  <a:pt x="31660" y="0"/>
                </a:lnTo>
                <a:lnTo>
                  <a:pt x="0" y="0"/>
                </a:lnTo>
                <a:lnTo>
                  <a:pt x="0" y="4141"/>
                </a:lnTo>
              </a:path>
            </a:pathLst>
          </a:custGeom>
          <a:solidFill>
            <a:srgbClr val="E857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2pPr>
      <a:lvl3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3pPr>
      <a:lvl4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4pPr>
      <a:lvl5pPr algn="ctr" defTabSz="8361363" rtl="0" eaLnBrk="0" fontAlgn="base" hangingPunct="0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5pPr>
      <a:lvl6pPr marL="4572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6pPr>
      <a:lvl7pPr marL="9144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7pPr>
      <a:lvl8pPr marL="13716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8pPr>
      <a:lvl9pPr marL="1828800" algn="ctr" defTabSz="8361363" rtl="0" fontAlgn="base">
        <a:spcBef>
          <a:spcPct val="0"/>
        </a:spcBef>
        <a:spcAft>
          <a:spcPct val="0"/>
        </a:spcAft>
        <a:defRPr sz="40200">
          <a:solidFill>
            <a:schemeClr val="tx2"/>
          </a:solidFill>
          <a:latin typeface="Arial" charset="0"/>
        </a:defRPr>
      </a:lvl9pPr>
    </p:titleStyle>
    <p:bodyStyle>
      <a:lvl1pPr marL="3136900" indent="-3136900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9300">
          <a:solidFill>
            <a:schemeClr val="tx1"/>
          </a:solidFill>
          <a:latin typeface="+mn-lt"/>
          <a:ea typeface="+mn-ea"/>
          <a:cs typeface="+mn-cs"/>
        </a:defRPr>
      </a:lvl1pPr>
      <a:lvl2pPr marL="6792913" indent="-2613025" algn="l" defTabSz="8361363" rtl="0" eaLnBrk="0" fontAlgn="base" hangingPunct="0">
        <a:spcBef>
          <a:spcPct val="20000"/>
        </a:spcBef>
        <a:spcAft>
          <a:spcPct val="0"/>
        </a:spcAft>
        <a:buChar char="–"/>
        <a:defRPr sz="25600">
          <a:solidFill>
            <a:schemeClr val="tx1"/>
          </a:solidFill>
          <a:latin typeface="+mn-lt"/>
        </a:defRPr>
      </a:lvl2pPr>
      <a:lvl3pPr marL="10452100" indent="-2090738" algn="l" defTabSz="8361363" rtl="0" eaLnBrk="0" fontAlgn="base" hangingPunct="0">
        <a:spcBef>
          <a:spcPct val="20000"/>
        </a:spcBef>
        <a:spcAft>
          <a:spcPct val="0"/>
        </a:spcAft>
        <a:buChar char="•"/>
        <a:defRPr sz="22100">
          <a:solidFill>
            <a:schemeClr val="tx1"/>
          </a:solidFill>
          <a:latin typeface="+mn-lt"/>
        </a:defRPr>
      </a:lvl3pPr>
      <a:lvl4pPr marL="14630400" indent="-2090738" algn="l" defTabSz="8361363" rtl="0" eaLnBrk="0" fontAlgn="base" hangingPunct="0">
        <a:spcBef>
          <a:spcPct val="20000"/>
        </a:spcBef>
        <a:spcAft>
          <a:spcPct val="0"/>
        </a:spcAft>
        <a:buChar char="–"/>
        <a:defRPr sz="18200">
          <a:solidFill>
            <a:schemeClr val="tx1"/>
          </a:solidFill>
          <a:latin typeface="+mn-lt"/>
        </a:defRPr>
      </a:lvl4pPr>
      <a:lvl5pPr marL="18810288" indent="-2089150" algn="l" defTabSz="8361363" rtl="0" eaLnBrk="0" fontAlgn="base" hangingPunct="0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5pPr>
      <a:lvl6pPr marL="192674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6pPr>
      <a:lvl7pPr marL="197246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7pPr>
      <a:lvl8pPr marL="201818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8pPr>
      <a:lvl9pPr marL="20639088" indent="-2089150" algn="l" defTabSz="8361363" rtl="0" fontAlgn="base">
        <a:spcBef>
          <a:spcPct val="20000"/>
        </a:spcBef>
        <a:spcAft>
          <a:spcPct val="0"/>
        </a:spcAft>
        <a:buChar char="»"/>
        <a:defRPr sz="18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" descr="Title field"/>
          <p:cNvSpPr txBox="1">
            <a:spLocks noChangeArrowheads="1"/>
          </p:cNvSpPr>
          <p:nvPr/>
        </p:nvSpPr>
        <p:spPr bwMode="auto">
          <a:xfrm>
            <a:off x="1182688" y="1128713"/>
            <a:ext cx="34201099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b-NO" sz="1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pilot study of cabozantinib analogues</a:t>
            </a:r>
          </a:p>
          <a:p>
            <a:pPr eaLnBrk="1" hangingPunct="1"/>
            <a:endParaRPr lang="nb-NO" altLang="nb-NO" sz="1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Subtitle" descr="Subtitle field"/>
          <p:cNvSpPr txBox="1">
            <a:spLocks noChangeArrowheads="1"/>
          </p:cNvSpPr>
          <p:nvPr/>
        </p:nvSpPr>
        <p:spPr bwMode="auto">
          <a:xfrm>
            <a:off x="1182688" y="3076575"/>
            <a:ext cx="3426142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nb-NO" sz="4800" b="1" dirty="0">
              <a:solidFill>
                <a:schemeClr val="bg1"/>
              </a:solidFill>
              <a:latin typeface="+mj-lt"/>
            </a:endParaRPr>
          </a:p>
          <a:p>
            <a:pPr eaLnBrk="1" hangingPunct="1"/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Six cabozantinib analogues inhibited viability more than original cabozantinib in this </a:t>
            </a:r>
            <a:r>
              <a:rPr lang="en-US" altLang="nb-NO" sz="4800" b="1" i="1" dirty="0">
                <a:solidFill>
                  <a:schemeClr val="bg1"/>
                </a:solidFill>
                <a:latin typeface="+mj-lt"/>
              </a:rPr>
              <a:t>in vitro </a:t>
            </a:r>
            <a:r>
              <a:rPr lang="en-US" altLang="nb-NO" sz="4800" b="1" dirty="0">
                <a:solidFill>
                  <a:schemeClr val="bg1"/>
                </a:solidFill>
                <a:latin typeface="+mj-lt"/>
              </a:rPr>
              <a:t>study.</a:t>
            </a:r>
            <a:endParaRPr lang="nb-NO" altLang="nb-NO" sz="9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53" name="Name and info" descr="Field for name and email"/>
          <p:cNvSpPr txBox="1">
            <a:spLocks noChangeArrowheads="1"/>
          </p:cNvSpPr>
          <p:nvPr/>
        </p:nvSpPr>
        <p:spPr bwMode="auto">
          <a:xfrm>
            <a:off x="29803031" y="2843212"/>
            <a:ext cx="1219237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nb-NO" altLang="nb-NO" sz="4800" b="1" dirty="0">
                <a:solidFill>
                  <a:schemeClr val="bg1"/>
                </a:solidFill>
                <a:latin typeface="+mn-lt"/>
              </a:rPr>
              <a:t>Trond Are Mannsåker, Prof. Frits Thorsen</a:t>
            </a:r>
            <a:br>
              <a:rPr lang="nb-NO" altLang="nb-NO" sz="4000" dirty="0">
                <a:solidFill>
                  <a:schemeClr val="bg1"/>
                </a:solidFill>
                <a:latin typeface="+mn-lt"/>
              </a:rPr>
            </a:b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University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 </a:t>
            </a:r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nb-NO" altLang="nb-NO" sz="4000" dirty="0">
                <a:solidFill>
                  <a:schemeClr val="bg1"/>
                </a:solidFill>
                <a:latin typeface="+mn-lt"/>
              </a:rPr>
              <a:t> Bergen</a:t>
            </a:r>
          </a:p>
          <a:p>
            <a:pPr algn="r" eaLnBrk="1" hangingPunct="1"/>
            <a:r>
              <a:rPr lang="nb-NO" altLang="nb-NO" sz="4000" dirty="0" err="1">
                <a:solidFill>
                  <a:schemeClr val="bg1"/>
                </a:solidFill>
                <a:latin typeface="+mn-lt"/>
              </a:rPr>
              <a:t>trond.mannsaker@student.uib.no</a:t>
            </a:r>
            <a:endParaRPr lang="nb-NO" altLang="nb-NO" sz="4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55" name="Text box 1" descr="Text field "/>
          <p:cNvSpPr txBox="1">
            <a:spLocks noChangeArrowheads="1"/>
          </p:cNvSpPr>
          <p:nvPr/>
        </p:nvSpPr>
        <p:spPr bwMode="auto">
          <a:xfrm>
            <a:off x="1182688" y="6229350"/>
            <a:ext cx="9969500" cy="16589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830388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83038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GB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ABSTRACT</a:t>
            </a: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Melanoma  brain  metastasis  (MBM) remains  one  of  the  deadliest  cancers despite  recent  advances  in  targeted therapy.  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Cabozantinib  is  a  tyrosine kinase  inhibitor  which  is  FDA  approved for  renal  cancer. 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  this  pilot  study,  we  investigated the  viability  of  one  MBM  cell  line  (H1) upon  treatment  by  14  different cabozantinib  analogues  using  a monolayer  experiment. 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Our  experiments  showed  that cabozantinib  analogues  18b,  14b,  15b, 16,  17a and 19  had  a  stronger  inhibition  on H1  viability  than  original  cabozantinib.</a:t>
            </a:r>
          </a:p>
          <a:p>
            <a:pPr eaLnBrk="1" hangingPunct="1">
              <a:spcAft>
                <a:spcPct val="20000"/>
              </a:spcAft>
            </a:pPr>
            <a:endParaRPr lang="en-GB" altLang="nb-NO" sz="40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Aft>
                <a:spcPct val="20000"/>
              </a:spcAft>
            </a:pPr>
            <a:r>
              <a:rPr lang="en-GB" altLang="nb-NO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The  promising  results  should  be investigated  further  with other  cell  lines  included,  as  well  as migration,  colony  formation,  apoptosis and  Western  Blot  experiments. </a:t>
            </a:r>
          </a:p>
        </p:txBody>
      </p:sp>
      <p:sp>
        <p:nvSpPr>
          <p:cNvPr id="2061" name="Text Box 4" descr="Text field "/>
          <p:cNvSpPr txBox="1">
            <a:spLocks noChangeArrowheads="1"/>
          </p:cNvSpPr>
          <p:nvPr/>
        </p:nvSpPr>
        <p:spPr bwMode="auto">
          <a:xfrm>
            <a:off x="21655088" y="6229350"/>
            <a:ext cx="100330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Results</a:t>
            </a:r>
            <a:b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Analog  18b  had  the  most  potent  effect  on MBM  viability,  with  an  IC50  dose  of  17.4 </a:t>
            </a:r>
            <a:r>
              <a:rPr lang="el-GR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μ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M.  Analog  14b  had  a  70%  drop  in  IC50 dose  compared  with  cabozantinib.  Analog 15b,  16  and  17a  presented  with  IC50  doses in  the  same  area,  as  the  IC50  interval ranged  between  28.7  </a:t>
            </a:r>
            <a:r>
              <a:rPr lang="el-GR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μ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  and  31.4  </a:t>
            </a:r>
            <a:r>
              <a:rPr lang="el-GR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μ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M. Analog  19  was  the  last  of  the  analogues that  outperformed  cabozantinib  with  a  29% lower  IC50  dose. </a:t>
            </a:r>
          </a:p>
        </p:txBody>
      </p:sp>
      <p:sp>
        <p:nvSpPr>
          <p:cNvPr id="2063" name="Text Box 5" descr="Text field "/>
          <p:cNvSpPr txBox="1">
            <a:spLocks noChangeArrowheads="1"/>
          </p:cNvSpPr>
          <p:nvPr/>
        </p:nvSpPr>
        <p:spPr bwMode="auto">
          <a:xfrm>
            <a:off x="31962408" y="6229350"/>
            <a:ext cx="10033000" cy="8740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Discussion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Partners  in  Oslo  synthesized  the  analogues.  In  their  enzymatic assays  non-fluorinated  analogues  performed better  (Table 1).  However,  in  their  cellular experiments,  fluorinated  analogues  inhibited viability  more.</a:t>
            </a:r>
          </a:p>
          <a:p>
            <a:pPr eaLnBrk="1" hangingPunct="1">
              <a:spcBef>
                <a:spcPct val="50000"/>
              </a:spcBef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In  our  pilot  study  on  H1  cells, fluorinated  groups  does  not  affect  on  viability either  way.  This  needs  to  be  investigated  further  with  other  cell  lines. </a:t>
            </a:r>
          </a:p>
          <a:p>
            <a:pPr eaLnBrk="1" hangingPunct="1">
              <a:spcBef>
                <a:spcPct val="50000"/>
              </a:spcBef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endParaRPr lang="en-US" altLang="nb-NO" sz="36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064" name="Text Box 6" descr="Text field "/>
          <p:cNvSpPr txBox="1">
            <a:spLocks noChangeArrowheads="1"/>
          </p:cNvSpPr>
          <p:nvPr/>
        </p:nvSpPr>
        <p:spPr bwMode="auto">
          <a:xfrm>
            <a:off x="31962408" y="19253529"/>
            <a:ext cx="100330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547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61363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613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Logos</a:t>
            </a:r>
            <a:br>
              <a:rPr lang="en-US" altLang="nb-NO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Leave out unnecessary</a:t>
            </a:r>
            <a:r>
              <a:rPr lang="en-US" altLang="nb-NO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</a:t>
            </a:r>
            <a:r>
              <a:rPr lang="en-US" altLang="nb-NO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institutional “brands” or logos. The only logo used in this template is the UiB logo signalizing that this poster reflects research carried out at this institution.</a:t>
            </a:r>
          </a:p>
        </p:txBody>
      </p:sp>
      <p:sp>
        <p:nvSpPr>
          <p:cNvPr id="2066" name="Acknowledgements" descr="Field for acknowledgements"/>
          <p:cNvSpPr txBox="1">
            <a:spLocks noChangeArrowheads="1"/>
          </p:cNvSpPr>
          <p:nvPr/>
        </p:nvSpPr>
        <p:spPr bwMode="auto">
          <a:xfrm>
            <a:off x="31996447" y="27460575"/>
            <a:ext cx="97409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b-NO" altLang="nb-NO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ACKNOWLEDGEMENTS</a:t>
            </a:r>
          </a:p>
          <a:p>
            <a:pPr eaLnBrk="1" hangingPunct="1"/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 </a:t>
            </a:r>
            <a:r>
              <a:rPr lang="en-GB" altLang="nb-NO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wouldlike</a:t>
            </a:r>
            <a:r>
              <a:rPr lang="en-GB" altLang="nb-NO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 to thank Tuyen Hoang for helping me in the lab.  I would also like to thank Vegard Torp Lien for synthesising and sending me the analogues.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1856F19-70A0-DBDB-6278-33C398542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7482" y="20365326"/>
            <a:ext cx="9539239" cy="625420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096A79A-0765-3FA6-C045-432147898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079" y="12902913"/>
            <a:ext cx="9477642" cy="6621367"/>
          </a:xfrm>
          <a:prstGeom prst="rect">
            <a:avLst/>
          </a:prstGeom>
        </p:spPr>
      </p:pic>
      <p:pic>
        <p:nvPicPr>
          <p:cNvPr id="8" name="Bilde 7" descr="Et bilde som inneholder sitrus, poserer&#10;&#10;Automatisk generert beskrivelse">
            <a:extLst>
              <a:ext uri="{FF2B5EF4-FFF2-40B4-BE49-F238E27FC236}">
                <a16:creationId xmlns:a16="http://schemas.microsoft.com/office/drawing/2014/main" id="{9AD5B463-461D-1A5D-A774-29BE7415D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6447" y="15704567"/>
            <a:ext cx="10032999" cy="10869636"/>
          </a:xfrm>
          <a:prstGeom prst="rect">
            <a:avLst/>
          </a:prstGeom>
        </p:spPr>
      </p:pic>
      <p:pic>
        <p:nvPicPr>
          <p:cNvPr id="13" name="Bilde 12" descr="Et bilde som inneholder bord&#10;&#10;Automatisk generert beskrivelse">
            <a:extLst>
              <a:ext uri="{FF2B5EF4-FFF2-40B4-BE49-F238E27FC236}">
                <a16:creationId xmlns:a16="http://schemas.microsoft.com/office/drawing/2014/main" id="{B6647B68-2EE5-6BE5-501C-DE02917EDF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5958" y="11546942"/>
            <a:ext cx="8595359" cy="150272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UiB-Farger-2015-matt">
      <a:dk1>
        <a:sysClr val="windowText" lastClr="000000"/>
      </a:dk1>
      <a:lt1>
        <a:srgbClr val="FFFFFF"/>
      </a:lt1>
      <a:dk2>
        <a:srgbClr val="847268"/>
      </a:dk2>
      <a:lt2>
        <a:srgbClr val="D0CAC2"/>
      </a:lt2>
      <a:accent1>
        <a:srgbClr val="DB3F3D"/>
      </a:accent1>
      <a:accent2>
        <a:srgbClr val="1A2640"/>
      </a:accent2>
      <a:accent3>
        <a:srgbClr val="CDAB3F"/>
      </a:accent3>
      <a:accent4>
        <a:srgbClr val="4EA0B7"/>
      </a:accent4>
      <a:accent5>
        <a:srgbClr val="789A5B"/>
      </a:accent5>
      <a:accent6>
        <a:srgbClr val="705686"/>
      </a:accent6>
      <a:hlink>
        <a:srgbClr val="009FEE"/>
      </a:hlink>
      <a:folHlink>
        <a:srgbClr val="522D89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38100" cap="flat" cmpd="sng" algn="ctr">
              <a:solidFill>
                <a:srgbClr val="005473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8361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374</Words>
  <Application>Microsoft Macintosh PowerPoint</Application>
  <PresentationFormat>Egendefinert</PresentationFormat>
  <Paragraphs>24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Arial</vt:lpstr>
      <vt:lpstr>Standard utforming</vt:lpstr>
      <vt:lpstr>PowerPoint-presentasjon</vt:lpstr>
    </vt:vector>
  </TitlesOfParts>
  <Company>IT-avd, 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Helge Grønhaug</dc:creator>
  <cp:lastModifiedBy>Trond Are Mannsåker</cp:lastModifiedBy>
  <cp:revision>145</cp:revision>
  <cp:lastPrinted>2016-05-27T08:05:21Z</cp:lastPrinted>
  <dcterms:created xsi:type="dcterms:W3CDTF">2006-11-02T13:18:58Z</dcterms:created>
  <dcterms:modified xsi:type="dcterms:W3CDTF">2022-10-05T17:52:28Z</dcterms:modified>
</cp:coreProperties>
</file>