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0" r:id="rId2"/>
  </p:sldIdLst>
  <p:sldSz cx="42808525" cy="30279975"/>
  <p:notesSz cx="7099300" cy="10234613"/>
  <p:defaultTextStyle>
    <a:defPPr>
      <a:defRPr lang="nb-NO"/>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778">
          <p15:clr>
            <a:srgbClr val="A4A3A4"/>
          </p15:clr>
        </p15:guide>
        <p15:guide id="2" orient="horz" pos="18586">
          <p15:clr>
            <a:srgbClr val="A4A3A4"/>
          </p15:clr>
        </p15:guide>
        <p15:guide id="3" orient="horz" pos="17074">
          <p15:clr>
            <a:srgbClr val="A4A3A4"/>
          </p15:clr>
        </p15:guide>
        <p15:guide id="4" pos="745">
          <p15:clr>
            <a:srgbClr val="A4A3A4"/>
          </p15:clr>
        </p15:guide>
        <p15:guide id="5" pos="19961">
          <p15:clr>
            <a:srgbClr val="A4A3A4"/>
          </p15:clr>
        </p15:guide>
        <p15:guide id="6" pos="26361">
          <p15:clr>
            <a:srgbClr val="A4A3A4"/>
          </p15:clr>
        </p15:guide>
        <p15:guide id="7" pos="13513">
          <p15:clr>
            <a:srgbClr val="A4A3A4"/>
          </p15:clr>
        </p15:guide>
        <p15:guide id="8" pos="702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332B"/>
    <a:srgbClr val="0054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30FCE3-9AD2-0049-B220-0A0098723E3E}" v="1" dt="2022-10-06T12:27:50.937"/>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727"/>
  </p:normalViewPr>
  <p:slideViewPr>
    <p:cSldViewPr snapToGrid="0">
      <p:cViewPr>
        <p:scale>
          <a:sx n="40" d="100"/>
          <a:sy n="40" d="100"/>
        </p:scale>
        <p:origin x="-2064" y="-2272"/>
      </p:cViewPr>
      <p:guideLst>
        <p:guide orient="horz" pos="2778"/>
        <p:guide orient="horz" pos="18586"/>
        <p:guide orient="horz" pos="17074"/>
        <p:guide pos="745"/>
        <p:guide pos="19961"/>
        <p:guide pos="26361"/>
        <p:guide pos="13513"/>
        <p:guide pos="702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regneark.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regneark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4000"/>
              <a:t>Indication</a:t>
            </a:r>
            <a:endParaRPr lang="en-US"/>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nb-NO"/>
        </a:p>
      </c:txPr>
    </c:title>
    <c:autoTitleDeleted val="0"/>
    <c:plotArea>
      <c:layout/>
      <c:pieChart>
        <c:varyColors val="1"/>
        <c:ser>
          <c:idx val="0"/>
          <c:order val="0"/>
          <c:tx>
            <c:strRef>
              <c:f>'Ark1'!$B$1</c:f>
              <c:strCache>
                <c:ptCount val="1"/>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4-8769-1E42-B031-45982E1E350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1-8769-1E42-B031-45982E1E350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2-8769-1E42-B031-45982E1E350E}"/>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3-8769-1E42-B031-45982E1E350E}"/>
              </c:ext>
            </c:extLst>
          </c:dPt>
          <c:dLbls>
            <c:dLbl>
              <c:idx val="0"/>
              <c:tx>
                <c:rich>
                  <a:bodyPr/>
                  <a:lstStyle/>
                  <a:p>
                    <a:fld id="{4F6A0B9C-3445-EA40-80DB-D2B9C4ACAE39}" type="VALUE">
                      <a:rPr lang="en-US">
                        <a:solidFill>
                          <a:schemeClr val="bg1"/>
                        </a:solidFill>
                      </a:rPr>
                      <a:pPr/>
                      <a:t>[VERDI]</a:t>
                    </a:fld>
                    <a:endParaRPr lang="nb-NO"/>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8769-1E42-B031-45982E1E350E}"/>
                </c:ext>
              </c:extLst>
            </c:dLbl>
            <c:dLbl>
              <c:idx val="1"/>
              <c:tx>
                <c:rich>
                  <a:bodyPr/>
                  <a:lstStyle/>
                  <a:p>
                    <a:fld id="{C90201B0-208E-5949-9D26-E79DA896C0A8}" type="VALUE">
                      <a:rPr lang="en-US">
                        <a:solidFill>
                          <a:schemeClr val="bg1"/>
                        </a:solidFill>
                      </a:rPr>
                      <a:pPr/>
                      <a:t>[VERDI]</a:t>
                    </a:fld>
                    <a:endParaRPr lang="nb-NO"/>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769-1E42-B031-45982E1E350E}"/>
                </c:ext>
              </c:extLst>
            </c:dLbl>
            <c:dLbl>
              <c:idx val="2"/>
              <c:tx>
                <c:rich>
                  <a:bodyPr/>
                  <a:lstStyle/>
                  <a:p>
                    <a:fld id="{DDDA98C5-A70F-8F40-9FFF-6CE8F7A5B2BB}" type="VALUE">
                      <a:rPr lang="en-US">
                        <a:solidFill>
                          <a:schemeClr val="bg1"/>
                        </a:solidFill>
                      </a:rPr>
                      <a:pPr/>
                      <a:t>[VERDI]</a:t>
                    </a:fld>
                    <a:endParaRPr lang="nb-NO"/>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8769-1E42-B031-45982E1E350E}"/>
                </c:ext>
              </c:extLst>
            </c:dLbl>
            <c:dLbl>
              <c:idx val="3"/>
              <c:tx>
                <c:rich>
                  <a:bodyPr/>
                  <a:lstStyle/>
                  <a:p>
                    <a:fld id="{DB49B30C-B848-A24E-BE40-61273FF28169}" type="VALUE">
                      <a:rPr lang="en-US">
                        <a:solidFill>
                          <a:schemeClr val="bg1"/>
                        </a:solidFill>
                      </a:rPr>
                      <a:pPr/>
                      <a:t>[VERDI]</a:t>
                    </a:fld>
                    <a:endParaRPr lang="nb-NO"/>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8769-1E42-B031-45982E1E350E}"/>
                </c:ext>
              </c:extLst>
            </c:dLbl>
            <c:spPr>
              <a:noFill/>
              <a:ln>
                <a:noFill/>
              </a:ln>
              <a:effectLst/>
            </c:spPr>
            <c:txPr>
              <a:bodyPr rot="0" spcFirstLastPara="1" vertOverflow="ellipsis" vert="horz" wrap="square" lIns="38100" tIns="19050" rIns="38100" bIns="19050" anchor="ctr" anchorCtr="1">
                <a:spAutoFit/>
              </a:bodyPr>
              <a:lstStyle/>
              <a:p>
                <a:pPr>
                  <a:defRPr sz="2800" b="0" i="0" u="none" strike="noStrike" kern="1200" baseline="0">
                    <a:solidFill>
                      <a:schemeClr val="tx1">
                        <a:lumMod val="75000"/>
                        <a:lumOff val="25000"/>
                      </a:schemeClr>
                    </a:solidFill>
                    <a:latin typeface="+mn-lt"/>
                    <a:ea typeface="+mn-ea"/>
                    <a:cs typeface="+mn-cs"/>
                  </a:defRPr>
                </a:pPr>
                <a:endParaRPr lang="nb-NO"/>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'Ark1'!$A$2:$A$5</c:f>
              <c:strCache>
                <c:ptCount val="4"/>
                <c:pt idx="0">
                  <c:v>Myoma/hemmorage</c:v>
                </c:pt>
                <c:pt idx="1">
                  <c:v>Pain/endometriosis</c:v>
                </c:pt>
                <c:pt idx="2">
                  <c:v>Genital prolapse </c:v>
                </c:pt>
                <c:pt idx="3">
                  <c:v>CIN/HPV</c:v>
                </c:pt>
              </c:strCache>
            </c:strRef>
          </c:cat>
          <c:val>
            <c:numRef>
              <c:f>'Ark1'!$B$2:$B$5</c:f>
              <c:numCache>
                <c:formatCode>General</c:formatCode>
                <c:ptCount val="4"/>
                <c:pt idx="0">
                  <c:v>181</c:v>
                </c:pt>
                <c:pt idx="1">
                  <c:v>50</c:v>
                </c:pt>
                <c:pt idx="2">
                  <c:v>18</c:v>
                </c:pt>
                <c:pt idx="3">
                  <c:v>34</c:v>
                </c:pt>
              </c:numCache>
            </c:numRef>
          </c:val>
          <c:extLst>
            <c:ext xmlns:c16="http://schemas.microsoft.com/office/drawing/2014/chart" uri="{C3380CC4-5D6E-409C-BE32-E72D297353CC}">
              <c16:uniqueId val="{00000000-8769-1E42-B031-45982E1E350E}"/>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nb-N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b-N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3600"/>
              <a:t>Entry plan</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nb-NO"/>
        </a:p>
      </c:txPr>
    </c:title>
    <c:autoTitleDeleted val="0"/>
    <c:plotArea>
      <c:layout/>
      <c:pieChart>
        <c:varyColors val="1"/>
        <c:ser>
          <c:idx val="0"/>
          <c:order val="0"/>
          <c:tx>
            <c:strRef>
              <c:f>'Ark1'!$B$1</c:f>
              <c:strCache>
                <c:ptCount val="1"/>
                <c:pt idx="0">
                  <c:v>Entry plan</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AC0-6348-A9A7-5036D476E3A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4AC0-6348-A9A7-5036D476E3A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4-4AC0-6348-A9A7-5036D476E3A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3-4AC0-6348-A9A7-5036D476E3A5}"/>
              </c:ext>
            </c:extLst>
          </c:dPt>
          <c:dLbls>
            <c:dLbl>
              <c:idx val="0"/>
              <c:tx>
                <c:rich>
                  <a:bodyPr/>
                  <a:lstStyle/>
                  <a:p>
                    <a:fld id="{8930AF9D-608D-6241-AF2D-22733EC80269}" type="VALUE">
                      <a:rPr lang="en-US" sz="2000"/>
                      <a:pPr/>
                      <a:t>[VERDI]</a:t>
                    </a:fld>
                    <a:endParaRPr lang="nb-NO"/>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4AC0-6348-A9A7-5036D476E3A5}"/>
                </c:ext>
              </c:extLst>
            </c:dLbl>
            <c:dLbl>
              <c:idx val="1"/>
              <c:tx>
                <c:rich>
                  <a:bodyPr/>
                  <a:lstStyle/>
                  <a:p>
                    <a:fld id="{5C7D2F95-2010-174E-83BA-AD3B983D1D72}" type="VALUE">
                      <a:rPr lang="en-US" sz="2400"/>
                      <a:pPr/>
                      <a:t>[VERDI]</a:t>
                    </a:fld>
                    <a:endParaRPr lang="nb-NO"/>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4AC0-6348-A9A7-5036D476E3A5}"/>
                </c:ext>
              </c:extLst>
            </c:dLbl>
            <c:dLbl>
              <c:idx val="2"/>
              <c:tx>
                <c:rich>
                  <a:bodyPr/>
                  <a:lstStyle/>
                  <a:p>
                    <a:fld id="{7601177D-9235-DF42-875A-8D46A5F5025C}" type="VALUE">
                      <a:rPr lang="en-US" sz="2400"/>
                      <a:pPr/>
                      <a:t>[VERDI]</a:t>
                    </a:fld>
                    <a:endParaRPr lang="nb-NO"/>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4AC0-6348-A9A7-5036D476E3A5}"/>
                </c:ext>
              </c:extLst>
            </c:dLbl>
            <c:dLbl>
              <c:idx val="3"/>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mn-lt"/>
                      <a:ea typeface="+mn-ea"/>
                      <a:cs typeface="+mn-cs"/>
                    </a:defRPr>
                  </a:pPr>
                  <a:endParaRPr lang="nb-NO"/>
                </a:p>
              </c:txPr>
              <c:dLblPos val="bestFit"/>
              <c:showLegendKey val="0"/>
              <c:showVal val="1"/>
              <c:showCatName val="0"/>
              <c:showSerName val="0"/>
              <c:showPercent val="0"/>
              <c:showBubbleSize val="0"/>
              <c:extLst>
                <c:ext xmlns:c16="http://schemas.microsoft.com/office/drawing/2014/chart" uri="{C3380CC4-5D6E-409C-BE32-E72D297353CC}">
                  <c16:uniqueId val="{00000003-4AC0-6348-A9A7-5036D476E3A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nb-NO"/>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'Ark1'!$A$2:$A$5</c:f>
              <c:strCache>
                <c:ptCount val="4"/>
                <c:pt idx="0">
                  <c:v>  Robotic assisted </c:v>
                </c:pt>
                <c:pt idx="1">
                  <c:v>  Laparoscopy </c:v>
                </c:pt>
                <c:pt idx="2">
                  <c:v>  Laparotomy </c:v>
                </c:pt>
                <c:pt idx="3">
                  <c:v>  Vaginal</c:v>
                </c:pt>
              </c:strCache>
            </c:strRef>
          </c:cat>
          <c:val>
            <c:numRef>
              <c:f>'Ark1'!$B$2:$B$5</c:f>
              <c:numCache>
                <c:formatCode>General</c:formatCode>
                <c:ptCount val="4"/>
                <c:pt idx="0">
                  <c:v>113</c:v>
                </c:pt>
                <c:pt idx="1">
                  <c:v>167</c:v>
                </c:pt>
                <c:pt idx="2">
                  <c:v>20</c:v>
                </c:pt>
                <c:pt idx="3">
                  <c:v>9</c:v>
                </c:pt>
              </c:numCache>
            </c:numRef>
          </c:val>
          <c:extLst>
            <c:ext xmlns:c16="http://schemas.microsoft.com/office/drawing/2014/chart" uri="{C3380CC4-5D6E-409C-BE32-E72D297353CC}">
              <c16:uniqueId val="{00000000-4AC0-6348-A9A7-5036D476E3A5}"/>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nb-N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b-N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defRPr sz="1300" smtClean="0"/>
            </a:lvl1pPr>
          </a:lstStyle>
          <a:p>
            <a:pPr>
              <a:defRPr/>
            </a:pPr>
            <a:endParaRPr lang="nb-NO"/>
          </a:p>
        </p:txBody>
      </p:sp>
      <p:sp>
        <p:nvSpPr>
          <p:cNvPr id="13315" name="Rectangle 3"/>
          <p:cNvSpPr>
            <a:spLocks noGrp="1" noChangeArrowheads="1"/>
          </p:cNvSpPr>
          <p:nvPr>
            <p:ph type="dt" idx="1"/>
          </p:nvPr>
        </p:nvSpPr>
        <p:spPr bwMode="auto">
          <a:xfrm>
            <a:off x="4021324"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lgn="r">
              <a:defRPr sz="1300" smtClean="0"/>
            </a:lvl1pPr>
          </a:lstStyle>
          <a:p>
            <a:pPr>
              <a:defRPr/>
            </a:pPr>
            <a:endParaRPr lang="nb-NO"/>
          </a:p>
        </p:txBody>
      </p:sp>
      <p:sp>
        <p:nvSpPr>
          <p:cNvPr id="3076" name="Rectangle 4"/>
          <p:cNvSpPr>
            <a:spLocks noGrp="1" noRot="1" noChangeAspect="1" noChangeArrowheads="1" noTextEdit="1"/>
          </p:cNvSpPr>
          <p:nvPr>
            <p:ph type="sldImg" idx="2"/>
          </p:nvPr>
        </p:nvSpPr>
        <p:spPr bwMode="auto">
          <a:xfrm>
            <a:off x="838200" y="768350"/>
            <a:ext cx="54229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709779" y="4861365"/>
            <a:ext cx="5679742" cy="4605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3318" name="Rectangle 6"/>
          <p:cNvSpPr>
            <a:spLocks noGrp="1" noChangeArrowheads="1"/>
          </p:cNvSpPr>
          <p:nvPr>
            <p:ph type="ftr" sz="quarter" idx="4"/>
          </p:nvPr>
        </p:nvSpPr>
        <p:spPr bwMode="auto">
          <a:xfrm>
            <a:off x="0"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defRPr sz="1300" smtClean="0"/>
            </a:lvl1pPr>
          </a:lstStyle>
          <a:p>
            <a:pPr>
              <a:defRPr/>
            </a:pPr>
            <a:endParaRPr lang="nb-NO"/>
          </a:p>
        </p:txBody>
      </p:sp>
      <p:sp>
        <p:nvSpPr>
          <p:cNvPr id="13319" name="Rectangle 7"/>
          <p:cNvSpPr>
            <a:spLocks noGrp="1" noChangeArrowheads="1"/>
          </p:cNvSpPr>
          <p:nvPr>
            <p:ph type="sldNum" sz="quarter" idx="5"/>
          </p:nvPr>
        </p:nvSpPr>
        <p:spPr bwMode="auto">
          <a:xfrm>
            <a:off x="4021324"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lgn="r">
              <a:defRPr sz="1300" smtClean="0"/>
            </a:lvl1pPr>
          </a:lstStyle>
          <a:p>
            <a:pPr>
              <a:defRPr/>
            </a:pPr>
            <a:fld id="{6131AE1E-E725-4449-B03D-B7F1AD5A21EF}" type="slidenum">
              <a:rPr lang="nb-NO"/>
              <a:pPr>
                <a:defRPr/>
              </a:pPr>
              <a:t>‹#›</a:t>
            </a:fld>
            <a:endParaRPr lang="nb-NO"/>
          </a:p>
        </p:txBody>
      </p:sp>
    </p:spTree>
    <p:extLst>
      <p:ext uri="{BB962C8B-B14F-4D97-AF65-F5344CB8AC3E}">
        <p14:creationId xmlns:p14="http://schemas.microsoft.com/office/powerpoint/2010/main" val="3295910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800">
                <a:solidFill>
                  <a:schemeClr val="tx1"/>
                </a:solidFill>
                <a:latin typeface="Arial" charset="0"/>
              </a:defRPr>
            </a:lvl1pPr>
            <a:lvl2pPr marL="178457" indent="-68637" eaLnBrk="0" hangingPunct="0">
              <a:defRPr sz="800">
                <a:solidFill>
                  <a:schemeClr val="tx1"/>
                </a:solidFill>
                <a:latin typeface="Arial" charset="0"/>
              </a:defRPr>
            </a:lvl2pPr>
            <a:lvl3pPr marL="274549" indent="-54910" eaLnBrk="0" hangingPunct="0">
              <a:defRPr sz="800">
                <a:solidFill>
                  <a:schemeClr val="tx1"/>
                </a:solidFill>
                <a:latin typeface="Arial" charset="0"/>
              </a:defRPr>
            </a:lvl3pPr>
            <a:lvl4pPr marL="384368" indent="-54910" eaLnBrk="0" hangingPunct="0">
              <a:defRPr sz="800">
                <a:solidFill>
                  <a:schemeClr val="tx1"/>
                </a:solidFill>
                <a:latin typeface="Arial" charset="0"/>
              </a:defRPr>
            </a:lvl4pPr>
            <a:lvl5pPr marL="494187" indent="-54910" eaLnBrk="0" hangingPunct="0">
              <a:defRPr sz="800">
                <a:solidFill>
                  <a:schemeClr val="tx1"/>
                </a:solidFill>
                <a:latin typeface="Arial" charset="0"/>
              </a:defRPr>
            </a:lvl5pPr>
            <a:lvl6pPr marL="604007" indent="-54910" eaLnBrk="0" fontAlgn="base" hangingPunct="0">
              <a:spcBef>
                <a:spcPct val="0"/>
              </a:spcBef>
              <a:spcAft>
                <a:spcPct val="0"/>
              </a:spcAft>
              <a:defRPr sz="800">
                <a:solidFill>
                  <a:schemeClr val="tx1"/>
                </a:solidFill>
                <a:latin typeface="Arial" charset="0"/>
              </a:defRPr>
            </a:lvl6pPr>
            <a:lvl7pPr marL="713826" indent="-54910" eaLnBrk="0" fontAlgn="base" hangingPunct="0">
              <a:spcBef>
                <a:spcPct val="0"/>
              </a:spcBef>
              <a:spcAft>
                <a:spcPct val="0"/>
              </a:spcAft>
              <a:defRPr sz="800">
                <a:solidFill>
                  <a:schemeClr val="tx1"/>
                </a:solidFill>
                <a:latin typeface="Arial" charset="0"/>
              </a:defRPr>
            </a:lvl7pPr>
            <a:lvl8pPr marL="823646" indent="-54910" eaLnBrk="0" fontAlgn="base" hangingPunct="0">
              <a:spcBef>
                <a:spcPct val="0"/>
              </a:spcBef>
              <a:spcAft>
                <a:spcPct val="0"/>
              </a:spcAft>
              <a:defRPr sz="800">
                <a:solidFill>
                  <a:schemeClr val="tx1"/>
                </a:solidFill>
                <a:latin typeface="Arial" charset="0"/>
              </a:defRPr>
            </a:lvl8pPr>
            <a:lvl9pPr marL="933465" indent="-54910" eaLnBrk="0" fontAlgn="base" hangingPunct="0">
              <a:spcBef>
                <a:spcPct val="0"/>
              </a:spcBef>
              <a:spcAft>
                <a:spcPct val="0"/>
              </a:spcAft>
              <a:defRPr sz="800">
                <a:solidFill>
                  <a:schemeClr val="tx1"/>
                </a:solidFill>
                <a:latin typeface="Arial" charset="0"/>
              </a:defRPr>
            </a:lvl9pPr>
          </a:lstStyle>
          <a:p>
            <a:pPr eaLnBrk="1" hangingPunct="1"/>
            <a:fld id="{5C788E0A-2390-493D-B96C-E13D0340CC64}" type="slidenum">
              <a:rPr lang="nb-NO" altLang="nb-NO" sz="1300"/>
              <a:pPr eaLnBrk="1" hangingPunct="1"/>
              <a:t>1</a:t>
            </a:fld>
            <a:endParaRPr lang="nb-NO" altLang="nb-NO" sz="13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lnSpc>
                <a:spcPct val="80000"/>
              </a:lnSpc>
            </a:pPr>
            <a:r>
              <a:rPr lang="en-GB" altLang="nb-NO" sz="900" err="1"/>
              <a:t>Bildekilder</a:t>
            </a:r>
            <a:r>
              <a:rPr lang="en-GB" altLang="nb-NO" sz="900"/>
              <a:t>***** </a:t>
            </a:r>
            <a:r>
              <a:rPr lang="en-GB" altLang="nb-NO" sz="900" err="1"/>
              <a:t>lov</a:t>
            </a:r>
            <a:r>
              <a:rPr lang="en-GB" altLang="nb-NO" sz="900"/>
              <a:t> </a:t>
            </a:r>
            <a:r>
              <a:rPr lang="en-GB" altLang="nb-NO" sz="900" err="1"/>
              <a:t>å</a:t>
            </a:r>
            <a:r>
              <a:rPr lang="en-GB" altLang="nb-NO" sz="900"/>
              <a:t> </a:t>
            </a:r>
            <a:r>
              <a:rPr lang="en-GB" altLang="nb-NO" sz="900" err="1"/>
              <a:t>bruke</a:t>
            </a:r>
            <a:endParaRPr lang="en-GB" altLang="nb-NO" sz="900"/>
          </a:p>
          <a:p>
            <a:pPr eaLnBrk="1" hangingPunct="1">
              <a:lnSpc>
                <a:spcPct val="80000"/>
              </a:lnSpc>
            </a:pPr>
            <a:endParaRPr lang="en-GB" altLang="nb-NO" sz="900"/>
          </a:p>
          <a:p>
            <a:pPr marL="0" marR="0" lvl="0" indent="0" algn="l" defTabSz="914400" rtl="0" eaLnBrk="1" fontAlgn="base" latinLnBrk="0" hangingPunct="1">
              <a:lnSpc>
                <a:spcPct val="80000"/>
              </a:lnSpc>
              <a:spcBef>
                <a:spcPct val="30000"/>
              </a:spcBef>
              <a:spcAft>
                <a:spcPct val="0"/>
              </a:spcAft>
              <a:buClrTx/>
              <a:buSzTx/>
              <a:buFontTx/>
              <a:buNone/>
              <a:tabLst/>
              <a:defRPr/>
            </a:pPr>
            <a:r>
              <a:rPr lang="en-US" altLang="nb-NO" sz="900" b="1">
                <a:solidFill>
                  <a:schemeClr val="tx1">
                    <a:lumMod val="85000"/>
                    <a:lumOff val="15000"/>
                  </a:schemeClr>
                </a:solidFill>
                <a:latin typeface="+mn-lt"/>
              </a:rPr>
              <a:t>Results</a:t>
            </a:r>
            <a:r>
              <a:rPr lang="en-US" altLang="nb-NO" sz="900">
                <a:solidFill>
                  <a:schemeClr val="tx1">
                    <a:lumMod val="85000"/>
                    <a:lumOff val="15000"/>
                  </a:schemeClr>
                </a:solidFill>
                <a:latin typeface="+mn-lt"/>
              </a:rPr>
              <a:t>: In all 309 women with hysterectomy were included: 113 robotic-assisted, 167 laparoscopic, 20 laparotomy and 9 vaginal. The robotic-assisted laparoscopies had shorter surgery time median 104 minutes (95%CI 97-111), versus conventional laparoscopy 120 minutes (95%CI 112-127, p&lt;0.001), but total theatre time was similar. The women treated by robotic-assisted had fewer peri- and postoperative complications, fewer repeat surgery before discharge and less use of opiates postoperatively when comparing all four modalities.  Length of sick leave and amount of bleeding perioperatively was similar for both laparoscopic techniques, but less than for laparotomy and vaginal surgery. </a:t>
            </a:r>
          </a:p>
          <a:p>
            <a:pPr marL="0" marR="0" lvl="0" indent="0" algn="l" defTabSz="914400" rtl="0" eaLnBrk="1" fontAlgn="base" latinLnBrk="0" hangingPunct="1">
              <a:lnSpc>
                <a:spcPct val="80000"/>
              </a:lnSpc>
              <a:spcBef>
                <a:spcPct val="30000"/>
              </a:spcBef>
              <a:spcAft>
                <a:spcPct val="0"/>
              </a:spcAft>
              <a:buClrTx/>
              <a:buSzTx/>
              <a:buFontTx/>
              <a:buNone/>
              <a:tabLst/>
              <a:defRPr/>
            </a:pPr>
            <a:endParaRPr lang="en-US" altLang="nb-NO" sz="900">
              <a:solidFill>
                <a:schemeClr val="tx1">
                  <a:lumMod val="85000"/>
                  <a:lumOff val="15000"/>
                </a:schemeClr>
              </a:solidFill>
              <a:latin typeface="+mn-lt"/>
            </a:endParaRPr>
          </a:p>
          <a:p>
            <a:pPr marL="0" algn="l" rtl="0" eaLnBrk="1" fontAlgn="t" latinLnBrk="0" hangingPunct="1">
              <a:spcBef>
                <a:spcPts val="0"/>
              </a:spcBef>
              <a:spcAft>
                <a:spcPts val="0"/>
              </a:spcAft>
            </a:pPr>
            <a:r>
              <a:rPr lang="nb-NO" sz="1800" b="1" i="0" u="none" strike="noStrike" kern="1200" err="1">
                <a:solidFill>
                  <a:srgbClr val="FFFFFF"/>
                </a:solidFill>
                <a:effectLst/>
                <a:latin typeface="Arial" panose="020B0604020202020204" pitchFamily="34" charset="0"/>
              </a:rPr>
              <a:t>Entry</a:t>
            </a:r>
            <a:r>
              <a:rPr lang="nb-NO" sz="1800" b="1" i="0" u="none" strike="noStrike" kern="1200">
                <a:solidFill>
                  <a:srgbClr val="FFFFFF"/>
                </a:solidFill>
                <a:effectLst/>
                <a:latin typeface="Arial" panose="020B0604020202020204" pitchFamily="34" charset="0"/>
              </a:rPr>
              <a:t> plan </a:t>
            </a:r>
            <a:endParaRPr lang="nb-NO" sz="1800" b="0" i="0" u="none" strike="noStrike">
              <a:effectLst/>
              <a:latin typeface="Arial" panose="020B0604020202020204" pitchFamily="34" charset="0"/>
            </a:endParaRPr>
          </a:p>
          <a:p>
            <a:pPr marL="0" algn="l" rtl="0" eaLnBrk="1" fontAlgn="t" latinLnBrk="0" hangingPunct="1">
              <a:spcBef>
                <a:spcPts val="0"/>
              </a:spcBef>
              <a:spcAft>
                <a:spcPts val="0"/>
              </a:spcAft>
            </a:pPr>
            <a:r>
              <a:rPr lang="nb-NO" sz="1800" b="1" i="0" u="none" strike="noStrike" kern="1200">
                <a:solidFill>
                  <a:srgbClr val="FFFFFF"/>
                </a:solidFill>
                <a:effectLst/>
                <a:latin typeface="Arial" panose="020B0604020202020204" pitchFamily="34" charset="0"/>
              </a:rPr>
              <a:t>  </a:t>
            </a:r>
            <a:r>
              <a:rPr lang="nb-NO" sz="1800" b="1" i="0" u="none" strike="noStrike" kern="1200" err="1">
                <a:solidFill>
                  <a:srgbClr val="FFFFFF"/>
                </a:solidFill>
                <a:effectLst/>
                <a:latin typeface="Arial" panose="020B0604020202020204" pitchFamily="34" charset="0"/>
              </a:rPr>
              <a:t>Robotic</a:t>
            </a:r>
            <a:r>
              <a:rPr lang="nb-NO" sz="1800" b="1" i="0" u="none" strike="noStrike" kern="1200">
                <a:solidFill>
                  <a:srgbClr val="FFFFFF"/>
                </a:solidFill>
                <a:effectLst/>
                <a:latin typeface="Arial" panose="020B0604020202020204" pitchFamily="34" charset="0"/>
              </a:rPr>
              <a:t> </a:t>
            </a:r>
            <a:r>
              <a:rPr lang="nb-NO" sz="1800" b="1" i="0" u="none" strike="noStrike" kern="1200" err="1">
                <a:solidFill>
                  <a:srgbClr val="FFFFFF"/>
                </a:solidFill>
                <a:effectLst/>
                <a:latin typeface="Arial" panose="020B0604020202020204" pitchFamily="34" charset="0"/>
              </a:rPr>
              <a:t>assisted</a:t>
            </a:r>
            <a:r>
              <a:rPr lang="nb-NO" sz="1800" b="1" i="0" u="none" strike="noStrike" kern="1200">
                <a:solidFill>
                  <a:srgbClr val="FFFFFF"/>
                </a:solidFill>
                <a:effectLst/>
                <a:latin typeface="Arial" panose="020B0604020202020204" pitchFamily="34" charset="0"/>
              </a:rPr>
              <a:t> </a:t>
            </a:r>
            <a:endParaRPr lang="nb-NO" sz="1800" b="0" i="0" u="none" strike="noStrike">
              <a:effectLst/>
              <a:latin typeface="Arial" panose="020B0604020202020204" pitchFamily="34" charset="0"/>
            </a:endParaRPr>
          </a:p>
          <a:p>
            <a:pPr marL="0" algn="l" rtl="0" eaLnBrk="1" fontAlgn="t" latinLnBrk="0" hangingPunct="1">
              <a:spcBef>
                <a:spcPts val="0"/>
              </a:spcBef>
              <a:spcAft>
                <a:spcPts val="0"/>
              </a:spcAft>
            </a:pPr>
            <a:r>
              <a:rPr lang="nb-NO" sz="1800" b="1" i="0" u="none" strike="noStrike" kern="1200">
                <a:solidFill>
                  <a:srgbClr val="FFFFFF"/>
                </a:solidFill>
                <a:effectLst/>
                <a:latin typeface="Arial" panose="020B0604020202020204" pitchFamily="34" charset="0"/>
              </a:rPr>
              <a:t>  </a:t>
            </a:r>
            <a:r>
              <a:rPr lang="nb-NO" sz="1800" b="1" i="0" u="none" strike="noStrike" kern="1200" err="1">
                <a:solidFill>
                  <a:srgbClr val="FFFFFF"/>
                </a:solidFill>
                <a:effectLst/>
                <a:latin typeface="Arial" panose="020B0604020202020204" pitchFamily="34" charset="0"/>
              </a:rPr>
              <a:t>Laparoscopy</a:t>
            </a:r>
            <a:r>
              <a:rPr lang="nb-NO" sz="1800" b="1" i="0" u="none" strike="noStrike" kern="1200">
                <a:solidFill>
                  <a:srgbClr val="FFFFFF"/>
                </a:solidFill>
                <a:effectLst/>
                <a:latin typeface="Arial" panose="020B0604020202020204" pitchFamily="34" charset="0"/>
              </a:rPr>
              <a:t> </a:t>
            </a:r>
            <a:endParaRPr lang="nb-NO" sz="1800" b="0" i="0" u="none" strike="noStrike">
              <a:effectLst/>
              <a:latin typeface="Arial" panose="020B0604020202020204" pitchFamily="34" charset="0"/>
            </a:endParaRPr>
          </a:p>
          <a:p>
            <a:pPr marL="0" algn="l" rtl="0" eaLnBrk="1" fontAlgn="t" latinLnBrk="0" hangingPunct="1">
              <a:spcBef>
                <a:spcPts val="0"/>
              </a:spcBef>
              <a:spcAft>
                <a:spcPts val="0"/>
              </a:spcAft>
            </a:pPr>
            <a:r>
              <a:rPr lang="nb-NO" sz="1800" b="1" i="0" u="none" strike="noStrike" kern="1200">
                <a:solidFill>
                  <a:srgbClr val="FFFFFF"/>
                </a:solidFill>
                <a:effectLst/>
                <a:latin typeface="Arial" panose="020B0604020202020204" pitchFamily="34" charset="0"/>
              </a:rPr>
              <a:t>  </a:t>
            </a:r>
            <a:r>
              <a:rPr lang="nb-NO" sz="1800" b="1" i="0" u="none" strike="noStrike" kern="1200" err="1">
                <a:solidFill>
                  <a:srgbClr val="FFFFFF"/>
                </a:solidFill>
                <a:effectLst/>
                <a:latin typeface="Arial" panose="020B0604020202020204" pitchFamily="34" charset="0"/>
              </a:rPr>
              <a:t>Laparotomy</a:t>
            </a:r>
            <a:r>
              <a:rPr lang="nb-NO" sz="1800" b="1" i="0" u="none" strike="noStrike" kern="1200">
                <a:solidFill>
                  <a:srgbClr val="FFFFFF"/>
                </a:solidFill>
                <a:effectLst/>
                <a:latin typeface="Arial" panose="020B0604020202020204" pitchFamily="34" charset="0"/>
              </a:rPr>
              <a:t> </a:t>
            </a:r>
            <a:endParaRPr lang="nb-NO" sz="1800" b="0" i="0" u="none" strike="noStrike">
              <a:effectLst/>
              <a:latin typeface="Arial" panose="020B0604020202020204" pitchFamily="34" charset="0"/>
            </a:endParaRPr>
          </a:p>
          <a:p>
            <a:pPr marL="0" algn="l" rtl="0" eaLnBrk="1" fontAlgn="t" latinLnBrk="0" hangingPunct="1">
              <a:spcBef>
                <a:spcPts val="0"/>
              </a:spcBef>
              <a:spcAft>
                <a:spcPts val="0"/>
              </a:spcAft>
            </a:pPr>
            <a:r>
              <a:rPr lang="nb-NO" sz="1800" b="1" i="0" u="none" strike="noStrike" kern="1200">
                <a:solidFill>
                  <a:srgbClr val="FFFFFF"/>
                </a:solidFill>
                <a:effectLst/>
                <a:latin typeface="Arial" panose="020B0604020202020204" pitchFamily="34" charset="0"/>
              </a:rPr>
              <a:t>  Vaginal</a:t>
            </a:r>
            <a:endParaRPr lang="nb-NO" sz="1800" b="0" i="0" u="none" strike="noStrike">
              <a:effectLst/>
              <a:latin typeface="Arial" panose="020B0604020202020204" pitchFamily="34" charset="0"/>
            </a:endParaRPr>
          </a:p>
          <a:p>
            <a:pPr marL="0" algn="l" rtl="0" eaLnBrk="1" fontAlgn="t" latinLnBrk="0" hangingPunct="1">
              <a:spcBef>
                <a:spcPts val="0"/>
              </a:spcBef>
              <a:spcAft>
                <a:spcPts val="0"/>
              </a:spcAft>
            </a:pPr>
            <a:r>
              <a:rPr lang="nb-NO" sz="1800" b="1" i="0" u="none" strike="noStrike" kern="1200">
                <a:solidFill>
                  <a:srgbClr val="FFFFFF"/>
                </a:solidFill>
                <a:effectLst/>
                <a:latin typeface="Arial" panose="020B0604020202020204" pitchFamily="34" charset="0"/>
              </a:rPr>
              <a:t>113 (36.6)</a:t>
            </a:r>
            <a:endParaRPr lang="nb-NO" sz="1800" b="0" i="0" u="none" strike="noStrike">
              <a:effectLst/>
              <a:latin typeface="Arial" panose="020B0604020202020204" pitchFamily="34" charset="0"/>
            </a:endParaRPr>
          </a:p>
          <a:p>
            <a:pPr marL="0" algn="l" rtl="0" eaLnBrk="1" fontAlgn="t" latinLnBrk="0" hangingPunct="1">
              <a:spcBef>
                <a:spcPts val="0"/>
              </a:spcBef>
              <a:spcAft>
                <a:spcPts val="0"/>
              </a:spcAft>
            </a:pPr>
            <a:r>
              <a:rPr lang="nb-NO" sz="1800" b="1" i="0" u="none" strike="noStrike" kern="1200">
                <a:solidFill>
                  <a:srgbClr val="FFFFFF"/>
                </a:solidFill>
                <a:effectLst/>
                <a:latin typeface="Arial" panose="020B0604020202020204" pitchFamily="34" charset="0"/>
              </a:rPr>
              <a:t>167 (54.4)</a:t>
            </a:r>
            <a:endParaRPr lang="nb-NO" sz="1800" b="0" i="0" u="none" strike="noStrike">
              <a:effectLst/>
              <a:latin typeface="Arial" panose="020B0604020202020204" pitchFamily="34" charset="0"/>
            </a:endParaRPr>
          </a:p>
          <a:p>
            <a:pPr marL="0" algn="l" rtl="0" eaLnBrk="1" fontAlgn="t" latinLnBrk="0" hangingPunct="1">
              <a:spcBef>
                <a:spcPts val="0"/>
              </a:spcBef>
              <a:spcAft>
                <a:spcPts val="0"/>
              </a:spcAft>
            </a:pPr>
            <a:r>
              <a:rPr lang="nb-NO" sz="1800" b="1" i="0" u="none" strike="noStrike" kern="1200">
                <a:solidFill>
                  <a:srgbClr val="FFFFFF"/>
                </a:solidFill>
                <a:effectLst/>
                <a:latin typeface="Arial" panose="020B0604020202020204" pitchFamily="34" charset="0"/>
              </a:rPr>
              <a:t>20 (6.5)</a:t>
            </a:r>
            <a:endParaRPr lang="nb-NO" sz="1800" b="0" i="0" u="none" strike="noStrike">
              <a:effectLst/>
              <a:latin typeface="Arial" panose="020B0604020202020204" pitchFamily="34" charset="0"/>
            </a:endParaRPr>
          </a:p>
          <a:p>
            <a:pPr marL="0" algn="l" rtl="0" eaLnBrk="1" fontAlgn="t" latinLnBrk="0" hangingPunct="1">
              <a:spcBef>
                <a:spcPts val="0"/>
              </a:spcBef>
              <a:spcAft>
                <a:spcPts val="0"/>
              </a:spcAft>
            </a:pPr>
            <a:r>
              <a:rPr lang="nb-NO" sz="1800" b="1" i="0" u="none" strike="noStrike" kern="1200">
                <a:solidFill>
                  <a:srgbClr val="FFFFFF"/>
                </a:solidFill>
                <a:effectLst/>
                <a:latin typeface="Arial" panose="020B0604020202020204" pitchFamily="34" charset="0"/>
              </a:rPr>
              <a:t>9 (2.9)</a:t>
            </a:r>
            <a:endParaRPr lang="nb-NO" sz="1800" b="0" i="0" u="none" strike="noStrike">
              <a:effectLst/>
              <a:latin typeface="Arial" panose="020B0604020202020204" pitchFamily="34" charset="0"/>
            </a:endParaRPr>
          </a:p>
          <a:p>
            <a:pPr marL="0" algn="l" rtl="0" eaLnBrk="1" fontAlgn="t" latinLnBrk="0" hangingPunct="1">
              <a:spcBef>
                <a:spcPts val="0"/>
              </a:spcBef>
              <a:spcAft>
                <a:spcPts val="0"/>
              </a:spcAft>
            </a:pPr>
            <a:r>
              <a:rPr lang="nb-NO" sz="1800" b="0" i="0" u="none" strike="noStrike" kern="1200">
                <a:solidFill>
                  <a:srgbClr val="000000"/>
                </a:solidFill>
                <a:effectLst/>
                <a:latin typeface="Arial" panose="020B0604020202020204" pitchFamily="34" charset="0"/>
              </a:rPr>
              <a:t>Main </a:t>
            </a:r>
            <a:r>
              <a:rPr lang="nb-NO" sz="1800" b="0" i="0" u="none" strike="noStrike" kern="1200" err="1">
                <a:solidFill>
                  <a:srgbClr val="000000"/>
                </a:solidFill>
                <a:effectLst/>
                <a:latin typeface="Arial" panose="020B0604020202020204" pitchFamily="34" charset="0"/>
              </a:rPr>
              <a:t>indication</a:t>
            </a:r>
            <a:r>
              <a:rPr lang="nb-NO" sz="1800" b="0" i="0" u="none" strike="noStrike" kern="1200">
                <a:solidFill>
                  <a:srgbClr val="000000"/>
                </a:solidFill>
                <a:effectLst/>
                <a:latin typeface="Arial" panose="020B0604020202020204" pitchFamily="34" charset="0"/>
              </a:rPr>
              <a:t> </a:t>
            </a:r>
            <a:endParaRPr lang="nb-NO" sz="1800" b="0" i="0" u="none" strike="noStrike">
              <a:effectLst/>
              <a:latin typeface="Arial" panose="020B0604020202020204" pitchFamily="34" charset="0"/>
            </a:endParaRPr>
          </a:p>
          <a:p>
            <a:pPr marL="0" algn="l" rtl="0" eaLnBrk="1" fontAlgn="t" latinLnBrk="0" hangingPunct="1">
              <a:spcBef>
                <a:spcPts val="0"/>
              </a:spcBef>
              <a:spcAft>
                <a:spcPts val="0"/>
              </a:spcAft>
            </a:pPr>
            <a:r>
              <a:rPr lang="nb-NO" sz="1800" b="0" i="0" u="none" strike="noStrike" kern="1200">
                <a:solidFill>
                  <a:srgbClr val="000000"/>
                </a:solidFill>
                <a:effectLst/>
                <a:latin typeface="Arial" panose="020B0604020202020204" pitchFamily="34" charset="0"/>
              </a:rPr>
              <a:t>  Myoma/</a:t>
            </a:r>
            <a:r>
              <a:rPr lang="nb-NO" sz="1800" b="0" i="0" u="none" strike="noStrike" kern="1200" err="1">
                <a:solidFill>
                  <a:srgbClr val="000000"/>
                </a:solidFill>
                <a:effectLst/>
                <a:latin typeface="Arial" panose="020B0604020202020204" pitchFamily="34" charset="0"/>
              </a:rPr>
              <a:t>hemorrhage</a:t>
            </a:r>
            <a:r>
              <a:rPr lang="nb-NO" sz="1800" b="0" i="0" u="none" strike="noStrike" kern="1200">
                <a:solidFill>
                  <a:srgbClr val="000000"/>
                </a:solidFill>
                <a:effectLst/>
                <a:latin typeface="Arial" panose="020B0604020202020204" pitchFamily="34" charset="0"/>
              </a:rPr>
              <a:t> </a:t>
            </a:r>
            <a:endParaRPr lang="nb-NO" sz="1800" b="0" i="0" u="none" strike="noStrike">
              <a:effectLst/>
              <a:latin typeface="Arial" panose="020B0604020202020204" pitchFamily="34" charset="0"/>
            </a:endParaRPr>
          </a:p>
          <a:p>
            <a:pPr marL="0" algn="l" rtl="0" eaLnBrk="1" fontAlgn="t" latinLnBrk="0" hangingPunct="1">
              <a:spcBef>
                <a:spcPts val="0"/>
              </a:spcBef>
              <a:spcAft>
                <a:spcPts val="0"/>
              </a:spcAft>
            </a:pPr>
            <a:r>
              <a:rPr lang="nb-NO" sz="1800" b="0" i="0" u="none" strike="noStrike" kern="1200">
                <a:solidFill>
                  <a:srgbClr val="000000"/>
                </a:solidFill>
                <a:effectLst/>
                <a:latin typeface="Arial" panose="020B0604020202020204" pitchFamily="34" charset="0"/>
              </a:rPr>
              <a:t>  </a:t>
            </a:r>
            <a:r>
              <a:rPr lang="nb-NO" sz="1800" b="0" i="0" u="none" strike="noStrike" kern="1200" err="1">
                <a:solidFill>
                  <a:srgbClr val="000000"/>
                </a:solidFill>
                <a:effectLst/>
                <a:latin typeface="Arial" panose="020B0604020202020204" pitchFamily="34" charset="0"/>
              </a:rPr>
              <a:t>Pain</a:t>
            </a:r>
            <a:r>
              <a:rPr lang="nb-NO" sz="1800" b="0" i="0" u="none" strike="noStrike" kern="1200">
                <a:solidFill>
                  <a:srgbClr val="000000"/>
                </a:solidFill>
                <a:effectLst/>
                <a:latin typeface="Arial" panose="020B0604020202020204" pitchFamily="34" charset="0"/>
              </a:rPr>
              <a:t>/</a:t>
            </a:r>
            <a:r>
              <a:rPr lang="nb-NO" sz="1800" b="0" i="0" u="none" strike="noStrike" kern="1200" err="1">
                <a:solidFill>
                  <a:srgbClr val="000000"/>
                </a:solidFill>
                <a:effectLst/>
                <a:latin typeface="Arial" panose="020B0604020202020204" pitchFamily="34" charset="0"/>
              </a:rPr>
              <a:t>endometriosis</a:t>
            </a:r>
            <a:r>
              <a:rPr lang="nb-NO" sz="1800" b="0" i="0" u="none" strike="noStrike" kern="1200">
                <a:solidFill>
                  <a:srgbClr val="000000"/>
                </a:solidFill>
                <a:effectLst/>
                <a:latin typeface="Arial" panose="020B0604020202020204" pitchFamily="34" charset="0"/>
              </a:rPr>
              <a:t> </a:t>
            </a:r>
            <a:endParaRPr lang="nb-NO" sz="1800" b="0" i="0" u="none" strike="noStrike">
              <a:effectLst/>
              <a:latin typeface="Arial" panose="020B0604020202020204" pitchFamily="34" charset="0"/>
            </a:endParaRPr>
          </a:p>
          <a:p>
            <a:pPr marL="0" algn="l" rtl="0" eaLnBrk="1" fontAlgn="t" latinLnBrk="0" hangingPunct="1">
              <a:spcBef>
                <a:spcPts val="0"/>
              </a:spcBef>
              <a:spcAft>
                <a:spcPts val="0"/>
              </a:spcAft>
            </a:pPr>
            <a:r>
              <a:rPr lang="nb-NO" sz="1800" b="0" i="0" u="none" strike="noStrike" kern="1200">
                <a:solidFill>
                  <a:srgbClr val="000000"/>
                </a:solidFill>
                <a:effectLst/>
                <a:latin typeface="Arial" panose="020B0604020202020204" pitchFamily="34" charset="0"/>
              </a:rPr>
              <a:t>  Genital </a:t>
            </a:r>
            <a:r>
              <a:rPr lang="nb-NO" sz="1800" b="0" i="0" u="none" strike="noStrike" kern="1200" err="1">
                <a:solidFill>
                  <a:srgbClr val="000000"/>
                </a:solidFill>
                <a:effectLst/>
                <a:latin typeface="Arial" panose="020B0604020202020204" pitchFamily="34" charset="0"/>
              </a:rPr>
              <a:t>prolapse</a:t>
            </a:r>
            <a:r>
              <a:rPr lang="nb-NO" sz="1800" b="0" i="0" u="none" strike="noStrike" kern="1200">
                <a:solidFill>
                  <a:srgbClr val="000000"/>
                </a:solidFill>
                <a:effectLst/>
                <a:latin typeface="Arial" panose="020B0604020202020204" pitchFamily="34" charset="0"/>
              </a:rPr>
              <a:t> </a:t>
            </a:r>
            <a:endParaRPr lang="nb-NO" sz="1800" b="0" i="0" u="none" strike="noStrike">
              <a:effectLst/>
              <a:latin typeface="Arial" panose="020B0604020202020204" pitchFamily="34" charset="0"/>
            </a:endParaRPr>
          </a:p>
          <a:p>
            <a:pPr marL="0" algn="l" rtl="0" eaLnBrk="1" fontAlgn="t" latinLnBrk="0" hangingPunct="1">
              <a:spcBef>
                <a:spcPts val="0"/>
              </a:spcBef>
              <a:spcAft>
                <a:spcPts val="0"/>
              </a:spcAft>
            </a:pPr>
            <a:r>
              <a:rPr lang="nb-NO" sz="1800" b="0" i="0" u="none" strike="noStrike" kern="1200">
                <a:solidFill>
                  <a:srgbClr val="000000"/>
                </a:solidFill>
                <a:effectLst/>
                <a:latin typeface="Arial" panose="020B0604020202020204" pitchFamily="34" charset="0"/>
              </a:rPr>
              <a:t>  CIN***/HPV****</a:t>
            </a:r>
            <a:endParaRPr lang="nb-NO" sz="1800" b="0" i="0" u="none" strike="noStrike">
              <a:effectLst/>
              <a:latin typeface="Arial" panose="020B0604020202020204" pitchFamily="34" charset="0"/>
            </a:endParaRPr>
          </a:p>
          <a:p>
            <a:pPr marL="0" algn="l" rtl="0" eaLnBrk="1" fontAlgn="t" latinLnBrk="0" hangingPunct="1">
              <a:spcBef>
                <a:spcPts val="0"/>
              </a:spcBef>
              <a:spcAft>
                <a:spcPts val="0"/>
              </a:spcAft>
            </a:pPr>
            <a:r>
              <a:rPr lang="nb-NO" sz="1800" b="0" i="0" u="none" strike="noStrike" kern="1200">
                <a:solidFill>
                  <a:srgbClr val="000000"/>
                </a:solidFill>
                <a:effectLst/>
                <a:latin typeface="Arial" panose="020B0604020202020204" pitchFamily="34" charset="0"/>
              </a:rPr>
              <a:t>  </a:t>
            </a:r>
            <a:r>
              <a:rPr lang="nb-NO" sz="1800" b="0" i="0" u="none" strike="noStrike" kern="1200" err="1">
                <a:solidFill>
                  <a:srgbClr val="000000"/>
                </a:solidFill>
                <a:effectLst/>
                <a:latin typeface="Arial" panose="020B0604020202020204" pitchFamily="34" charset="0"/>
              </a:rPr>
              <a:t>Other</a:t>
            </a:r>
            <a:r>
              <a:rPr lang="nb-NO" sz="1800" b="0" i="0" u="none" strike="noStrike" kern="1200">
                <a:solidFill>
                  <a:srgbClr val="000000"/>
                </a:solidFill>
                <a:effectLst/>
                <a:latin typeface="Arial" panose="020B0604020202020204" pitchFamily="34" charset="0"/>
              </a:rPr>
              <a:t> </a:t>
            </a:r>
            <a:r>
              <a:rPr lang="nb-NO" sz="1800" b="0" i="0" u="none" strike="noStrike" kern="1200" err="1">
                <a:solidFill>
                  <a:srgbClr val="000000"/>
                </a:solidFill>
                <a:effectLst/>
                <a:latin typeface="Arial" panose="020B0604020202020204" pitchFamily="34" charset="0"/>
              </a:rPr>
              <a:t>indications</a:t>
            </a:r>
            <a:r>
              <a:rPr lang="nb-NO" sz="1800" b="0" i="0" u="none" strike="noStrike" kern="1200">
                <a:solidFill>
                  <a:srgbClr val="000000"/>
                </a:solidFill>
                <a:effectLst/>
                <a:latin typeface="Arial" panose="020B0604020202020204" pitchFamily="34" charset="0"/>
              </a:rPr>
              <a:t> </a:t>
            </a:r>
            <a:endParaRPr lang="nb-NO" sz="1800" b="0" i="0" u="none" strike="noStrike">
              <a:effectLst/>
              <a:latin typeface="Arial" panose="020B0604020202020204" pitchFamily="34" charset="0"/>
            </a:endParaRPr>
          </a:p>
          <a:p>
            <a:pPr marL="0" algn="l" rtl="0" eaLnBrk="1" fontAlgn="base" latinLnBrk="0" hangingPunct="1">
              <a:spcBef>
                <a:spcPts val="0"/>
              </a:spcBef>
              <a:spcAft>
                <a:spcPts val="0"/>
              </a:spcAft>
            </a:pPr>
            <a:r>
              <a:rPr lang="nb-NO" sz="1800" b="0" i="0" u="none" strike="noStrike" kern="1200">
                <a:solidFill>
                  <a:srgbClr val="000000"/>
                </a:solidFill>
                <a:effectLst/>
                <a:latin typeface="Arial" panose="020B0604020202020204" pitchFamily="34" charset="0"/>
              </a:rPr>
              <a:t>181 (58.6)</a:t>
            </a:r>
            <a:endParaRPr lang="nb-NO" sz="1800" b="0" i="0" u="none" strike="noStrike">
              <a:effectLst/>
              <a:latin typeface="Arial" panose="020B0604020202020204" pitchFamily="34" charset="0"/>
            </a:endParaRPr>
          </a:p>
          <a:p>
            <a:pPr marL="0" algn="l" rtl="0" eaLnBrk="1" fontAlgn="base" latinLnBrk="0" hangingPunct="1">
              <a:spcBef>
                <a:spcPts val="0"/>
              </a:spcBef>
              <a:spcAft>
                <a:spcPts val="0"/>
              </a:spcAft>
            </a:pPr>
            <a:r>
              <a:rPr lang="nb-NO" sz="1800" b="0" i="0" u="none" strike="noStrike" kern="1200">
                <a:solidFill>
                  <a:srgbClr val="000000"/>
                </a:solidFill>
                <a:effectLst/>
                <a:latin typeface="Arial" panose="020B0604020202020204" pitchFamily="34" charset="0"/>
              </a:rPr>
              <a:t>50 (16.2)</a:t>
            </a:r>
            <a:endParaRPr lang="nb-NO" sz="1800" b="0" i="0" u="none" strike="noStrike">
              <a:effectLst/>
              <a:latin typeface="Arial" panose="020B0604020202020204" pitchFamily="34" charset="0"/>
            </a:endParaRPr>
          </a:p>
          <a:p>
            <a:pPr marL="0" algn="l" rtl="0" eaLnBrk="1" fontAlgn="base" latinLnBrk="0" hangingPunct="1">
              <a:spcBef>
                <a:spcPts val="0"/>
              </a:spcBef>
              <a:spcAft>
                <a:spcPts val="0"/>
              </a:spcAft>
            </a:pPr>
            <a:r>
              <a:rPr lang="nb-NO" sz="1800" b="0" i="0" u="none" strike="noStrike" kern="1200">
                <a:solidFill>
                  <a:srgbClr val="000000"/>
                </a:solidFill>
                <a:effectLst/>
                <a:latin typeface="Arial" panose="020B0604020202020204" pitchFamily="34" charset="0"/>
              </a:rPr>
              <a:t>18 (5.8)</a:t>
            </a:r>
            <a:endParaRPr lang="nb-NO" sz="1800" b="0" i="0" u="none" strike="noStrike">
              <a:effectLst/>
              <a:latin typeface="Arial" panose="020B0604020202020204" pitchFamily="34" charset="0"/>
            </a:endParaRPr>
          </a:p>
          <a:p>
            <a:pPr marL="0" algn="l" rtl="0" eaLnBrk="1" fontAlgn="base" latinLnBrk="0" hangingPunct="1">
              <a:spcBef>
                <a:spcPts val="0"/>
              </a:spcBef>
              <a:spcAft>
                <a:spcPts val="0"/>
              </a:spcAft>
            </a:pPr>
            <a:r>
              <a:rPr lang="nb-NO" sz="1800" b="0" i="0" u="none" strike="noStrike" kern="1200">
                <a:solidFill>
                  <a:srgbClr val="000000"/>
                </a:solidFill>
                <a:effectLst/>
                <a:latin typeface="Arial" panose="020B0604020202020204" pitchFamily="34" charset="0"/>
              </a:rPr>
              <a:t>34 (11.0)</a:t>
            </a:r>
            <a:endParaRPr lang="nb-NO" sz="1800" b="0" i="0" u="none" strike="noStrike">
              <a:effectLst/>
              <a:latin typeface="Arial" panose="020B0604020202020204" pitchFamily="34" charset="0"/>
            </a:endParaRPr>
          </a:p>
          <a:p>
            <a:pPr marL="0" algn="l" rtl="0" eaLnBrk="1" fontAlgn="base" latinLnBrk="0" hangingPunct="1">
              <a:spcBef>
                <a:spcPts val="0"/>
              </a:spcBef>
              <a:spcAft>
                <a:spcPts val="0"/>
              </a:spcAft>
            </a:pPr>
            <a:r>
              <a:rPr lang="nb-NO" sz="1800" b="0" i="0" u="none" strike="noStrike" kern="1200">
                <a:solidFill>
                  <a:srgbClr val="000000"/>
                </a:solidFill>
                <a:effectLst/>
                <a:latin typeface="Arial" panose="020B0604020202020204" pitchFamily="34" charset="0"/>
              </a:rPr>
              <a:t>26 (8.4)</a:t>
            </a:r>
            <a:endParaRPr lang="nb-NO" sz="1800" b="0" i="0" u="none" strike="noStrike">
              <a:effectLst/>
              <a:latin typeface="Arial" panose="020B0604020202020204" pitchFamily="34" charset="0"/>
            </a:endParaRPr>
          </a:p>
          <a:p>
            <a:pPr marL="0" marR="0" lvl="0" indent="0" algn="l" defTabSz="914400" rtl="0" eaLnBrk="1" fontAlgn="base" latinLnBrk="0" hangingPunct="1">
              <a:lnSpc>
                <a:spcPct val="80000"/>
              </a:lnSpc>
              <a:spcBef>
                <a:spcPct val="30000"/>
              </a:spcBef>
              <a:spcAft>
                <a:spcPct val="0"/>
              </a:spcAft>
              <a:buClrTx/>
              <a:buSzTx/>
              <a:buFontTx/>
              <a:buNone/>
              <a:tabLst/>
              <a:defRPr/>
            </a:pPr>
            <a:endParaRPr lang="en-US" altLang="nb-NO" sz="900">
              <a:solidFill>
                <a:schemeClr val="tx1">
                  <a:lumMod val="85000"/>
                  <a:lumOff val="15000"/>
                </a:schemeClr>
              </a:solidFill>
              <a:latin typeface="+mn-lt"/>
            </a:endParaRPr>
          </a:p>
          <a:p>
            <a:pPr eaLnBrk="1" hangingPunct="1">
              <a:lnSpc>
                <a:spcPct val="80000"/>
              </a:lnSpc>
            </a:pPr>
            <a:endParaRPr lang="en-GB" altLang="nb-NO" sz="9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Postermal">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22629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3" descr="Background, text field"/>
          <p:cNvSpPr>
            <a:spLocks/>
          </p:cNvSpPr>
          <p:nvPr/>
        </p:nvSpPr>
        <p:spPr bwMode="auto">
          <a:xfrm>
            <a:off x="6780" y="6047625"/>
            <a:ext cx="42840000" cy="21204000"/>
          </a:xfrm>
          <a:custGeom>
            <a:avLst/>
            <a:gdLst>
              <a:gd name="T0" fmla="*/ 0 w 31660"/>
              <a:gd name="T1" fmla="*/ 4141 h 4141"/>
              <a:gd name="T2" fmla="*/ 31660 w 31660"/>
              <a:gd name="T3" fmla="*/ 4141 h 4141"/>
              <a:gd name="T4" fmla="*/ 31660 w 31660"/>
              <a:gd name="T5" fmla="*/ 0 h 4141"/>
              <a:gd name="T6" fmla="*/ 0 w 31660"/>
              <a:gd name="T7" fmla="*/ 0 h 4141"/>
              <a:gd name="T8" fmla="*/ 0 w 31660"/>
              <a:gd name="T9" fmla="*/ 4141 h 4141"/>
            </a:gdLst>
            <a:ahLst/>
            <a:cxnLst>
              <a:cxn ang="0">
                <a:pos x="T0" y="T1"/>
              </a:cxn>
              <a:cxn ang="0">
                <a:pos x="T2" y="T3"/>
              </a:cxn>
              <a:cxn ang="0">
                <a:pos x="T4" y="T5"/>
              </a:cxn>
              <a:cxn ang="0">
                <a:pos x="T6" y="T7"/>
              </a:cxn>
              <a:cxn ang="0">
                <a:pos x="T8" y="T9"/>
              </a:cxn>
            </a:cxnLst>
            <a:rect l="0" t="0" r="r" b="b"/>
            <a:pathLst>
              <a:path w="31660" h="4141">
                <a:moveTo>
                  <a:pt x="0" y="4141"/>
                </a:moveTo>
                <a:lnTo>
                  <a:pt x="31660" y="4141"/>
                </a:lnTo>
                <a:lnTo>
                  <a:pt x="31660" y="0"/>
                </a:lnTo>
                <a:lnTo>
                  <a:pt x="0" y="0"/>
                </a:lnTo>
                <a:lnTo>
                  <a:pt x="0" y="4141"/>
                </a:lnTo>
              </a:path>
            </a:pathLst>
          </a:custGeom>
          <a:solidFill>
            <a:schemeClr val="bg2">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a:p>
        </p:txBody>
      </p:sp>
      <p:sp>
        <p:nvSpPr>
          <p:cNvPr id="3" name="Freeform 3" descr="Red field, top"/>
          <p:cNvSpPr>
            <a:spLocks/>
          </p:cNvSpPr>
          <p:nvPr/>
        </p:nvSpPr>
        <p:spPr bwMode="auto">
          <a:xfrm>
            <a:off x="0" y="-1"/>
            <a:ext cx="42840000" cy="5634931"/>
          </a:xfrm>
          <a:custGeom>
            <a:avLst/>
            <a:gdLst>
              <a:gd name="T0" fmla="*/ 0 w 31660"/>
              <a:gd name="T1" fmla="*/ 4141 h 4141"/>
              <a:gd name="T2" fmla="*/ 31660 w 31660"/>
              <a:gd name="T3" fmla="*/ 4141 h 4141"/>
              <a:gd name="T4" fmla="*/ 31660 w 31660"/>
              <a:gd name="T5" fmla="*/ 0 h 4141"/>
              <a:gd name="T6" fmla="*/ 0 w 31660"/>
              <a:gd name="T7" fmla="*/ 0 h 4141"/>
              <a:gd name="T8" fmla="*/ 0 w 31660"/>
              <a:gd name="T9" fmla="*/ 4141 h 4141"/>
            </a:gdLst>
            <a:ahLst/>
            <a:cxnLst>
              <a:cxn ang="0">
                <a:pos x="T0" y="T1"/>
              </a:cxn>
              <a:cxn ang="0">
                <a:pos x="T2" y="T3"/>
              </a:cxn>
              <a:cxn ang="0">
                <a:pos x="T4" y="T5"/>
              </a:cxn>
              <a:cxn ang="0">
                <a:pos x="T6" y="T7"/>
              </a:cxn>
              <a:cxn ang="0">
                <a:pos x="T8" y="T9"/>
              </a:cxn>
            </a:cxnLst>
            <a:rect l="0" t="0" r="r" b="b"/>
            <a:pathLst>
              <a:path w="31660" h="4141">
                <a:moveTo>
                  <a:pt x="0" y="4141"/>
                </a:moveTo>
                <a:lnTo>
                  <a:pt x="31660" y="4141"/>
                </a:lnTo>
                <a:lnTo>
                  <a:pt x="31660" y="0"/>
                </a:lnTo>
                <a:lnTo>
                  <a:pt x="0" y="0"/>
                </a:lnTo>
                <a:lnTo>
                  <a:pt x="0" y="4141"/>
                </a:lnTo>
              </a:path>
            </a:pathLst>
          </a:custGeom>
          <a:solidFill>
            <a:srgbClr val="E857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nb-NO"/>
          </a:p>
        </p:txBody>
      </p:sp>
      <p:pic>
        <p:nvPicPr>
          <p:cNvPr id="6" name="Picture 19">
            <a:extLst>
              <a:ext uri="{FF2B5EF4-FFF2-40B4-BE49-F238E27FC236}">
                <a16:creationId xmlns:a16="http://schemas.microsoft.com/office/drawing/2014/main" id="{DB71FBB0-7283-9C47-8A07-A78431AE176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p:blipFill>
        <p:spPr bwMode="auto">
          <a:xfrm>
            <a:off x="1214799" y="27905117"/>
            <a:ext cx="9907650" cy="1699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8361363" rtl="0" eaLnBrk="0" fontAlgn="base" hangingPunct="0">
        <a:spcBef>
          <a:spcPct val="0"/>
        </a:spcBef>
        <a:spcAft>
          <a:spcPct val="0"/>
        </a:spcAft>
        <a:defRPr sz="40200">
          <a:solidFill>
            <a:schemeClr val="tx2"/>
          </a:solidFill>
          <a:latin typeface="+mj-lt"/>
          <a:ea typeface="+mj-ea"/>
          <a:cs typeface="+mj-cs"/>
        </a:defRPr>
      </a:lvl1pPr>
      <a:lvl2pPr algn="ctr" defTabSz="8361363" rtl="0" eaLnBrk="0" fontAlgn="base" hangingPunct="0">
        <a:spcBef>
          <a:spcPct val="0"/>
        </a:spcBef>
        <a:spcAft>
          <a:spcPct val="0"/>
        </a:spcAft>
        <a:defRPr sz="40200">
          <a:solidFill>
            <a:schemeClr val="tx2"/>
          </a:solidFill>
          <a:latin typeface="Arial" charset="0"/>
        </a:defRPr>
      </a:lvl2pPr>
      <a:lvl3pPr algn="ctr" defTabSz="8361363" rtl="0" eaLnBrk="0" fontAlgn="base" hangingPunct="0">
        <a:spcBef>
          <a:spcPct val="0"/>
        </a:spcBef>
        <a:spcAft>
          <a:spcPct val="0"/>
        </a:spcAft>
        <a:defRPr sz="40200">
          <a:solidFill>
            <a:schemeClr val="tx2"/>
          </a:solidFill>
          <a:latin typeface="Arial" charset="0"/>
        </a:defRPr>
      </a:lvl3pPr>
      <a:lvl4pPr algn="ctr" defTabSz="8361363" rtl="0" eaLnBrk="0" fontAlgn="base" hangingPunct="0">
        <a:spcBef>
          <a:spcPct val="0"/>
        </a:spcBef>
        <a:spcAft>
          <a:spcPct val="0"/>
        </a:spcAft>
        <a:defRPr sz="40200">
          <a:solidFill>
            <a:schemeClr val="tx2"/>
          </a:solidFill>
          <a:latin typeface="Arial" charset="0"/>
        </a:defRPr>
      </a:lvl4pPr>
      <a:lvl5pPr algn="ctr" defTabSz="8361363" rtl="0" eaLnBrk="0" fontAlgn="base" hangingPunct="0">
        <a:spcBef>
          <a:spcPct val="0"/>
        </a:spcBef>
        <a:spcAft>
          <a:spcPct val="0"/>
        </a:spcAft>
        <a:defRPr sz="40200">
          <a:solidFill>
            <a:schemeClr val="tx2"/>
          </a:solidFill>
          <a:latin typeface="Arial" charset="0"/>
        </a:defRPr>
      </a:lvl5pPr>
      <a:lvl6pPr marL="457200" algn="ctr" defTabSz="8361363" rtl="0" fontAlgn="base">
        <a:spcBef>
          <a:spcPct val="0"/>
        </a:spcBef>
        <a:spcAft>
          <a:spcPct val="0"/>
        </a:spcAft>
        <a:defRPr sz="40200">
          <a:solidFill>
            <a:schemeClr val="tx2"/>
          </a:solidFill>
          <a:latin typeface="Arial" charset="0"/>
        </a:defRPr>
      </a:lvl6pPr>
      <a:lvl7pPr marL="914400" algn="ctr" defTabSz="8361363" rtl="0" fontAlgn="base">
        <a:spcBef>
          <a:spcPct val="0"/>
        </a:spcBef>
        <a:spcAft>
          <a:spcPct val="0"/>
        </a:spcAft>
        <a:defRPr sz="40200">
          <a:solidFill>
            <a:schemeClr val="tx2"/>
          </a:solidFill>
          <a:latin typeface="Arial" charset="0"/>
        </a:defRPr>
      </a:lvl7pPr>
      <a:lvl8pPr marL="1371600" algn="ctr" defTabSz="8361363" rtl="0" fontAlgn="base">
        <a:spcBef>
          <a:spcPct val="0"/>
        </a:spcBef>
        <a:spcAft>
          <a:spcPct val="0"/>
        </a:spcAft>
        <a:defRPr sz="40200">
          <a:solidFill>
            <a:schemeClr val="tx2"/>
          </a:solidFill>
          <a:latin typeface="Arial" charset="0"/>
        </a:defRPr>
      </a:lvl8pPr>
      <a:lvl9pPr marL="1828800" algn="ctr" defTabSz="8361363" rtl="0" fontAlgn="base">
        <a:spcBef>
          <a:spcPct val="0"/>
        </a:spcBef>
        <a:spcAft>
          <a:spcPct val="0"/>
        </a:spcAft>
        <a:defRPr sz="40200">
          <a:solidFill>
            <a:schemeClr val="tx2"/>
          </a:solidFill>
          <a:latin typeface="Arial" charset="0"/>
        </a:defRPr>
      </a:lvl9pPr>
    </p:titleStyle>
    <p:bodyStyle>
      <a:lvl1pPr marL="3136900" indent="-3136900" algn="l" defTabSz="8361363" rtl="0" eaLnBrk="0" fontAlgn="base" hangingPunct="0">
        <a:spcBef>
          <a:spcPct val="20000"/>
        </a:spcBef>
        <a:spcAft>
          <a:spcPct val="0"/>
        </a:spcAft>
        <a:buChar char="•"/>
        <a:defRPr sz="29300">
          <a:solidFill>
            <a:schemeClr val="tx1"/>
          </a:solidFill>
          <a:latin typeface="+mn-lt"/>
          <a:ea typeface="+mn-ea"/>
          <a:cs typeface="+mn-cs"/>
        </a:defRPr>
      </a:lvl1pPr>
      <a:lvl2pPr marL="6792913" indent="-2613025" algn="l" defTabSz="8361363" rtl="0" eaLnBrk="0" fontAlgn="base" hangingPunct="0">
        <a:spcBef>
          <a:spcPct val="20000"/>
        </a:spcBef>
        <a:spcAft>
          <a:spcPct val="0"/>
        </a:spcAft>
        <a:buChar char="–"/>
        <a:defRPr sz="25600">
          <a:solidFill>
            <a:schemeClr val="tx1"/>
          </a:solidFill>
          <a:latin typeface="+mn-lt"/>
        </a:defRPr>
      </a:lvl2pPr>
      <a:lvl3pPr marL="10452100" indent="-2090738" algn="l" defTabSz="8361363" rtl="0" eaLnBrk="0" fontAlgn="base" hangingPunct="0">
        <a:spcBef>
          <a:spcPct val="20000"/>
        </a:spcBef>
        <a:spcAft>
          <a:spcPct val="0"/>
        </a:spcAft>
        <a:buChar char="•"/>
        <a:defRPr sz="22100">
          <a:solidFill>
            <a:schemeClr val="tx1"/>
          </a:solidFill>
          <a:latin typeface="+mn-lt"/>
        </a:defRPr>
      </a:lvl3pPr>
      <a:lvl4pPr marL="14630400" indent="-2090738" algn="l" defTabSz="8361363" rtl="0" eaLnBrk="0" fontAlgn="base" hangingPunct="0">
        <a:spcBef>
          <a:spcPct val="20000"/>
        </a:spcBef>
        <a:spcAft>
          <a:spcPct val="0"/>
        </a:spcAft>
        <a:buChar char="–"/>
        <a:defRPr sz="18200">
          <a:solidFill>
            <a:schemeClr val="tx1"/>
          </a:solidFill>
          <a:latin typeface="+mn-lt"/>
        </a:defRPr>
      </a:lvl4pPr>
      <a:lvl5pPr marL="18810288" indent="-2089150" algn="l" defTabSz="8361363" rtl="0" eaLnBrk="0" fontAlgn="base" hangingPunct="0">
        <a:spcBef>
          <a:spcPct val="20000"/>
        </a:spcBef>
        <a:spcAft>
          <a:spcPct val="0"/>
        </a:spcAft>
        <a:buChar char="»"/>
        <a:defRPr sz="18200">
          <a:solidFill>
            <a:schemeClr val="tx1"/>
          </a:solidFill>
          <a:latin typeface="+mn-lt"/>
        </a:defRPr>
      </a:lvl5pPr>
      <a:lvl6pPr marL="19267488" indent="-2089150" algn="l" defTabSz="8361363" rtl="0" fontAlgn="base">
        <a:spcBef>
          <a:spcPct val="20000"/>
        </a:spcBef>
        <a:spcAft>
          <a:spcPct val="0"/>
        </a:spcAft>
        <a:buChar char="»"/>
        <a:defRPr sz="18200">
          <a:solidFill>
            <a:schemeClr val="tx1"/>
          </a:solidFill>
          <a:latin typeface="+mn-lt"/>
        </a:defRPr>
      </a:lvl6pPr>
      <a:lvl7pPr marL="19724688" indent="-2089150" algn="l" defTabSz="8361363" rtl="0" fontAlgn="base">
        <a:spcBef>
          <a:spcPct val="20000"/>
        </a:spcBef>
        <a:spcAft>
          <a:spcPct val="0"/>
        </a:spcAft>
        <a:buChar char="»"/>
        <a:defRPr sz="18200">
          <a:solidFill>
            <a:schemeClr val="tx1"/>
          </a:solidFill>
          <a:latin typeface="+mn-lt"/>
        </a:defRPr>
      </a:lvl7pPr>
      <a:lvl8pPr marL="20181888" indent="-2089150" algn="l" defTabSz="8361363" rtl="0" fontAlgn="base">
        <a:spcBef>
          <a:spcPct val="20000"/>
        </a:spcBef>
        <a:spcAft>
          <a:spcPct val="0"/>
        </a:spcAft>
        <a:buChar char="»"/>
        <a:defRPr sz="18200">
          <a:solidFill>
            <a:schemeClr val="tx1"/>
          </a:solidFill>
          <a:latin typeface="+mn-lt"/>
        </a:defRPr>
      </a:lvl8pPr>
      <a:lvl9pPr marL="20639088" indent="-2089150" algn="l" defTabSz="8361363" rtl="0" fontAlgn="base">
        <a:spcBef>
          <a:spcPct val="20000"/>
        </a:spcBef>
        <a:spcAft>
          <a:spcPct val="0"/>
        </a:spcAft>
        <a:buChar char="»"/>
        <a:defRPr sz="182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descr="Title field"/>
          <p:cNvSpPr txBox="1">
            <a:spLocks noChangeArrowheads="1"/>
          </p:cNvSpPr>
          <p:nvPr/>
        </p:nvSpPr>
        <p:spPr bwMode="auto">
          <a:xfrm>
            <a:off x="612019" y="500893"/>
            <a:ext cx="41703527" cy="2769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altLang="nb-NO" sz="8700" b="1">
                <a:solidFill>
                  <a:schemeClr val="bg1"/>
                </a:solidFill>
                <a:latin typeface="Arial" panose="020B0604020202020204" pitchFamily="34" charset="0"/>
                <a:cs typeface="Arial" panose="020B0604020202020204" pitchFamily="34" charset="0"/>
              </a:rPr>
              <a:t>Evaluation of the introduction of Robotic Assisted Laparoscopic Hysterectomy at the Gynecological Department of </a:t>
            </a:r>
            <a:r>
              <a:rPr lang="en-US" altLang="nb-NO" sz="8700" b="1" err="1">
                <a:solidFill>
                  <a:schemeClr val="bg1"/>
                </a:solidFill>
                <a:latin typeface="Arial" panose="020B0604020202020204" pitchFamily="34" charset="0"/>
                <a:cs typeface="Arial" panose="020B0604020202020204" pitchFamily="34" charset="0"/>
              </a:rPr>
              <a:t>Haukeland</a:t>
            </a:r>
            <a:r>
              <a:rPr lang="en-US" altLang="nb-NO" sz="8700" b="1">
                <a:solidFill>
                  <a:schemeClr val="bg1"/>
                </a:solidFill>
                <a:latin typeface="Arial" panose="020B0604020202020204" pitchFamily="34" charset="0"/>
                <a:cs typeface="Arial" panose="020B0604020202020204" pitchFamily="34" charset="0"/>
              </a:rPr>
              <a:t> University Hospital</a:t>
            </a:r>
          </a:p>
        </p:txBody>
      </p:sp>
      <p:sp>
        <p:nvSpPr>
          <p:cNvPr id="2053" name="Name and info" descr="Field for name and email"/>
          <p:cNvSpPr txBox="1">
            <a:spLocks noChangeArrowheads="1"/>
          </p:cNvSpPr>
          <p:nvPr/>
        </p:nvSpPr>
        <p:spPr bwMode="auto">
          <a:xfrm>
            <a:off x="612018" y="3472843"/>
            <a:ext cx="26477082" cy="187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40" tIns="45720" rIns="0" bIns="45720" anchor="t">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nb-NO" altLang="nb-NO" sz="4400" b="1" dirty="0">
                <a:solidFill>
                  <a:schemeClr val="bg1"/>
                </a:solidFill>
                <a:latin typeface="+mn-lt"/>
              </a:rPr>
              <a:t>Maria Inga Mangersnes</a:t>
            </a:r>
            <a:r>
              <a:rPr lang="nb-NO" altLang="nb-NO" sz="4400" b="1" baseline="30000" dirty="0">
                <a:solidFill>
                  <a:schemeClr val="bg1"/>
                </a:solidFill>
                <a:latin typeface="+mn-lt"/>
              </a:rPr>
              <a:t>1</a:t>
            </a:r>
            <a:r>
              <a:rPr lang="nb-NO" altLang="nb-NO" sz="4400" b="1" dirty="0">
                <a:solidFill>
                  <a:schemeClr val="bg1"/>
                </a:solidFill>
                <a:latin typeface="+mn-lt"/>
              </a:rPr>
              <a:t>, Eirin </a:t>
            </a:r>
            <a:r>
              <a:rPr lang="nb-NO" altLang="nb-NO" sz="4400" b="1" dirty="0" err="1">
                <a:solidFill>
                  <a:schemeClr val="bg1"/>
                </a:solidFill>
                <a:latin typeface="+mn-lt"/>
              </a:rPr>
              <a:t>Bogstrand</a:t>
            </a:r>
            <a:r>
              <a:rPr lang="nb-NO" altLang="nb-NO" sz="4400" b="1" dirty="0">
                <a:solidFill>
                  <a:schemeClr val="bg1"/>
                </a:solidFill>
                <a:latin typeface="+mn-lt"/>
              </a:rPr>
              <a:t> Mogen</a:t>
            </a:r>
            <a:r>
              <a:rPr lang="nb-NO" altLang="nb-NO" sz="4400" b="1" baseline="30000" dirty="0">
                <a:solidFill>
                  <a:schemeClr val="bg1"/>
                </a:solidFill>
                <a:latin typeface="+mn-lt"/>
              </a:rPr>
              <a:t>1</a:t>
            </a:r>
            <a:r>
              <a:rPr lang="nb-NO" altLang="nb-NO" sz="4400" b="1" dirty="0">
                <a:solidFill>
                  <a:schemeClr val="bg1"/>
                </a:solidFill>
                <a:latin typeface="+mn-lt"/>
              </a:rPr>
              <a:t>, Anne Veddeng</a:t>
            </a:r>
            <a:r>
              <a:rPr lang="nb-NO" altLang="nb-NO" sz="4400" b="1" baseline="30000" dirty="0">
                <a:solidFill>
                  <a:schemeClr val="bg1"/>
                </a:solidFill>
                <a:latin typeface="+mn-lt"/>
              </a:rPr>
              <a:t>2</a:t>
            </a:r>
            <a:r>
              <a:rPr lang="nb-NO" altLang="nb-NO" sz="4400" b="1" dirty="0">
                <a:solidFill>
                  <a:schemeClr val="bg1"/>
                </a:solidFill>
                <a:latin typeface="+mn-lt"/>
              </a:rPr>
              <a:t>, Jone Trovik</a:t>
            </a:r>
            <a:r>
              <a:rPr lang="nb-NO" altLang="nb-NO" sz="4400" b="1" baseline="30000" dirty="0">
                <a:solidFill>
                  <a:schemeClr val="bg1"/>
                </a:solidFill>
                <a:latin typeface="+mn-lt"/>
              </a:rPr>
              <a:t>1-2</a:t>
            </a:r>
            <a:br>
              <a:rPr lang="nb-NO" altLang="nb-NO" sz="3600" dirty="0">
                <a:solidFill>
                  <a:schemeClr val="bg1"/>
                </a:solidFill>
                <a:latin typeface="+mn-lt"/>
              </a:rPr>
            </a:br>
            <a:r>
              <a:rPr lang="nb-NO" altLang="nb-NO" sz="3600" baseline="30000" dirty="0">
                <a:solidFill>
                  <a:schemeClr val="bg1"/>
                </a:solidFill>
                <a:latin typeface="+mn-lt"/>
              </a:rPr>
              <a:t>1</a:t>
            </a:r>
            <a:r>
              <a:rPr lang="nb-NO" altLang="nb-NO" sz="3600" dirty="0">
                <a:solidFill>
                  <a:schemeClr val="bg1"/>
                </a:solidFill>
                <a:latin typeface="+mn-lt"/>
              </a:rPr>
              <a:t>Department </a:t>
            </a:r>
            <a:r>
              <a:rPr lang="nb-NO" altLang="nb-NO" sz="3600" dirty="0" err="1">
                <a:solidFill>
                  <a:schemeClr val="bg1"/>
                </a:solidFill>
                <a:latin typeface="+mn-lt"/>
              </a:rPr>
              <a:t>of</a:t>
            </a:r>
            <a:r>
              <a:rPr lang="nb-NO" altLang="nb-NO" sz="3600" dirty="0">
                <a:solidFill>
                  <a:schemeClr val="bg1"/>
                </a:solidFill>
                <a:latin typeface="+mn-lt"/>
              </a:rPr>
              <a:t> </a:t>
            </a:r>
            <a:r>
              <a:rPr lang="nb-NO" altLang="nb-NO" sz="3600">
                <a:solidFill>
                  <a:schemeClr val="bg1"/>
                </a:solidFill>
                <a:latin typeface="+mn-lt"/>
              </a:rPr>
              <a:t>Clinical</a:t>
            </a:r>
            <a:r>
              <a:rPr lang="nb-NO" altLang="nb-NO" sz="3600" dirty="0">
                <a:solidFill>
                  <a:schemeClr val="bg1"/>
                </a:solidFill>
                <a:latin typeface="+mn-lt"/>
              </a:rPr>
              <a:t> Science, </a:t>
            </a:r>
            <a:r>
              <a:rPr lang="nb-NO" altLang="nb-NO" sz="3600" dirty="0" err="1">
                <a:solidFill>
                  <a:schemeClr val="bg1"/>
                </a:solidFill>
                <a:latin typeface="+mn-lt"/>
              </a:rPr>
              <a:t>University</a:t>
            </a:r>
            <a:r>
              <a:rPr lang="nb-NO" altLang="nb-NO" sz="3600" dirty="0">
                <a:solidFill>
                  <a:schemeClr val="bg1"/>
                </a:solidFill>
                <a:latin typeface="+mn-lt"/>
              </a:rPr>
              <a:t> </a:t>
            </a:r>
            <a:r>
              <a:rPr lang="nb-NO" altLang="nb-NO" sz="3600" dirty="0" err="1">
                <a:solidFill>
                  <a:schemeClr val="bg1"/>
                </a:solidFill>
                <a:latin typeface="+mn-lt"/>
              </a:rPr>
              <a:t>of</a:t>
            </a:r>
            <a:r>
              <a:rPr lang="nb-NO" altLang="nb-NO" sz="3600" dirty="0">
                <a:solidFill>
                  <a:schemeClr val="bg1"/>
                </a:solidFill>
                <a:latin typeface="+mn-lt"/>
              </a:rPr>
              <a:t> Bergen </a:t>
            </a:r>
            <a:r>
              <a:rPr lang="nb-NO" altLang="nb-NO" sz="3600" baseline="30000" dirty="0">
                <a:solidFill>
                  <a:schemeClr val="bg1"/>
                </a:solidFill>
                <a:latin typeface="+mn-lt"/>
              </a:rPr>
              <a:t>2</a:t>
            </a:r>
            <a:r>
              <a:rPr lang="nb-NO" altLang="nb-NO" sz="3600" dirty="0">
                <a:solidFill>
                  <a:schemeClr val="bg1"/>
                </a:solidFill>
                <a:latin typeface="+mn-lt"/>
              </a:rPr>
              <a:t>Department </a:t>
            </a:r>
            <a:r>
              <a:rPr lang="nb-NO" altLang="nb-NO" sz="3600" dirty="0" err="1">
                <a:solidFill>
                  <a:schemeClr val="bg1"/>
                </a:solidFill>
                <a:latin typeface="+mn-lt"/>
              </a:rPr>
              <a:t>of</a:t>
            </a:r>
            <a:r>
              <a:rPr lang="nb-NO" altLang="nb-NO" sz="3600" dirty="0">
                <a:solidFill>
                  <a:schemeClr val="bg1"/>
                </a:solidFill>
                <a:latin typeface="+mn-lt"/>
              </a:rPr>
              <a:t> </a:t>
            </a:r>
            <a:r>
              <a:rPr lang="nb-NO" altLang="nb-NO" sz="3600" dirty="0" err="1">
                <a:solidFill>
                  <a:schemeClr val="bg1"/>
                </a:solidFill>
                <a:latin typeface="+mn-lt"/>
              </a:rPr>
              <a:t>Obstetrics</a:t>
            </a:r>
            <a:r>
              <a:rPr lang="nb-NO" altLang="nb-NO" sz="3600" dirty="0">
                <a:solidFill>
                  <a:schemeClr val="bg1"/>
                </a:solidFill>
                <a:latin typeface="+mn-lt"/>
              </a:rPr>
              <a:t> and </a:t>
            </a:r>
            <a:r>
              <a:rPr lang="nb-NO" altLang="nb-NO" sz="3600" dirty="0" err="1">
                <a:solidFill>
                  <a:schemeClr val="bg1"/>
                </a:solidFill>
                <a:latin typeface="+mn-lt"/>
              </a:rPr>
              <a:t>Gynecology</a:t>
            </a:r>
            <a:r>
              <a:rPr lang="nb-NO" altLang="nb-NO" sz="3600" dirty="0">
                <a:solidFill>
                  <a:schemeClr val="bg1"/>
                </a:solidFill>
                <a:latin typeface="+mn-lt"/>
              </a:rPr>
              <a:t>, Haukeland </a:t>
            </a:r>
            <a:r>
              <a:rPr lang="nb-NO" altLang="nb-NO" sz="3600" dirty="0" err="1">
                <a:solidFill>
                  <a:schemeClr val="bg1"/>
                </a:solidFill>
                <a:latin typeface="+mn-lt"/>
              </a:rPr>
              <a:t>University</a:t>
            </a:r>
            <a:r>
              <a:rPr lang="nb-NO" altLang="nb-NO" sz="3600" dirty="0">
                <a:solidFill>
                  <a:schemeClr val="bg1"/>
                </a:solidFill>
                <a:latin typeface="+mn-lt"/>
              </a:rPr>
              <a:t> Hospital</a:t>
            </a:r>
          </a:p>
          <a:p>
            <a:pPr eaLnBrk="1" hangingPunct="1"/>
            <a:r>
              <a:rPr lang="nb-NO" altLang="nb-NO" sz="3600" dirty="0">
                <a:solidFill>
                  <a:schemeClr val="bg1"/>
                </a:solidFill>
                <a:latin typeface="+mn-lt"/>
              </a:rPr>
              <a:t>Tiq005@uib.no, rux007@uib.no</a:t>
            </a:r>
            <a:endParaRPr lang="nb-NO" altLang="nb-NO" sz="4000" dirty="0">
              <a:solidFill>
                <a:schemeClr val="bg1"/>
              </a:solidFill>
              <a:latin typeface="+mn-lt"/>
            </a:endParaRPr>
          </a:p>
        </p:txBody>
      </p:sp>
      <p:sp>
        <p:nvSpPr>
          <p:cNvPr id="2055" name="Text box 1" descr="Text field "/>
          <p:cNvSpPr txBox="1">
            <a:spLocks noChangeArrowheads="1"/>
          </p:cNvSpPr>
          <p:nvPr/>
        </p:nvSpPr>
        <p:spPr bwMode="auto">
          <a:xfrm>
            <a:off x="1211592" y="6799684"/>
            <a:ext cx="20221575" cy="59154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45720" rIns="91440" bIns="45720" anchor="t">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eaLnBrk="1" hangingPunct="1">
              <a:spcAft>
                <a:spcPct val="20000"/>
              </a:spcAft>
            </a:pPr>
            <a:r>
              <a:rPr lang="en-US" altLang="nb-NO" sz="4400" b="1">
                <a:solidFill>
                  <a:schemeClr val="tx1">
                    <a:lumMod val="85000"/>
                    <a:lumOff val="15000"/>
                  </a:schemeClr>
                </a:solidFill>
                <a:latin typeface="+mn-lt"/>
              </a:rPr>
              <a:t>Background: </a:t>
            </a:r>
            <a:r>
              <a:rPr lang="en-US" altLang="nb-NO" sz="4400">
                <a:solidFill>
                  <a:schemeClr val="tx1">
                    <a:lumMod val="85000"/>
                    <a:lumOff val="15000"/>
                  </a:schemeClr>
                </a:solidFill>
                <a:latin typeface="+mn-lt"/>
              </a:rPr>
              <a:t>Haukeland University Hospital (HUS) began performing robotic assisted laparoscopic hysterectomies (RALH) on 01.09.19. </a:t>
            </a:r>
          </a:p>
          <a:p>
            <a:pPr eaLnBrk="1" hangingPunct="1">
              <a:spcAft>
                <a:spcPct val="20000"/>
              </a:spcAft>
            </a:pPr>
            <a:r>
              <a:rPr lang="en-US" altLang="nb-NO" sz="4400" b="1">
                <a:solidFill>
                  <a:schemeClr val="tx1">
                    <a:lumMod val="85000"/>
                    <a:lumOff val="15000"/>
                  </a:schemeClr>
                </a:solidFill>
                <a:latin typeface="+mn-lt"/>
              </a:rPr>
              <a:t>Aim: </a:t>
            </a:r>
            <a:r>
              <a:rPr lang="en-US" altLang="nb-NO" sz="4400">
                <a:solidFill>
                  <a:schemeClr val="tx1">
                    <a:lumMod val="85000"/>
                    <a:lumOff val="15000"/>
                  </a:schemeClr>
                </a:solidFill>
                <a:latin typeface="+mn-lt"/>
              </a:rPr>
              <a:t>We wanted to evaluate the use of this technique and compare it to the other surgery modes of hysterectomy regarding indications, perioperative and postoperative characteristics.</a:t>
            </a:r>
            <a:endParaRPr lang="en-US" altLang="nb-NO" sz="4400">
              <a:solidFill>
                <a:schemeClr val="tx1">
                  <a:lumMod val="85000"/>
                  <a:lumOff val="15000"/>
                </a:schemeClr>
              </a:solidFill>
              <a:latin typeface="+mn-lt"/>
              <a:cs typeface="Arial"/>
            </a:endParaRPr>
          </a:p>
          <a:p>
            <a:pPr eaLnBrk="1" hangingPunct="1">
              <a:spcAft>
                <a:spcPct val="20000"/>
              </a:spcAft>
            </a:pPr>
            <a:r>
              <a:rPr lang="en-US" altLang="nb-NO" sz="4400" b="1">
                <a:solidFill>
                  <a:schemeClr val="tx1">
                    <a:lumMod val="85000"/>
                    <a:lumOff val="15000"/>
                  </a:schemeClr>
                </a:solidFill>
                <a:latin typeface="+mn-lt"/>
              </a:rPr>
              <a:t>Materials and methods: </a:t>
            </a:r>
            <a:r>
              <a:rPr lang="en-US" altLang="nb-NO" sz="4400">
                <a:solidFill>
                  <a:schemeClr val="tx1">
                    <a:lumMod val="85000"/>
                    <a:lumOff val="15000"/>
                  </a:schemeClr>
                </a:solidFill>
                <a:latin typeface="+mn-lt"/>
              </a:rPr>
              <a:t>A retrospective cohort study of women who were hysterectomized at HUS and Voss Hospital between 01.09.19 and 29.04.21.</a:t>
            </a:r>
          </a:p>
          <a:p>
            <a:pPr eaLnBrk="1" hangingPunct="1">
              <a:spcAft>
                <a:spcPct val="20000"/>
              </a:spcAft>
            </a:pPr>
            <a:endParaRPr lang="en-GB" altLang="nb-NO" sz="4400">
              <a:solidFill>
                <a:schemeClr val="tx1">
                  <a:lumMod val="85000"/>
                  <a:lumOff val="15000"/>
                </a:schemeClr>
              </a:solidFill>
              <a:latin typeface="+mn-lt"/>
            </a:endParaRPr>
          </a:p>
        </p:txBody>
      </p:sp>
      <p:sp>
        <p:nvSpPr>
          <p:cNvPr id="2066" name="Acknowledgements" descr="Field for acknowledgements"/>
          <p:cNvSpPr txBox="1">
            <a:spLocks noChangeArrowheads="1"/>
          </p:cNvSpPr>
          <p:nvPr/>
        </p:nvSpPr>
        <p:spPr bwMode="auto">
          <a:xfrm>
            <a:off x="31962408" y="27460575"/>
            <a:ext cx="9740900" cy="13028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nb-NO" altLang="nb-NO" sz="2800" b="1">
                <a:solidFill>
                  <a:schemeClr val="tx1">
                    <a:lumMod val="85000"/>
                    <a:lumOff val="15000"/>
                  </a:schemeClr>
                </a:solidFill>
                <a:latin typeface="+mn-lt"/>
              </a:rPr>
              <a:t>ACKNOWLEDGEMENTS</a:t>
            </a:r>
          </a:p>
          <a:p>
            <a:pPr>
              <a:lnSpc>
                <a:spcPct val="150000"/>
              </a:lnSpc>
              <a:spcAft>
                <a:spcPts val="800"/>
              </a:spcAft>
            </a:pPr>
            <a:r>
              <a:rPr lang="en-US" sz="1800">
                <a:solidFill>
                  <a:srgbClr val="000000"/>
                </a:solidFill>
                <a:effectLst/>
                <a:latin typeface="+mn-lt"/>
                <a:ea typeface="Times New Roman" panose="02020603050405020304" pitchFamily="18" charset="0"/>
                <a:cs typeface="Arial" panose="020B0604020202020204" pitchFamily="34" charset="0"/>
              </a:rPr>
              <a:t>Mark Lewis </a:t>
            </a:r>
            <a:r>
              <a:rPr lang="en-US" sz="1800" err="1">
                <a:solidFill>
                  <a:srgbClr val="000000"/>
                </a:solidFill>
                <a:effectLst/>
                <a:latin typeface="+mn-lt"/>
                <a:ea typeface="Times New Roman" panose="02020603050405020304" pitchFamily="18" charset="0"/>
                <a:cs typeface="Arial" panose="020B0604020202020204" pitchFamily="34" charset="0"/>
              </a:rPr>
              <a:t>Barbero</a:t>
            </a:r>
            <a:r>
              <a:rPr lang="en-US" sz="1800">
                <a:solidFill>
                  <a:srgbClr val="000000"/>
                </a:solidFill>
                <a:effectLst/>
                <a:latin typeface="+mn-lt"/>
                <a:ea typeface="Times New Roman" panose="02020603050405020304" pitchFamily="18" charset="0"/>
                <a:cs typeface="Arial" panose="020B0604020202020204" pitchFamily="34" charset="0"/>
              </a:rPr>
              <a:t>, Senior Physician, </a:t>
            </a:r>
            <a:r>
              <a:rPr lang="en-US" sz="1800" err="1">
                <a:solidFill>
                  <a:srgbClr val="000000"/>
                </a:solidFill>
                <a:effectLst/>
                <a:latin typeface="+mn-lt"/>
                <a:ea typeface="Times New Roman" panose="02020603050405020304" pitchFamily="18" charset="0"/>
                <a:cs typeface="Arial" panose="020B0604020202020204" pitchFamily="34" charset="0"/>
              </a:rPr>
              <a:t>Kvinneklinikken</a:t>
            </a:r>
            <a:r>
              <a:rPr lang="en-US" sz="1800">
                <a:solidFill>
                  <a:srgbClr val="000000"/>
                </a:solidFill>
                <a:effectLst/>
                <a:latin typeface="+mn-lt"/>
                <a:ea typeface="Times New Roman" panose="02020603050405020304" pitchFamily="18" charset="0"/>
                <a:cs typeface="Arial" panose="020B0604020202020204" pitchFamily="34" charset="0"/>
              </a:rPr>
              <a:t> </a:t>
            </a:r>
            <a:r>
              <a:rPr lang="en-US" sz="1800" err="1">
                <a:solidFill>
                  <a:srgbClr val="000000"/>
                </a:solidFill>
                <a:effectLst/>
                <a:latin typeface="+mn-lt"/>
                <a:ea typeface="Times New Roman" panose="02020603050405020304" pitchFamily="18" charset="0"/>
                <a:cs typeface="Arial" panose="020B0604020202020204" pitchFamily="34" charset="0"/>
              </a:rPr>
              <a:t>Haukeland</a:t>
            </a:r>
            <a:r>
              <a:rPr lang="en-US" sz="1800">
                <a:solidFill>
                  <a:srgbClr val="000000"/>
                </a:solidFill>
                <a:effectLst/>
                <a:latin typeface="+mn-lt"/>
                <a:ea typeface="Times New Roman" panose="02020603050405020304" pitchFamily="18" charset="0"/>
                <a:cs typeface="Arial" panose="020B0604020202020204" pitchFamily="34" charset="0"/>
              </a:rPr>
              <a:t> University Hospital (HUS) for help with </a:t>
            </a:r>
            <a:r>
              <a:rPr lang="en-US" sz="1800" err="1">
                <a:solidFill>
                  <a:srgbClr val="000000"/>
                </a:solidFill>
                <a:effectLst/>
                <a:latin typeface="+mn-lt"/>
                <a:ea typeface="Times New Roman" panose="02020603050405020304" pitchFamily="18" charset="0"/>
                <a:cs typeface="Arial" panose="020B0604020202020204" pitchFamily="34" charset="0"/>
              </a:rPr>
              <a:t>datacollection</a:t>
            </a:r>
            <a:r>
              <a:rPr lang="en-US" sz="1800">
                <a:solidFill>
                  <a:srgbClr val="000000"/>
                </a:solidFill>
                <a:effectLst/>
                <a:latin typeface="+mn-lt"/>
                <a:ea typeface="Times New Roman" panose="02020603050405020304" pitchFamily="18" charset="0"/>
                <a:cs typeface="Arial" panose="020B0604020202020204" pitchFamily="34" charset="0"/>
              </a:rPr>
              <a:t>. </a:t>
            </a:r>
            <a:endParaRPr lang="nb-NO" sz="1800">
              <a:effectLst/>
              <a:latin typeface="+mn-lt"/>
              <a:ea typeface="Calibri" panose="020F0502020204030204" pitchFamily="34" charset="0"/>
              <a:cs typeface="Arial" panose="020B0604020202020204" pitchFamily="34" charset="0"/>
            </a:endParaRPr>
          </a:p>
        </p:txBody>
      </p:sp>
      <p:graphicFrame>
        <p:nvGraphicFramePr>
          <p:cNvPr id="2" name="Tabell 2">
            <a:extLst>
              <a:ext uri="{FF2B5EF4-FFF2-40B4-BE49-F238E27FC236}">
                <a16:creationId xmlns:a16="http://schemas.microsoft.com/office/drawing/2014/main" id="{B19B9145-A026-BA9D-DA11-24125E84A836}"/>
              </a:ext>
            </a:extLst>
          </p:cNvPr>
          <p:cNvGraphicFramePr>
            <a:graphicFrameLocks noGrp="1"/>
          </p:cNvGraphicFramePr>
          <p:nvPr>
            <p:extLst>
              <p:ext uri="{D42A27DB-BD31-4B8C-83A1-F6EECF244321}">
                <p14:modId xmlns:p14="http://schemas.microsoft.com/office/powerpoint/2010/main" val="416987609"/>
              </p:ext>
            </p:extLst>
          </p:nvPr>
        </p:nvGraphicFramePr>
        <p:xfrm>
          <a:off x="1413929" y="16385257"/>
          <a:ext cx="10704513" cy="7255721"/>
        </p:xfrm>
        <a:graphic>
          <a:graphicData uri="http://schemas.openxmlformats.org/drawingml/2006/table">
            <a:tbl>
              <a:tblPr firstRow="1" bandRow="1">
                <a:tableStyleId>{5C22544A-7EE6-4342-B048-85BDC9FD1C3A}</a:tableStyleId>
              </a:tblPr>
              <a:tblGrid>
                <a:gridCol w="5452240">
                  <a:extLst>
                    <a:ext uri="{9D8B030D-6E8A-4147-A177-3AD203B41FA5}">
                      <a16:colId xmlns:a16="http://schemas.microsoft.com/office/drawing/2014/main" val="2285354623"/>
                    </a:ext>
                  </a:extLst>
                </a:gridCol>
                <a:gridCol w="5252273">
                  <a:extLst>
                    <a:ext uri="{9D8B030D-6E8A-4147-A177-3AD203B41FA5}">
                      <a16:colId xmlns:a16="http://schemas.microsoft.com/office/drawing/2014/main" val="1488906994"/>
                    </a:ext>
                  </a:extLst>
                </a:gridCol>
              </a:tblGrid>
              <a:tr h="900641">
                <a:tc>
                  <a:txBody>
                    <a:bodyPr/>
                    <a:lstStyle/>
                    <a:p>
                      <a:endParaRPr lang="nb-NO" sz="3600"/>
                    </a:p>
                  </a:txBody>
                  <a:tcPr/>
                </a:tc>
                <a:tc>
                  <a:txBody>
                    <a:bodyPr/>
                    <a:lstStyle/>
                    <a:p>
                      <a:r>
                        <a:rPr lang="nb-NO" sz="3600"/>
                        <a:t>N = 309 </a:t>
                      </a:r>
                    </a:p>
                  </a:txBody>
                  <a:tcPr/>
                </a:tc>
                <a:extLst>
                  <a:ext uri="{0D108BD9-81ED-4DB2-BD59-A6C34878D82A}">
                    <a16:rowId xmlns:a16="http://schemas.microsoft.com/office/drawing/2014/main" val="3119584105"/>
                  </a:ext>
                </a:extLst>
              </a:tr>
              <a:tr h="900641">
                <a:tc>
                  <a:txBody>
                    <a:bodyPr/>
                    <a:lstStyle/>
                    <a:p>
                      <a:endParaRPr lang="nb-NO" sz="3600" dirty="0"/>
                    </a:p>
                    <a:p>
                      <a:r>
                        <a:rPr lang="nb-NO" sz="3600" dirty="0"/>
                        <a:t>Age (</a:t>
                      </a:r>
                      <a:r>
                        <a:rPr lang="nb-NO" sz="3600" dirty="0" err="1"/>
                        <a:t>years</a:t>
                      </a:r>
                      <a:r>
                        <a:rPr lang="nb-NO" sz="3600" dirty="0"/>
                        <a:t>)</a:t>
                      </a:r>
                    </a:p>
                  </a:txBody>
                  <a:tcPr/>
                </a:tc>
                <a:tc>
                  <a:txBody>
                    <a:bodyPr/>
                    <a:lstStyle/>
                    <a:p>
                      <a:r>
                        <a:rPr lang="nb-NO" sz="3600" b="0" i="0" u="none" strike="noStrike" kern="1200">
                          <a:solidFill>
                            <a:schemeClr val="dk1"/>
                          </a:solidFill>
                          <a:effectLst/>
                          <a:latin typeface="+mn-lt"/>
                          <a:ea typeface="+mn-ea"/>
                          <a:cs typeface="+mn-cs"/>
                        </a:rPr>
                        <a:t>Median (95%CI)</a:t>
                      </a:r>
                    </a:p>
                    <a:p>
                      <a:r>
                        <a:rPr lang="nb-NO" sz="3600" b="0" i="0" u="none" strike="noStrike" kern="1200">
                          <a:solidFill>
                            <a:schemeClr val="dk1"/>
                          </a:solidFill>
                          <a:effectLst/>
                          <a:latin typeface="+mn-lt"/>
                          <a:ea typeface="+mn-ea"/>
                          <a:cs typeface="+mn-cs"/>
                        </a:rPr>
                        <a:t>47.0* (46.0-48.0)**</a:t>
                      </a:r>
                      <a:endParaRPr lang="nb-NO" sz="3600"/>
                    </a:p>
                  </a:txBody>
                  <a:tcPr/>
                </a:tc>
                <a:extLst>
                  <a:ext uri="{0D108BD9-81ED-4DB2-BD59-A6C34878D82A}">
                    <a16:rowId xmlns:a16="http://schemas.microsoft.com/office/drawing/2014/main" val="3619029501"/>
                  </a:ext>
                </a:extLst>
              </a:tr>
              <a:tr h="1143000">
                <a:tc>
                  <a:txBody>
                    <a:bodyPr/>
                    <a:lstStyle/>
                    <a:p>
                      <a:pPr rtl="0" fontAlgn="base"/>
                      <a:endParaRPr lang="nb-NO" sz="3600" b="0" i="0" u="none" strike="noStrike" kern="1200">
                        <a:solidFill>
                          <a:schemeClr val="dk1"/>
                        </a:solidFill>
                        <a:effectLst/>
                        <a:latin typeface="+mn-lt"/>
                        <a:ea typeface="+mn-ea"/>
                        <a:cs typeface="+mn-cs"/>
                      </a:endParaRPr>
                    </a:p>
                  </a:txBody>
                  <a:tcPr/>
                </a:tc>
                <a:tc>
                  <a:txBody>
                    <a:bodyPr/>
                    <a:lstStyle/>
                    <a:p>
                      <a:pPr rtl="0" fontAlgn="base"/>
                      <a:r>
                        <a:rPr lang="nb-NO" sz="3600" b="0" i="0" u="none" strike="noStrike" kern="1200">
                          <a:solidFill>
                            <a:schemeClr val="dk1"/>
                          </a:solidFill>
                          <a:effectLst/>
                          <a:latin typeface="+mn-lt"/>
                          <a:ea typeface="+mn-ea"/>
                          <a:cs typeface="+mn-cs"/>
                        </a:rPr>
                        <a:t>n (%)</a:t>
                      </a:r>
                    </a:p>
                  </a:txBody>
                  <a:tcPr/>
                </a:tc>
                <a:extLst>
                  <a:ext uri="{0D108BD9-81ED-4DB2-BD59-A6C34878D82A}">
                    <a16:rowId xmlns:a16="http://schemas.microsoft.com/office/drawing/2014/main" val="1041973243"/>
                  </a:ext>
                </a:extLst>
              </a:tr>
              <a:tr h="1143000">
                <a:tc>
                  <a:txBody>
                    <a:bodyPr/>
                    <a:lstStyle/>
                    <a:p>
                      <a:pPr rtl="0" fontAlgn="base"/>
                      <a:r>
                        <a:rPr lang="nb-NO" sz="3600" b="0" i="0" u="none" strike="noStrike" kern="1200" err="1">
                          <a:solidFill>
                            <a:schemeClr val="dk1"/>
                          </a:solidFill>
                          <a:effectLst/>
                          <a:latin typeface="+mn-lt"/>
                          <a:ea typeface="+mn-ea"/>
                          <a:cs typeface="+mn-cs"/>
                        </a:rPr>
                        <a:t>Parity</a:t>
                      </a:r>
                      <a:r>
                        <a:rPr lang="nb-NO" sz="3600" b="0" i="0" u="none" strike="noStrike" kern="1200">
                          <a:solidFill>
                            <a:schemeClr val="dk1"/>
                          </a:solidFill>
                          <a:effectLst/>
                          <a:latin typeface="+mn-lt"/>
                          <a:ea typeface="+mn-ea"/>
                          <a:cs typeface="+mn-cs"/>
                        </a:rPr>
                        <a:t> </a:t>
                      </a:r>
                    </a:p>
                    <a:p>
                      <a:pPr rtl="0" fontAlgn="base"/>
                      <a:r>
                        <a:rPr lang="nb-NO" sz="3600" b="0" i="0" u="none" strike="noStrike" kern="1200">
                          <a:solidFill>
                            <a:schemeClr val="dk1"/>
                          </a:solidFill>
                          <a:effectLst/>
                          <a:latin typeface="+mn-lt"/>
                          <a:ea typeface="+mn-ea"/>
                          <a:cs typeface="+mn-cs"/>
                        </a:rPr>
                        <a:t>  Para 0 </a:t>
                      </a:r>
                    </a:p>
                    <a:p>
                      <a:pPr rtl="0" fontAlgn="base"/>
                      <a:r>
                        <a:rPr lang="nb-NO" sz="3600" b="0" i="0" u="none" strike="noStrike" kern="1200">
                          <a:solidFill>
                            <a:schemeClr val="dk1"/>
                          </a:solidFill>
                          <a:effectLst/>
                          <a:latin typeface="+mn-lt"/>
                          <a:ea typeface="+mn-ea"/>
                          <a:cs typeface="+mn-cs"/>
                        </a:rPr>
                        <a:t>  Para ≥1 </a:t>
                      </a:r>
                    </a:p>
                  </a:txBody>
                  <a:tcPr/>
                </a:tc>
                <a:tc>
                  <a:txBody>
                    <a:bodyPr/>
                    <a:lstStyle/>
                    <a:p>
                      <a:pPr rtl="0" fontAlgn="base"/>
                      <a:endParaRPr lang="nb-NO" sz="3600" b="0" i="0" u="none" strike="noStrike" kern="1200">
                        <a:solidFill>
                          <a:schemeClr val="dk1"/>
                        </a:solidFill>
                        <a:effectLst/>
                        <a:latin typeface="+mn-lt"/>
                        <a:ea typeface="+mn-ea"/>
                        <a:cs typeface="+mn-cs"/>
                      </a:endParaRPr>
                    </a:p>
                    <a:p>
                      <a:pPr rtl="0" fontAlgn="base"/>
                      <a:r>
                        <a:rPr lang="nb-NO" sz="3600" b="0" i="0" u="none" strike="noStrike" kern="1200">
                          <a:solidFill>
                            <a:schemeClr val="dk1"/>
                          </a:solidFill>
                          <a:effectLst/>
                          <a:latin typeface="+mn-lt"/>
                          <a:ea typeface="+mn-ea"/>
                          <a:cs typeface="+mn-cs"/>
                        </a:rPr>
                        <a:t>59  (19.1)</a:t>
                      </a:r>
                    </a:p>
                    <a:p>
                      <a:pPr rtl="0" fontAlgn="base"/>
                      <a:r>
                        <a:rPr lang="nb-NO" sz="3600" b="0" i="0" u="none" strike="noStrike" kern="1200">
                          <a:solidFill>
                            <a:schemeClr val="dk1"/>
                          </a:solidFill>
                          <a:effectLst/>
                          <a:latin typeface="+mn-lt"/>
                          <a:ea typeface="+mn-ea"/>
                          <a:cs typeface="+mn-cs"/>
                        </a:rPr>
                        <a:t>250  (80.9)</a:t>
                      </a:r>
                    </a:p>
                  </a:txBody>
                  <a:tcPr/>
                </a:tc>
                <a:extLst>
                  <a:ext uri="{0D108BD9-81ED-4DB2-BD59-A6C34878D82A}">
                    <a16:rowId xmlns:a16="http://schemas.microsoft.com/office/drawing/2014/main" val="2209329126"/>
                  </a:ext>
                </a:extLst>
              </a:tr>
              <a:tr h="1349556">
                <a:tc>
                  <a:txBody>
                    <a:bodyPr/>
                    <a:lstStyle/>
                    <a:p>
                      <a:pPr rtl="0" fontAlgn="base"/>
                      <a:r>
                        <a:rPr lang="en-US" sz="3600" b="0" i="0" u="none" strike="noStrike" kern="1200">
                          <a:solidFill>
                            <a:schemeClr val="dk1"/>
                          </a:solidFill>
                          <a:effectLst/>
                          <a:latin typeface="+mn-lt"/>
                          <a:ea typeface="+mn-ea"/>
                          <a:cs typeface="+mn-cs"/>
                        </a:rPr>
                        <a:t>Former abdominal surgery </a:t>
                      </a:r>
                    </a:p>
                    <a:p>
                      <a:pPr rtl="0" fontAlgn="base"/>
                      <a:r>
                        <a:rPr lang="en-US" sz="3600" b="0" i="0" u="none" strike="noStrike" kern="1200">
                          <a:solidFill>
                            <a:schemeClr val="dk1"/>
                          </a:solidFill>
                          <a:effectLst/>
                          <a:latin typeface="+mn-lt"/>
                          <a:ea typeface="+mn-ea"/>
                          <a:cs typeface="+mn-cs"/>
                        </a:rPr>
                        <a:t>  Yes </a:t>
                      </a:r>
                    </a:p>
                    <a:p>
                      <a:pPr rtl="0" fontAlgn="base"/>
                      <a:r>
                        <a:rPr lang="en-US" sz="3600" b="0" i="0" u="none" strike="noStrike" kern="1200">
                          <a:solidFill>
                            <a:schemeClr val="dk1"/>
                          </a:solidFill>
                          <a:effectLst/>
                          <a:latin typeface="+mn-lt"/>
                          <a:ea typeface="+mn-ea"/>
                          <a:cs typeface="+mn-cs"/>
                        </a:rPr>
                        <a:t>  No </a:t>
                      </a:r>
                    </a:p>
                  </a:txBody>
                  <a:tcPr/>
                </a:tc>
                <a:tc>
                  <a:txBody>
                    <a:bodyPr/>
                    <a:lstStyle/>
                    <a:p>
                      <a:pPr rtl="0" fontAlgn="base"/>
                      <a:endParaRPr lang="nb-NO" sz="3600" b="0" i="0" u="none" strike="noStrike" kern="1200" dirty="0">
                        <a:solidFill>
                          <a:schemeClr val="dk1"/>
                        </a:solidFill>
                        <a:effectLst/>
                        <a:latin typeface="+mn-lt"/>
                        <a:ea typeface="+mn-ea"/>
                        <a:cs typeface="+mn-cs"/>
                      </a:endParaRPr>
                    </a:p>
                    <a:p>
                      <a:pPr rtl="0" fontAlgn="base"/>
                      <a:endParaRPr lang="nb-NO" sz="3600" b="0" i="0" u="none" strike="noStrike" kern="1200" dirty="0">
                        <a:solidFill>
                          <a:schemeClr val="dk1"/>
                        </a:solidFill>
                        <a:effectLst/>
                        <a:latin typeface="+mn-lt"/>
                        <a:ea typeface="+mn-ea"/>
                        <a:cs typeface="+mn-cs"/>
                      </a:endParaRPr>
                    </a:p>
                    <a:p>
                      <a:pPr rtl="0" fontAlgn="base"/>
                      <a:r>
                        <a:rPr lang="nb-NO" sz="3600" b="0" i="0" u="none" strike="noStrike" kern="1200" dirty="0">
                          <a:solidFill>
                            <a:schemeClr val="dk1"/>
                          </a:solidFill>
                          <a:effectLst/>
                          <a:latin typeface="+mn-lt"/>
                          <a:ea typeface="+mn-ea"/>
                          <a:cs typeface="+mn-cs"/>
                        </a:rPr>
                        <a:t>156 (50.5)</a:t>
                      </a:r>
                    </a:p>
                    <a:p>
                      <a:pPr rtl="0" fontAlgn="base"/>
                      <a:r>
                        <a:rPr lang="nb-NO" sz="3600" b="0" i="0" u="none" strike="noStrike" kern="1200" dirty="0">
                          <a:solidFill>
                            <a:schemeClr val="dk1"/>
                          </a:solidFill>
                          <a:effectLst/>
                          <a:latin typeface="+mn-lt"/>
                          <a:ea typeface="+mn-ea"/>
                          <a:cs typeface="+mn-cs"/>
                        </a:rPr>
                        <a:t>153 (49.5)</a:t>
                      </a:r>
                    </a:p>
                  </a:txBody>
                  <a:tcPr/>
                </a:tc>
                <a:extLst>
                  <a:ext uri="{0D108BD9-81ED-4DB2-BD59-A6C34878D82A}">
                    <a16:rowId xmlns:a16="http://schemas.microsoft.com/office/drawing/2014/main" val="3574521089"/>
                  </a:ext>
                </a:extLst>
              </a:tr>
            </a:tbl>
          </a:graphicData>
        </a:graphic>
      </p:graphicFrame>
      <p:sp>
        <p:nvSpPr>
          <p:cNvPr id="3" name="TekstSylinder 2">
            <a:extLst>
              <a:ext uri="{FF2B5EF4-FFF2-40B4-BE49-F238E27FC236}">
                <a16:creationId xmlns:a16="http://schemas.microsoft.com/office/drawing/2014/main" id="{AD356D95-9E3B-0DB8-2E2A-40B9932C5FBE}"/>
              </a:ext>
            </a:extLst>
          </p:cNvPr>
          <p:cNvSpPr txBox="1"/>
          <p:nvPr/>
        </p:nvSpPr>
        <p:spPr>
          <a:xfrm>
            <a:off x="1413928" y="14192342"/>
            <a:ext cx="9692726" cy="1323439"/>
          </a:xfrm>
          <a:prstGeom prst="rect">
            <a:avLst/>
          </a:prstGeom>
          <a:noFill/>
        </p:spPr>
        <p:txBody>
          <a:bodyPr wrap="square" rtlCol="0">
            <a:spAutoFit/>
          </a:bodyPr>
          <a:lstStyle/>
          <a:p>
            <a:r>
              <a:rPr lang="nb-NO" sz="4000" b="1" err="1"/>
              <a:t>Table</a:t>
            </a:r>
            <a:r>
              <a:rPr lang="nb-NO" sz="4000" b="1"/>
              <a:t> 1:Baseline </a:t>
            </a:r>
            <a:r>
              <a:rPr lang="nb-NO" sz="4000" b="1" err="1"/>
              <a:t>characteristics</a:t>
            </a:r>
            <a:r>
              <a:rPr lang="nb-NO" sz="4000" b="1"/>
              <a:t> </a:t>
            </a:r>
            <a:r>
              <a:rPr lang="nb-NO" sz="4000" b="1" err="1"/>
              <a:t>of</a:t>
            </a:r>
            <a:r>
              <a:rPr lang="nb-NO" sz="4000" b="1"/>
              <a:t> </a:t>
            </a:r>
            <a:r>
              <a:rPr lang="nb-NO" sz="4000" b="1" err="1"/>
              <a:t>the</a:t>
            </a:r>
            <a:r>
              <a:rPr lang="nb-NO" sz="4000" b="1"/>
              <a:t> </a:t>
            </a:r>
            <a:r>
              <a:rPr lang="nb-NO" sz="4000" b="1" err="1"/>
              <a:t>study</a:t>
            </a:r>
            <a:r>
              <a:rPr lang="nb-NO" sz="4000" b="1"/>
              <a:t> </a:t>
            </a:r>
            <a:r>
              <a:rPr lang="nb-NO" sz="4000" b="1" err="1"/>
              <a:t>population</a:t>
            </a:r>
            <a:endParaRPr lang="nb-NO" sz="4000" b="1"/>
          </a:p>
        </p:txBody>
      </p:sp>
      <p:sp>
        <p:nvSpPr>
          <p:cNvPr id="4" name="TekstSylinder 3">
            <a:extLst>
              <a:ext uri="{FF2B5EF4-FFF2-40B4-BE49-F238E27FC236}">
                <a16:creationId xmlns:a16="http://schemas.microsoft.com/office/drawing/2014/main" id="{9210E32F-B91D-CF2C-FB7F-696FC1BC1018}"/>
              </a:ext>
            </a:extLst>
          </p:cNvPr>
          <p:cNvSpPr txBox="1"/>
          <p:nvPr/>
        </p:nvSpPr>
        <p:spPr>
          <a:xfrm>
            <a:off x="21449982" y="6229350"/>
            <a:ext cx="19824446" cy="769441"/>
          </a:xfrm>
          <a:prstGeom prst="rect">
            <a:avLst/>
          </a:prstGeom>
          <a:noFill/>
        </p:spPr>
        <p:txBody>
          <a:bodyPr wrap="square" rtlCol="0">
            <a:spAutoFit/>
          </a:bodyPr>
          <a:lstStyle/>
          <a:p>
            <a:pPr>
              <a:spcAft>
                <a:spcPct val="20000"/>
              </a:spcAft>
            </a:pPr>
            <a:r>
              <a:rPr lang="en-US" altLang="nb-NO" sz="4400" b="1">
                <a:solidFill>
                  <a:schemeClr val="tx1">
                    <a:lumMod val="85000"/>
                    <a:lumOff val="15000"/>
                  </a:schemeClr>
                </a:solidFill>
                <a:latin typeface="+mn-lt"/>
              </a:rPr>
              <a:t>Table 2: Peri- and postoperative findings divided into surgery plan </a:t>
            </a:r>
          </a:p>
        </p:txBody>
      </p:sp>
      <p:graphicFrame>
        <p:nvGraphicFramePr>
          <p:cNvPr id="10" name="Tabell 10">
            <a:extLst>
              <a:ext uri="{FF2B5EF4-FFF2-40B4-BE49-F238E27FC236}">
                <a16:creationId xmlns:a16="http://schemas.microsoft.com/office/drawing/2014/main" id="{1D0A6E53-0102-0F02-D43F-5F7A25424DD4}"/>
              </a:ext>
            </a:extLst>
          </p:cNvPr>
          <p:cNvGraphicFramePr>
            <a:graphicFrameLocks noGrp="1"/>
          </p:cNvGraphicFramePr>
          <p:nvPr>
            <p:extLst>
              <p:ext uri="{D42A27DB-BD31-4B8C-83A1-F6EECF244321}">
                <p14:modId xmlns:p14="http://schemas.microsoft.com/office/powerpoint/2010/main" val="2083882916"/>
              </p:ext>
            </p:extLst>
          </p:nvPr>
        </p:nvGraphicFramePr>
        <p:xfrm>
          <a:off x="21121008" y="7306039"/>
          <a:ext cx="21194538" cy="15254840"/>
        </p:xfrm>
        <a:graphic>
          <a:graphicData uri="http://schemas.openxmlformats.org/drawingml/2006/table">
            <a:tbl>
              <a:tblPr firstRow="1" bandRow="1">
                <a:tableStyleId>{5C22544A-7EE6-4342-B048-85BDC9FD1C3A}</a:tableStyleId>
              </a:tblPr>
              <a:tblGrid>
                <a:gridCol w="3532423">
                  <a:extLst>
                    <a:ext uri="{9D8B030D-6E8A-4147-A177-3AD203B41FA5}">
                      <a16:colId xmlns:a16="http://schemas.microsoft.com/office/drawing/2014/main" val="2659384985"/>
                    </a:ext>
                  </a:extLst>
                </a:gridCol>
                <a:gridCol w="3532423">
                  <a:extLst>
                    <a:ext uri="{9D8B030D-6E8A-4147-A177-3AD203B41FA5}">
                      <a16:colId xmlns:a16="http://schemas.microsoft.com/office/drawing/2014/main" val="1260769340"/>
                    </a:ext>
                  </a:extLst>
                </a:gridCol>
                <a:gridCol w="3532423">
                  <a:extLst>
                    <a:ext uri="{9D8B030D-6E8A-4147-A177-3AD203B41FA5}">
                      <a16:colId xmlns:a16="http://schemas.microsoft.com/office/drawing/2014/main" val="2724976938"/>
                    </a:ext>
                  </a:extLst>
                </a:gridCol>
                <a:gridCol w="3532423">
                  <a:extLst>
                    <a:ext uri="{9D8B030D-6E8A-4147-A177-3AD203B41FA5}">
                      <a16:colId xmlns:a16="http://schemas.microsoft.com/office/drawing/2014/main" val="613585484"/>
                    </a:ext>
                  </a:extLst>
                </a:gridCol>
                <a:gridCol w="3532423">
                  <a:extLst>
                    <a:ext uri="{9D8B030D-6E8A-4147-A177-3AD203B41FA5}">
                      <a16:colId xmlns:a16="http://schemas.microsoft.com/office/drawing/2014/main" val="3580533662"/>
                    </a:ext>
                  </a:extLst>
                </a:gridCol>
                <a:gridCol w="3532423">
                  <a:extLst>
                    <a:ext uri="{9D8B030D-6E8A-4147-A177-3AD203B41FA5}">
                      <a16:colId xmlns:a16="http://schemas.microsoft.com/office/drawing/2014/main" val="676555715"/>
                    </a:ext>
                  </a:extLst>
                </a:gridCol>
              </a:tblGrid>
              <a:tr h="1611089">
                <a:tc>
                  <a:txBody>
                    <a:bodyPr/>
                    <a:lstStyle/>
                    <a:p>
                      <a:endParaRPr lang="nb-NO" sz="3000">
                        <a:latin typeface="+mn-lt"/>
                      </a:endParaRPr>
                    </a:p>
                  </a:txBody>
                  <a:tcPr/>
                </a:tc>
                <a:tc>
                  <a:txBody>
                    <a:bodyPr/>
                    <a:lstStyle/>
                    <a:p>
                      <a:pPr rtl="0" fontAlgn="base"/>
                      <a:r>
                        <a:rPr lang="nb-NO" sz="3000" b="1" i="0" u="none" strike="noStrike" kern="1200" dirty="0" err="1">
                          <a:solidFill>
                            <a:schemeClr val="lt1"/>
                          </a:solidFill>
                          <a:effectLst/>
                          <a:latin typeface="+mn-lt"/>
                          <a:ea typeface="+mn-ea"/>
                          <a:cs typeface="+mn-cs"/>
                        </a:rPr>
                        <a:t>Robotic</a:t>
                      </a:r>
                      <a:r>
                        <a:rPr lang="nb-NO" sz="3000" b="1" i="0" u="none" strike="noStrike" kern="1200" dirty="0">
                          <a:solidFill>
                            <a:schemeClr val="lt1"/>
                          </a:solidFill>
                          <a:effectLst/>
                          <a:latin typeface="+mn-lt"/>
                          <a:ea typeface="+mn-ea"/>
                          <a:cs typeface="+mn-cs"/>
                        </a:rPr>
                        <a:t> </a:t>
                      </a:r>
                      <a:r>
                        <a:rPr lang="nb-NO" sz="3000" b="1" i="0" u="none" strike="noStrike" kern="1200" dirty="0" err="1">
                          <a:solidFill>
                            <a:schemeClr val="lt1"/>
                          </a:solidFill>
                          <a:effectLst/>
                          <a:latin typeface="+mn-lt"/>
                          <a:ea typeface="+mn-ea"/>
                          <a:cs typeface="+mn-cs"/>
                        </a:rPr>
                        <a:t>assisted</a:t>
                      </a:r>
                      <a:r>
                        <a:rPr lang="nb-NO" sz="3000" b="1" i="0" u="none" strike="noStrike" kern="1200" dirty="0">
                          <a:solidFill>
                            <a:schemeClr val="lt1"/>
                          </a:solidFill>
                          <a:effectLst/>
                          <a:latin typeface="+mn-lt"/>
                          <a:ea typeface="+mn-ea"/>
                          <a:cs typeface="+mn-cs"/>
                        </a:rPr>
                        <a:t>  </a:t>
                      </a:r>
                    </a:p>
                    <a:p>
                      <a:pPr rtl="0" fontAlgn="base"/>
                      <a:r>
                        <a:rPr lang="nb-NO" sz="3000" b="1" i="0" u="none" strike="noStrike" kern="1200" dirty="0">
                          <a:solidFill>
                            <a:schemeClr val="lt1"/>
                          </a:solidFill>
                          <a:effectLst/>
                          <a:latin typeface="+mn-lt"/>
                          <a:ea typeface="+mn-ea"/>
                          <a:cs typeface="+mn-cs"/>
                        </a:rPr>
                        <a:t>n = 113 </a:t>
                      </a:r>
                    </a:p>
                    <a:p>
                      <a:endParaRPr lang="nb-NO" sz="3000" b="1" dirty="0">
                        <a:latin typeface="+mn-lt"/>
                      </a:endParaRPr>
                    </a:p>
                  </a:txBody>
                  <a:tcPr/>
                </a:tc>
                <a:tc>
                  <a:txBody>
                    <a:bodyPr/>
                    <a:lstStyle/>
                    <a:p>
                      <a:pPr rtl="0" fontAlgn="base"/>
                      <a:r>
                        <a:rPr lang="en-US" sz="3000" b="1" i="0" u="none" strike="noStrike" kern="1200">
                          <a:solidFill>
                            <a:schemeClr val="lt1"/>
                          </a:solidFill>
                          <a:effectLst/>
                          <a:latin typeface="+mn-lt"/>
                          <a:ea typeface="+mn-ea"/>
                          <a:cs typeface="+mn-cs"/>
                        </a:rPr>
                        <a:t>Laparoscopy </a:t>
                      </a:r>
                    </a:p>
                    <a:p>
                      <a:pPr rtl="0" fontAlgn="base"/>
                      <a:r>
                        <a:rPr lang="en-US" sz="3000" b="1" i="0" u="none" strike="noStrike" kern="1200">
                          <a:solidFill>
                            <a:schemeClr val="lt1"/>
                          </a:solidFill>
                          <a:effectLst/>
                          <a:latin typeface="+mn-lt"/>
                          <a:ea typeface="+mn-ea"/>
                          <a:cs typeface="+mn-cs"/>
                        </a:rPr>
                        <a:t>n =167 </a:t>
                      </a:r>
                    </a:p>
                    <a:p>
                      <a:endParaRPr lang="nb-NO" sz="3000" b="1">
                        <a:latin typeface="+mn-lt"/>
                      </a:endParaRPr>
                    </a:p>
                  </a:txBody>
                  <a:tcPr/>
                </a:tc>
                <a:tc>
                  <a:txBody>
                    <a:bodyPr/>
                    <a:lstStyle/>
                    <a:p>
                      <a:pPr rtl="0" fontAlgn="base"/>
                      <a:r>
                        <a:rPr lang="en-US" sz="3000" b="1" i="0" u="none" strike="noStrike" kern="1200">
                          <a:solidFill>
                            <a:schemeClr val="lt1"/>
                          </a:solidFill>
                          <a:effectLst/>
                          <a:latin typeface="+mn-lt"/>
                          <a:ea typeface="+mn-ea"/>
                          <a:cs typeface="+mn-cs"/>
                        </a:rPr>
                        <a:t>Laparotomy </a:t>
                      </a:r>
                    </a:p>
                    <a:p>
                      <a:pPr rtl="0" fontAlgn="base"/>
                      <a:r>
                        <a:rPr lang="en-US" sz="3000" b="1" i="0" u="none" strike="noStrike" kern="1200">
                          <a:solidFill>
                            <a:schemeClr val="lt1"/>
                          </a:solidFill>
                          <a:effectLst/>
                          <a:latin typeface="+mn-lt"/>
                          <a:ea typeface="+mn-ea"/>
                          <a:cs typeface="+mn-cs"/>
                        </a:rPr>
                        <a:t>n = 20 </a:t>
                      </a:r>
                    </a:p>
                    <a:p>
                      <a:endParaRPr lang="nb-NO" sz="3000" b="1">
                        <a:latin typeface="+mn-lt"/>
                      </a:endParaRPr>
                    </a:p>
                  </a:txBody>
                  <a:tcPr/>
                </a:tc>
                <a:tc>
                  <a:txBody>
                    <a:bodyPr/>
                    <a:lstStyle/>
                    <a:p>
                      <a:pPr rtl="0" fontAlgn="base"/>
                      <a:r>
                        <a:rPr lang="en-US" sz="3000" b="1" i="0" u="none" strike="noStrike" kern="1200">
                          <a:solidFill>
                            <a:schemeClr val="lt1"/>
                          </a:solidFill>
                          <a:effectLst/>
                          <a:latin typeface="+mn-lt"/>
                          <a:ea typeface="+mn-ea"/>
                          <a:cs typeface="+mn-cs"/>
                        </a:rPr>
                        <a:t>Vaginal </a:t>
                      </a:r>
                    </a:p>
                    <a:p>
                      <a:pPr rtl="0" fontAlgn="base"/>
                      <a:r>
                        <a:rPr lang="en-US" sz="3000" b="1" i="0" u="none" strike="noStrike" kern="1200">
                          <a:solidFill>
                            <a:schemeClr val="lt1"/>
                          </a:solidFill>
                          <a:effectLst/>
                          <a:latin typeface="+mn-lt"/>
                          <a:ea typeface="+mn-ea"/>
                          <a:cs typeface="+mn-cs"/>
                        </a:rPr>
                        <a:t>n = 9 </a:t>
                      </a:r>
                    </a:p>
                    <a:p>
                      <a:endParaRPr lang="nb-NO" sz="3000" b="1">
                        <a:latin typeface="+mn-lt"/>
                      </a:endParaRPr>
                    </a:p>
                  </a:txBody>
                  <a:tcPr/>
                </a:tc>
                <a:tc>
                  <a:txBody>
                    <a:bodyPr/>
                    <a:lstStyle/>
                    <a:p>
                      <a:r>
                        <a:rPr lang="nb-NO" sz="3000" b="1">
                          <a:latin typeface="+mn-lt"/>
                        </a:rPr>
                        <a:t>p- </a:t>
                      </a:r>
                      <a:r>
                        <a:rPr lang="nb-NO" sz="3000" b="1" err="1">
                          <a:latin typeface="+mn-lt"/>
                        </a:rPr>
                        <a:t>value</a:t>
                      </a:r>
                      <a:endParaRPr lang="nb-NO" sz="3000" b="1">
                        <a:latin typeface="+mn-lt"/>
                      </a:endParaRPr>
                    </a:p>
                  </a:txBody>
                  <a:tcPr/>
                </a:tc>
                <a:extLst>
                  <a:ext uri="{0D108BD9-81ED-4DB2-BD59-A6C34878D82A}">
                    <a16:rowId xmlns:a16="http://schemas.microsoft.com/office/drawing/2014/main" val="4235241454"/>
                  </a:ext>
                </a:extLst>
              </a:tr>
              <a:tr h="1611089">
                <a:tc>
                  <a:txBody>
                    <a:bodyPr/>
                    <a:lstStyle/>
                    <a:p>
                      <a:r>
                        <a:rPr lang="nb-NO" sz="3000" b="1" err="1">
                          <a:latin typeface="+mn-lt"/>
                        </a:rPr>
                        <a:t>Surgery</a:t>
                      </a:r>
                      <a:r>
                        <a:rPr lang="nb-NO" sz="3000" b="1">
                          <a:latin typeface="+mn-lt"/>
                        </a:rPr>
                        <a:t> time (</a:t>
                      </a:r>
                      <a:r>
                        <a:rPr lang="nb-NO" sz="3000" b="1" err="1">
                          <a:latin typeface="+mn-lt"/>
                        </a:rPr>
                        <a:t>minutes</a:t>
                      </a:r>
                      <a:r>
                        <a:rPr lang="nb-NO" sz="3000" b="1">
                          <a:latin typeface="+mn-lt"/>
                        </a:rPr>
                        <a:t>)</a:t>
                      </a:r>
                    </a:p>
                    <a:p>
                      <a:r>
                        <a:rPr lang="nb-NO" sz="3000" b="1">
                          <a:latin typeface="+mn-lt"/>
                        </a:rPr>
                        <a:t>n=308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3000">
                          <a:latin typeface="+mn-lt"/>
                        </a:rPr>
                        <a:t>Median (95%CI)</a:t>
                      </a:r>
                    </a:p>
                    <a:p>
                      <a:pPr marL="0" marR="0" indent="0" algn="l" defTabSz="914400" rtl="0" eaLnBrk="1" fontAlgn="auto" latinLnBrk="0" hangingPunct="1">
                        <a:lnSpc>
                          <a:spcPct val="100000"/>
                        </a:lnSpc>
                        <a:spcBef>
                          <a:spcPts val="0"/>
                        </a:spcBef>
                        <a:spcAft>
                          <a:spcPts val="0"/>
                        </a:spcAft>
                        <a:buClrTx/>
                        <a:buSzTx/>
                        <a:buFontTx/>
                        <a:buNone/>
                        <a:tabLst/>
                        <a:defRPr/>
                      </a:pPr>
                      <a:r>
                        <a:rPr lang="nb-NO" sz="3000">
                          <a:latin typeface="+mn-lt"/>
                        </a:rPr>
                        <a:t>104 (97-111)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sz="3000">
                          <a:latin typeface="+mn-lt"/>
                        </a:rPr>
                        <a:t>Median (95%CI)</a:t>
                      </a:r>
                    </a:p>
                    <a:p>
                      <a:pPr marL="0" marR="0" indent="0" algn="l" defTabSz="914400" rtl="0" eaLnBrk="1" fontAlgn="auto" latinLnBrk="0" hangingPunct="1">
                        <a:lnSpc>
                          <a:spcPct val="100000"/>
                        </a:lnSpc>
                        <a:spcBef>
                          <a:spcPts val="0"/>
                        </a:spcBef>
                        <a:spcAft>
                          <a:spcPts val="0"/>
                        </a:spcAft>
                        <a:buClrTx/>
                        <a:buSzTx/>
                        <a:buFontTx/>
                        <a:buNone/>
                        <a:tabLst/>
                        <a:defRPr/>
                      </a:pPr>
                      <a:r>
                        <a:rPr lang="nb-NO" sz="3000">
                          <a:latin typeface="+mn-lt"/>
                        </a:rPr>
                        <a:t>120 (112-127)</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sz="3000">
                          <a:latin typeface="+mn-lt"/>
                        </a:rPr>
                        <a:t>Median (95%CI)</a:t>
                      </a:r>
                    </a:p>
                    <a:p>
                      <a:pPr marL="0" marR="0" indent="0" algn="l" defTabSz="914400" rtl="0" eaLnBrk="1" fontAlgn="auto" latinLnBrk="0" hangingPunct="1">
                        <a:lnSpc>
                          <a:spcPct val="100000"/>
                        </a:lnSpc>
                        <a:spcBef>
                          <a:spcPts val="0"/>
                        </a:spcBef>
                        <a:spcAft>
                          <a:spcPts val="0"/>
                        </a:spcAft>
                        <a:buClrTx/>
                        <a:buSzTx/>
                        <a:buFontTx/>
                        <a:buNone/>
                        <a:tabLst/>
                        <a:defRPr/>
                      </a:pPr>
                      <a:r>
                        <a:rPr lang="nb-NO" sz="3000">
                          <a:latin typeface="+mn-lt"/>
                        </a:rPr>
                        <a:t>102 (92-176)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sz="3000">
                          <a:latin typeface="+mn-lt"/>
                        </a:rPr>
                        <a:t>Median (95%CI)</a:t>
                      </a:r>
                    </a:p>
                    <a:p>
                      <a:pPr marL="0" marR="0" indent="0" algn="l" defTabSz="914400" rtl="0" eaLnBrk="1" fontAlgn="auto" latinLnBrk="0" hangingPunct="1">
                        <a:lnSpc>
                          <a:spcPct val="100000"/>
                        </a:lnSpc>
                        <a:spcBef>
                          <a:spcPts val="0"/>
                        </a:spcBef>
                        <a:spcAft>
                          <a:spcPts val="0"/>
                        </a:spcAft>
                        <a:buClrTx/>
                        <a:buSzTx/>
                        <a:buFontTx/>
                        <a:buNone/>
                        <a:tabLst/>
                        <a:defRPr/>
                      </a:pPr>
                      <a:r>
                        <a:rPr lang="nb-NO" sz="3000">
                          <a:latin typeface="+mn-lt"/>
                        </a:rPr>
                        <a:t>145 (98-191)</a:t>
                      </a:r>
                    </a:p>
                  </a:txBody>
                  <a:tcPr/>
                </a:tc>
                <a:tc>
                  <a:txBody>
                    <a:bodyPr/>
                    <a:lstStyle/>
                    <a:p>
                      <a:r>
                        <a:rPr lang="nb-NO" sz="3000">
                          <a:latin typeface="+mn-lt"/>
                        </a:rPr>
                        <a:t>&lt;0.001</a:t>
                      </a:r>
                    </a:p>
                  </a:txBody>
                  <a:tcPr/>
                </a:tc>
                <a:extLst>
                  <a:ext uri="{0D108BD9-81ED-4DB2-BD59-A6C34878D82A}">
                    <a16:rowId xmlns:a16="http://schemas.microsoft.com/office/drawing/2014/main" val="4017096329"/>
                  </a:ext>
                </a:extLst>
              </a:tr>
              <a:tr h="1611089">
                <a:tc>
                  <a:txBody>
                    <a:bodyPr/>
                    <a:lstStyle/>
                    <a:p>
                      <a:pPr algn="l" fontAlgn="base">
                        <a:lnSpc>
                          <a:spcPct val="107000"/>
                        </a:lnSpc>
                        <a:spcAft>
                          <a:spcPts val="800"/>
                        </a:spcAft>
                      </a:pPr>
                      <a:r>
                        <a:rPr lang="en-US" sz="3000" b="1">
                          <a:solidFill>
                            <a:schemeClr val="tx1"/>
                          </a:solidFill>
                          <a:effectLst/>
                          <a:latin typeface="+mn-lt"/>
                          <a:ea typeface="Times New Roman" panose="02020603050405020304" pitchFamily="18" charset="0"/>
                          <a:cs typeface="Arial" panose="020B0604020202020204" pitchFamily="34" charset="0"/>
                        </a:rPr>
                        <a:t>Sick leave (weeks)  </a:t>
                      </a:r>
                      <a:endParaRPr lang="nb-NO" sz="3000" b="1">
                        <a:solidFill>
                          <a:schemeClr val="tx1"/>
                        </a:solidFill>
                        <a:effectLst/>
                        <a:latin typeface="+mn-lt"/>
                        <a:ea typeface="Calibri" panose="020F0502020204030204" pitchFamily="34" charset="0"/>
                        <a:cs typeface="Arial" panose="020B0604020202020204" pitchFamily="34" charset="0"/>
                      </a:endParaRPr>
                    </a:p>
                  </a:txBody>
                  <a:tcPr marL="89535" marR="89535" marT="0" marB="0"/>
                </a:tc>
                <a:tc>
                  <a:txBody>
                    <a:bodyPr/>
                    <a:lstStyle/>
                    <a:p>
                      <a:r>
                        <a:rPr lang="nb-NO" sz="3000">
                          <a:latin typeface="+mn-lt"/>
                        </a:rPr>
                        <a:t>2 (2.0-2.0)</a:t>
                      </a:r>
                    </a:p>
                  </a:txBody>
                  <a:tcPr/>
                </a:tc>
                <a:tc>
                  <a:txBody>
                    <a:bodyPr/>
                    <a:lstStyle/>
                    <a:p>
                      <a:r>
                        <a:rPr lang="nb-NO" sz="3000">
                          <a:latin typeface="+mn-lt"/>
                        </a:rPr>
                        <a:t>2 (2.0-2.5)</a:t>
                      </a:r>
                    </a:p>
                  </a:txBody>
                  <a:tcPr/>
                </a:tc>
                <a:tc>
                  <a:txBody>
                    <a:bodyPr/>
                    <a:lstStyle/>
                    <a:p>
                      <a:r>
                        <a:rPr lang="nb-NO" sz="3000">
                          <a:latin typeface="+mn-lt"/>
                        </a:rPr>
                        <a:t>5 (4.0-6.0)</a:t>
                      </a:r>
                    </a:p>
                  </a:txBody>
                  <a:tcPr/>
                </a:tc>
                <a:tc>
                  <a:txBody>
                    <a:bodyPr/>
                    <a:lstStyle/>
                    <a:p>
                      <a:r>
                        <a:rPr lang="nb-NO" sz="3000">
                          <a:latin typeface="+mn-lt"/>
                        </a:rPr>
                        <a:t>4 (4.0-4.0)</a:t>
                      </a:r>
                    </a:p>
                  </a:txBody>
                  <a:tcPr/>
                </a:tc>
                <a:tc>
                  <a:txBody>
                    <a:bodyPr/>
                    <a:lstStyle/>
                    <a:p>
                      <a:r>
                        <a:rPr lang="nb-NO" sz="3000">
                          <a:latin typeface="+mn-lt"/>
                        </a:rPr>
                        <a:t>&lt;0.001</a:t>
                      </a:r>
                      <a:endParaRPr lang="nb-NO" sz="3000" dirty="0">
                        <a:latin typeface="+mn-lt"/>
                      </a:endParaRPr>
                    </a:p>
                  </a:txBody>
                  <a:tcPr/>
                </a:tc>
                <a:extLst>
                  <a:ext uri="{0D108BD9-81ED-4DB2-BD59-A6C34878D82A}">
                    <a16:rowId xmlns:a16="http://schemas.microsoft.com/office/drawing/2014/main" val="2940559203"/>
                  </a:ext>
                </a:extLst>
              </a:tr>
              <a:tr h="1611089">
                <a:tc>
                  <a:txBody>
                    <a:bodyPr/>
                    <a:lstStyle/>
                    <a:p>
                      <a:pPr marL="0" marR="0" indent="0" algn="l" defTabSz="914400" rtl="0" eaLnBrk="1" fontAlgn="base" latinLnBrk="0" hangingPunct="1">
                        <a:lnSpc>
                          <a:spcPct val="107000"/>
                        </a:lnSpc>
                        <a:spcBef>
                          <a:spcPts val="0"/>
                        </a:spcBef>
                        <a:spcAft>
                          <a:spcPts val="800"/>
                        </a:spcAft>
                        <a:buClrTx/>
                        <a:buSzTx/>
                        <a:buFontTx/>
                        <a:buNone/>
                        <a:tabLst/>
                        <a:defRPr/>
                      </a:pPr>
                      <a:r>
                        <a:rPr lang="nb-NO" sz="3000" b="1">
                          <a:solidFill>
                            <a:schemeClr val="tx1"/>
                          </a:solidFill>
                          <a:effectLst/>
                          <a:latin typeface="+mn-lt"/>
                          <a:ea typeface="Calibri" panose="020F0502020204030204" pitchFamily="34" charset="0"/>
                          <a:cs typeface="Arial" panose="020B0604020202020204" pitchFamily="34" charset="0"/>
                        </a:rPr>
                        <a:t>Perioperative </a:t>
                      </a:r>
                      <a:r>
                        <a:rPr lang="nb-NO" sz="3000" b="1" err="1">
                          <a:solidFill>
                            <a:schemeClr val="tx1"/>
                          </a:solidFill>
                          <a:effectLst/>
                          <a:latin typeface="+mn-lt"/>
                          <a:ea typeface="Calibri" panose="020F0502020204030204" pitchFamily="34" charset="0"/>
                          <a:cs typeface="Arial" panose="020B0604020202020204" pitchFamily="34" charset="0"/>
                        </a:rPr>
                        <a:t>bleeding</a:t>
                      </a:r>
                      <a:r>
                        <a:rPr lang="nb-NO" sz="3000" b="1">
                          <a:solidFill>
                            <a:schemeClr val="tx1"/>
                          </a:solidFill>
                          <a:effectLst/>
                          <a:latin typeface="+mn-lt"/>
                          <a:ea typeface="Calibri" panose="020F0502020204030204" pitchFamily="34" charset="0"/>
                          <a:cs typeface="Arial" panose="020B0604020202020204" pitchFamily="34" charset="0"/>
                        </a:rPr>
                        <a:t> (ml) </a:t>
                      </a:r>
                    </a:p>
                    <a:p>
                      <a:pPr marL="0" marR="0" indent="0" algn="l" defTabSz="914400" rtl="0" eaLnBrk="1" fontAlgn="base" latinLnBrk="0" hangingPunct="1">
                        <a:lnSpc>
                          <a:spcPct val="107000"/>
                        </a:lnSpc>
                        <a:spcBef>
                          <a:spcPts val="0"/>
                        </a:spcBef>
                        <a:spcAft>
                          <a:spcPts val="800"/>
                        </a:spcAft>
                        <a:buClrTx/>
                        <a:buSzTx/>
                        <a:buFontTx/>
                        <a:buNone/>
                        <a:tabLst/>
                        <a:defRPr/>
                      </a:pPr>
                      <a:r>
                        <a:rPr lang="nb-NO" sz="3000" b="1">
                          <a:solidFill>
                            <a:schemeClr val="tx1"/>
                          </a:solidFill>
                          <a:effectLst/>
                          <a:latin typeface="+mn-lt"/>
                          <a:ea typeface="Calibri" panose="020F0502020204030204" pitchFamily="34" charset="0"/>
                          <a:cs typeface="Arial" panose="020B0604020202020204" pitchFamily="34" charset="0"/>
                        </a:rPr>
                        <a:t>n= 305  </a:t>
                      </a:r>
                    </a:p>
                  </a:txBody>
                  <a:tcPr marL="89535" marR="89535" marT="0" marB="0"/>
                </a:tc>
                <a:tc>
                  <a:txBody>
                    <a:bodyPr/>
                    <a:lstStyle/>
                    <a:p>
                      <a:r>
                        <a:rPr lang="nb-NO" sz="3000">
                          <a:latin typeface="+mn-lt"/>
                        </a:rPr>
                        <a:t>55 (50-100)</a:t>
                      </a:r>
                    </a:p>
                  </a:txBody>
                  <a:tcPr/>
                </a:tc>
                <a:tc>
                  <a:txBody>
                    <a:bodyPr/>
                    <a:lstStyle/>
                    <a:p>
                      <a:r>
                        <a:rPr lang="nb-NO" sz="3000">
                          <a:latin typeface="+mn-lt"/>
                        </a:rPr>
                        <a:t>50 (50-100)</a:t>
                      </a:r>
                    </a:p>
                  </a:txBody>
                  <a:tcPr/>
                </a:tc>
                <a:tc>
                  <a:txBody>
                    <a:bodyPr/>
                    <a:lstStyle/>
                    <a:p>
                      <a:r>
                        <a:rPr lang="nb-NO" sz="3000">
                          <a:latin typeface="+mn-lt"/>
                        </a:rPr>
                        <a:t>350 (200-600)</a:t>
                      </a:r>
                    </a:p>
                  </a:txBody>
                  <a:tcPr/>
                </a:tc>
                <a:tc>
                  <a:txBody>
                    <a:bodyPr/>
                    <a:lstStyle/>
                    <a:p>
                      <a:r>
                        <a:rPr lang="nb-NO" sz="3000">
                          <a:latin typeface="+mn-lt"/>
                        </a:rPr>
                        <a:t>200 (100-400)</a:t>
                      </a:r>
                    </a:p>
                  </a:txBody>
                  <a:tcPr/>
                </a:tc>
                <a:tc>
                  <a:txBody>
                    <a:bodyPr/>
                    <a:lstStyle/>
                    <a:p>
                      <a:r>
                        <a:rPr lang="nb-NO" sz="3000">
                          <a:latin typeface="+mn-lt"/>
                        </a:rPr>
                        <a:t>&lt;0.001</a:t>
                      </a:r>
                    </a:p>
                  </a:txBody>
                  <a:tcPr/>
                </a:tc>
                <a:extLst>
                  <a:ext uri="{0D108BD9-81ED-4DB2-BD59-A6C34878D82A}">
                    <a16:rowId xmlns:a16="http://schemas.microsoft.com/office/drawing/2014/main" val="3938162060"/>
                  </a:ext>
                </a:extLst>
              </a:tr>
              <a:tr h="1611089">
                <a:tc>
                  <a:txBody>
                    <a:bodyPr/>
                    <a:lstStyle/>
                    <a:p>
                      <a:pPr algn="l" fontAlgn="base">
                        <a:lnSpc>
                          <a:spcPct val="107000"/>
                        </a:lnSpc>
                        <a:spcAft>
                          <a:spcPts val="800"/>
                        </a:spcAft>
                      </a:pPr>
                      <a:r>
                        <a:rPr lang="en-US" sz="3000" b="1">
                          <a:solidFill>
                            <a:schemeClr val="tx1"/>
                          </a:solidFill>
                          <a:effectLst/>
                          <a:latin typeface="+mn-lt"/>
                          <a:ea typeface="Times New Roman" panose="02020603050405020304" pitchFamily="18" charset="0"/>
                          <a:cs typeface="Arial" panose="020B0604020202020204" pitchFamily="34" charset="0"/>
                        </a:rPr>
                        <a:t>Opiates &gt; 24 hours after surgery  </a:t>
                      </a:r>
                    </a:p>
                    <a:p>
                      <a:pPr algn="l" fontAlgn="base">
                        <a:lnSpc>
                          <a:spcPct val="107000"/>
                        </a:lnSpc>
                        <a:spcAft>
                          <a:spcPts val="800"/>
                        </a:spcAft>
                      </a:pPr>
                      <a:endParaRPr lang="nb-NO" sz="3000" b="1">
                        <a:solidFill>
                          <a:schemeClr val="tx1"/>
                        </a:solidFill>
                        <a:effectLst/>
                        <a:latin typeface="+mn-lt"/>
                        <a:ea typeface="Calibri" panose="020F0502020204030204" pitchFamily="34" charset="0"/>
                        <a:cs typeface="Arial" panose="020B0604020202020204" pitchFamily="34" charset="0"/>
                      </a:endParaRPr>
                    </a:p>
                    <a:p>
                      <a:pPr algn="l" fontAlgn="base">
                        <a:lnSpc>
                          <a:spcPct val="107000"/>
                        </a:lnSpc>
                        <a:spcAft>
                          <a:spcPts val="800"/>
                        </a:spcAft>
                      </a:pPr>
                      <a:r>
                        <a:rPr lang="en-US" sz="3000" b="1">
                          <a:solidFill>
                            <a:schemeClr val="tx1"/>
                          </a:solidFill>
                          <a:effectLst/>
                          <a:latin typeface="+mn-lt"/>
                          <a:ea typeface="Times New Roman" panose="02020603050405020304" pitchFamily="18" charset="0"/>
                          <a:cs typeface="Arial" panose="020B0604020202020204" pitchFamily="34" charset="0"/>
                        </a:rPr>
                        <a:t>Yes  </a:t>
                      </a:r>
                      <a:endParaRPr lang="nb-NO" sz="3000" b="1">
                        <a:solidFill>
                          <a:schemeClr val="tx1"/>
                        </a:solidFill>
                        <a:effectLst/>
                        <a:latin typeface="+mn-lt"/>
                        <a:ea typeface="Calibri" panose="020F0502020204030204" pitchFamily="34" charset="0"/>
                        <a:cs typeface="Arial" panose="020B0604020202020204" pitchFamily="34" charset="0"/>
                      </a:endParaRPr>
                    </a:p>
                    <a:p>
                      <a:pPr algn="l" fontAlgn="base">
                        <a:lnSpc>
                          <a:spcPct val="107000"/>
                        </a:lnSpc>
                        <a:spcAft>
                          <a:spcPts val="800"/>
                        </a:spcAft>
                      </a:pPr>
                      <a:r>
                        <a:rPr lang="en-US" sz="3000" b="1">
                          <a:solidFill>
                            <a:schemeClr val="tx1"/>
                          </a:solidFill>
                          <a:effectLst/>
                          <a:latin typeface="+mn-lt"/>
                          <a:ea typeface="Times New Roman" panose="02020603050405020304" pitchFamily="18" charset="0"/>
                          <a:cs typeface="Arial" panose="020B0604020202020204" pitchFamily="34" charset="0"/>
                        </a:rPr>
                        <a:t> No  </a:t>
                      </a:r>
                      <a:endParaRPr lang="nb-NO" sz="3000" b="1">
                        <a:solidFill>
                          <a:schemeClr val="tx1"/>
                        </a:solidFill>
                        <a:effectLst/>
                        <a:latin typeface="+mn-lt"/>
                        <a:ea typeface="Calibri" panose="020F0502020204030204" pitchFamily="34" charset="0"/>
                        <a:cs typeface="Arial" panose="020B0604020202020204" pitchFamily="34" charset="0"/>
                      </a:endParaRPr>
                    </a:p>
                  </a:txBody>
                  <a:tcPr marL="68580" marR="68580" marT="0" marB="0"/>
                </a:tc>
                <a:tc>
                  <a:txBody>
                    <a:bodyPr/>
                    <a:lstStyle/>
                    <a:p>
                      <a:pPr algn="l" fontAlgn="base">
                        <a:lnSpc>
                          <a:spcPct val="107000"/>
                        </a:lnSpc>
                        <a:spcAft>
                          <a:spcPts val="800"/>
                        </a:spcAft>
                      </a:pPr>
                      <a:r>
                        <a:rPr lang="en-US" sz="3000" b="0" dirty="0">
                          <a:solidFill>
                            <a:schemeClr val="tx1"/>
                          </a:solidFill>
                          <a:effectLst/>
                          <a:latin typeface="+mn-lt"/>
                          <a:ea typeface="Times New Roman" panose="02020603050405020304" pitchFamily="18" charset="0"/>
                          <a:cs typeface="Arial" panose="020B0604020202020204" pitchFamily="34" charset="0"/>
                        </a:rPr>
                        <a:t> </a:t>
                      </a:r>
                      <a:r>
                        <a:rPr lang="nb-NO" sz="3000" b="0" dirty="0">
                          <a:solidFill>
                            <a:schemeClr val="tx1"/>
                          </a:solidFill>
                          <a:effectLst/>
                          <a:latin typeface="+mn-lt"/>
                          <a:ea typeface="Times New Roman" panose="02020603050405020304" pitchFamily="18" charset="0"/>
                          <a:cs typeface="Arial" panose="020B0604020202020204" pitchFamily="34" charset="0"/>
                        </a:rPr>
                        <a:t>n (%)</a:t>
                      </a:r>
                      <a:endParaRPr lang="nb-NO" sz="3000" b="0" dirty="0">
                        <a:solidFill>
                          <a:schemeClr val="tx1"/>
                        </a:solidFill>
                        <a:effectLst/>
                        <a:latin typeface="+mn-lt"/>
                        <a:ea typeface="Calibri" panose="020F0502020204030204" pitchFamily="34" charset="0"/>
                        <a:cs typeface="Arial" panose="020B0604020202020204" pitchFamily="34" charset="0"/>
                      </a:endParaRPr>
                    </a:p>
                    <a:p>
                      <a:pPr algn="l" fontAlgn="base">
                        <a:lnSpc>
                          <a:spcPct val="107000"/>
                        </a:lnSpc>
                        <a:spcAft>
                          <a:spcPts val="800"/>
                        </a:spcAft>
                      </a:pPr>
                      <a:r>
                        <a:rPr lang="en-US" sz="3000" b="0" dirty="0">
                          <a:solidFill>
                            <a:schemeClr val="tx1"/>
                          </a:solidFill>
                          <a:effectLst/>
                          <a:latin typeface="+mn-lt"/>
                          <a:ea typeface="Times New Roman" panose="02020603050405020304" pitchFamily="18" charset="0"/>
                          <a:cs typeface="Arial" panose="020B0604020202020204" pitchFamily="34" charset="0"/>
                        </a:rPr>
                        <a:t> </a:t>
                      </a:r>
                    </a:p>
                    <a:p>
                      <a:pPr algn="l" fontAlgn="base">
                        <a:lnSpc>
                          <a:spcPct val="107000"/>
                        </a:lnSpc>
                        <a:spcAft>
                          <a:spcPts val="800"/>
                        </a:spcAft>
                      </a:pPr>
                      <a:endParaRPr lang="en-US" sz="3000" b="0" dirty="0">
                        <a:solidFill>
                          <a:schemeClr val="tx1"/>
                        </a:solidFill>
                        <a:effectLst/>
                        <a:latin typeface="+mn-lt"/>
                        <a:ea typeface="Calibri" panose="020F0502020204030204" pitchFamily="34" charset="0"/>
                        <a:cs typeface="Arial" panose="020B0604020202020204" pitchFamily="34" charset="0"/>
                      </a:endParaRPr>
                    </a:p>
                    <a:p>
                      <a:pPr algn="l" fontAlgn="base">
                        <a:lnSpc>
                          <a:spcPct val="107000"/>
                        </a:lnSpc>
                        <a:spcAft>
                          <a:spcPts val="800"/>
                        </a:spcAft>
                      </a:pPr>
                      <a:endParaRPr lang="nb-NO" sz="3000" b="0" dirty="0">
                        <a:solidFill>
                          <a:schemeClr val="tx1"/>
                        </a:solidFill>
                        <a:effectLst/>
                        <a:latin typeface="+mn-lt"/>
                        <a:ea typeface="Calibri" panose="020F0502020204030204" pitchFamily="34" charset="0"/>
                        <a:cs typeface="Arial" panose="020B0604020202020204" pitchFamily="34" charset="0"/>
                      </a:endParaRPr>
                    </a:p>
                    <a:p>
                      <a:pPr algn="l" fontAlgn="base">
                        <a:lnSpc>
                          <a:spcPct val="107000"/>
                        </a:lnSpc>
                        <a:spcAft>
                          <a:spcPts val="800"/>
                        </a:spcAft>
                      </a:pPr>
                      <a:r>
                        <a:rPr lang="en-US" sz="3000" b="0" dirty="0">
                          <a:solidFill>
                            <a:schemeClr val="tx1"/>
                          </a:solidFill>
                          <a:effectLst/>
                          <a:latin typeface="+mn-lt"/>
                          <a:ea typeface="Times New Roman" panose="02020603050405020304" pitchFamily="18" charset="0"/>
                          <a:cs typeface="Arial" panose="020B0604020202020204" pitchFamily="34" charset="0"/>
                        </a:rPr>
                        <a:t>26 (23.0%)</a:t>
                      </a:r>
                      <a:r>
                        <a:rPr lang="nb-NO" sz="3000" b="0" dirty="0">
                          <a:solidFill>
                            <a:schemeClr val="tx1"/>
                          </a:solidFill>
                          <a:effectLst/>
                          <a:latin typeface="+mn-lt"/>
                          <a:ea typeface="Times New Roman" panose="02020603050405020304" pitchFamily="18" charset="0"/>
                          <a:cs typeface="Arial" panose="020B0604020202020204" pitchFamily="34" charset="0"/>
                        </a:rPr>
                        <a:t>  </a:t>
                      </a:r>
                      <a:endParaRPr lang="nb-NO" sz="3000" b="0" dirty="0">
                        <a:solidFill>
                          <a:schemeClr val="tx1"/>
                        </a:solidFill>
                        <a:effectLst/>
                        <a:latin typeface="+mn-lt"/>
                        <a:ea typeface="Calibri" panose="020F0502020204030204" pitchFamily="34" charset="0"/>
                        <a:cs typeface="Arial" panose="020B0604020202020204" pitchFamily="34" charset="0"/>
                      </a:endParaRPr>
                    </a:p>
                    <a:p>
                      <a:pPr algn="l" fontAlgn="base">
                        <a:lnSpc>
                          <a:spcPct val="107000"/>
                        </a:lnSpc>
                        <a:spcAft>
                          <a:spcPts val="800"/>
                        </a:spcAft>
                      </a:pPr>
                      <a:r>
                        <a:rPr lang="en-US" sz="3000" b="0" dirty="0">
                          <a:solidFill>
                            <a:schemeClr val="tx1"/>
                          </a:solidFill>
                          <a:effectLst/>
                          <a:latin typeface="+mn-lt"/>
                          <a:ea typeface="Times New Roman" panose="02020603050405020304" pitchFamily="18" charset="0"/>
                          <a:cs typeface="Arial" panose="020B0604020202020204" pitchFamily="34" charset="0"/>
                        </a:rPr>
                        <a:t>87 (77.0%)</a:t>
                      </a:r>
                      <a:r>
                        <a:rPr lang="nb-NO" sz="3000" b="0" dirty="0">
                          <a:solidFill>
                            <a:schemeClr val="tx1"/>
                          </a:solidFill>
                          <a:effectLst/>
                          <a:latin typeface="+mn-lt"/>
                          <a:ea typeface="Times New Roman" panose="02020603050405020304" pitchFamily="18" charset="0"/>
                          <a:cs typeface="Arial" panose="020B0604020202020204" pitchFamily="34" charset="0"/>
                        </a:rPr>
                        <a:t>  </a:t>
                      </a:r>
                      <a:endParaRPr lang="nb-NO" sz="3000" b="0" dirty="0">
                        <a:solidFill>
                          <a:schemeClr val="tx1"/>
                        </a:solidFill>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lvl="0" indent="0" algn="l" defTabSz="914400" rtl="0" eaLnBrk="1" fontAlgn="base" latinLnBrk="0" hangingPunct="1">
                        <a:lnSpc>
                          <a:spcPct val="107000"/>
                        </a:lnSpc>
                        <a:spcBef>
                          <a:spcPts val="0"/>
                        </a:spcBef>
                        <a:spcAft>
                          <a:spcPts val="800"/>
                        </a:spcAft>
                        <a:buClrTx/>
                        <a:buSzTx/>
                        <a:buFontTx/>
                        <a:buNone/>
                        <a:tabLst/>
                        <a:defRPr/>
                      </a:pPr>
                      <a:r>
                        <a:rPr lang="nb-NO" sz="3000" b="0" dirty="0">
                          <a:solidFill>
                            <a:schemeClr val="tx1"/>
                          </a:solidFill>
                          <a:effectLst/>
                          <a:latin typeface="+mn-lt"/>
                          <a:ea typeface="Times New Roman" panose="02020603050405020304" pitchFamily="18" charset="0"/>
                          <a:cs typeface="Arial" panose="020B0604020202020204" pitchFamily="34" charset="0"/>
                        </a:rPr>
                        <a:t> n (%)</a:t>
                      </a:r>
                      <a:endParaRPr lang="nb-NO" sz="3000" b="0" dirty="0">
                        <a:solidFill>
                          <a:schemeClr val="tx1"/>
                        </a:solidFill>
                        <a:effectLst/>
                        <a:latin typeface="+mn-lt"/>
                        <a:ea typeface="Calibri" panose="020F0502020204030204" pitchFamily="34" charset="0"/>
                        <a:cs typeface="Arial" panose="020B0604020202020204" pitchFamily="34" charset="0"/>
                      </a:endParaRPr>
                    </a:p>
                    <a:p>
                      <a:pPr algn="l" fontAlgn="base">
                        <a:lnSpc>
                          <a:spcPct val="107000"/>
                        </a:lnSpc>
                        <a:spcAft>
                          <a:spcPts val="800"/>
                        </a:spcAft>
                      </a:pPr>
                      <a:r>
                        <a:rPr lang="nb-NO" sz="3000" b="0" dirty="0">
                          <a:solidFill>
                            <a:schemeClr val="tx1"/>
                          </a:solidFill>
                          <a:effectLst/>
                          <a:latin typeface="+mn-lt"/>
                          <a:ea typeface="Times New Roman" panose="02020603050405020304" pitchFamily="18" charset="0"/>
                          <a:cs typeface="Arial" panose="020B0604020202020204" pitchFamily="34" charset="0"/>
                        </a:rPr>
                        <a:t> </a:t>
                      </a:r>
                    </a:p>
                    <a:p>
                      <a:pPr algn="l" fontAlgn="base">
                        <a:lnSpc>
                          <a:spcPct val="107000"/>
                        </a:lnSpc>
                        <a:spcAft>
                          <a:spcPts val="800"/>
                        </a:spcAft>
                      </a:pPr>
                      <a:endParaRPr lang="nb-NO" sz="3000" b="0" dirty="0">
                        <a:solidFill>
                          <a:schemeClr val="tx1"/>
                        </a:solidFill>
                        <a:effectLst/>
                        <a:latin typeface="+mn-lt"/>
                        <a:ea typeface="Calibri" panose="020F0502020204030204" pitchFamily="34" charset="0"/>
                        <a:cs typeface="Arial" panose="020B0604020202020204" pitchFamily="34" charset="0"/>
                      </a:endParaRPr>
                    </a:p>
                    <a:p>
                      <a:pPr algn="l" fontAlgn="base">
                        <a:lnSpc>
                          <a:spcPct val="107000"/>
                        </a:lnSpc>
                        <a:spcAft>
                          <a:spcPts val="800"/>
                        </a:spcAft>
                      </a:pPr>
                      <a:endParaRPr lang="nb-NO" sz="3000" b="0" dirty="0">
                        <a:solidFill>
                          <a:schemeClr val="tx1"/>
                        </a:solidFill>
                        <a:effectLst/>
                        <a:latin typeface="+mn-lt"/>
                        <a:ea typeface="Calibri" panose="020F0502020204030204" pitchFamily="34" charset="0"/>
                        <a:cs typeface="Arial" panose="020B0604020202020204" pitchFamily="34" charset="0"/>
                      </a:endParaRPr>
                    </a:p>
                    <a:p>
                      <a:pPr algn="l" fontAlgn="base">
                        <a:lnSpc>
                          <a:spcPct val="107000"/>
                        </a:lnSpc>
                        <a:spcAft>
                          <a:spcPts val="800"/>
                        </a:spcAft>
                      </a:pPr>
                      <a:r>
                        <a:rPr lang="en-US" sz="3000" b="0" dirty="0">
                          <a:solidFill>
                            <a:schemeClr val="tx1"/>
                          </a:solidFill>
                          <a:effectLst/>
                          <a:latin typeface="+mn-lt"/>
                          <a:ea typeface="Times New Roman" panose="02020603050405020304" pitchFamily="18" charset="0"/>
                          <a:cs typeface="Arial" panose="020B0604020202020204" pitchFamily="34" charset="0"/>
                        </a:rPr>
                        <a:t>50 (29.9%)</a:t>
                      </a:r>
                      <a:r>
                        <a:rPr lang="nb-NO" sz="3000" b="0" dirty="0">
                          <a:solidFill>
                            <a:schemeClr val="tx1"/>
                          </a:solidFill>
                          <a:effectLst/>
                          <a:latin typeface="+mn-lt"/>
                          <a:ea typeface="Times New Roman" panose="02020603050405020304" pitchFamily="18" charset="0"/>
                          <a:cs typeface="Arial" panose="020B0604020202020204" pitchFamily="34" charset="0"/>
                        </a:rPr>
                        <a:t>  </a:t>
                      </a:r>
                      <a:endParaRPr lang="nb-NO" sz="3000" b="0" dirty="0">
                        <a:solidFill>
                          <a:schemeClr val="tx1"/>
                        </a:solidFill>
                        <a:effectLst/>
                        <a:latin typeface="+mn-lt"/>
                        <a:ea typeface="Calibri" panose="020F0502020204030204" pitchFamily="34" charset="0"/>
                        <a:cs typeface="Arial" panose="020B0604020202020204" pitchFamily="34" charset="0"/>
                      </a:endParaRPr>
                    </a:p>
                    <a:p>
                      <a:pPr algn="l" fontAlgn="base">
                        <a:lnSpc>
                          <a:spcPct val="107000"/>
                        </a:lnSpc>
                        <a:spcAft>
                          <a:spcPts val="800"/>
                        </a:spcAft>
                      </a:pPr>
                      <a:r>
                        <a:rPr lang="en-US" sz="3000" b="0" dirty="0">
                          <a:solidFill>
                            <a:schemeClr val="tx1"/>
                          </a:solidFill>
                          <a:effectLst/>
                          <a:latin typeface="+mn-lt"/>
                          <a:ea typeface="Times New Roman" panose="02020603050405020304" pitchFamily="18" charset="0"/>
                          <a:cs typeface="Arial" panose="020B0604020202020204" pitchFamily="34" charset="0"/>
                        </a:rPr>
                        <a:t>117(70.1%)</a:t>
                      </a:r>
                      <a:r>
                        <a:rPr lang="nb-NO" sz="3000" b="0" dirty="0">
                          <a:solidFill>
                            <a:schemeClr val="tx1"/>
                          </a:solidFill>
                          <a:effectLst/>
                          <a:latin typeface="+mn-lt"/>
                          <a:ea typeface="Times New Roman" panose="02020603050405020304" pitchFamily="18" charset="0"/>
                          <a:cs typeface="Arial" panose="020B0604020202020204" pitchFamily="34" charset="0"/>
                        </a:rPr>
                        <a:t>  </a:t>
                      </a:r>
                      <a:endParaRPr lang="nb-NO" sz="3000" b="0" dirty="0">
                        <a:solidFill>
                          <a:schemeClr val="tx1"/>
                        </a:solidFill>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lvl="0" indent="0" algn="l" defTabSz="914400" rtl="0" eaLnBrk="1" fontAlgn="base" latinLnBrk="0" hangingPunct="1">
                        <a:lnSpc>
                          <a:spcPct val="107000"/>
                        </a:lnSpc>
                        <a:spcBef>
                          <a:spcPts val="0"/>
                        </a:spcBef>
                        <a:spcAft>
                          <a:spcPts val="800"/>
                        </a:spcAft>
                        <a:buClrTx/>
                        <a:buSzTx/>
                        <a:buFontTx/>
                        <a:buNone/>
                        <a:tabLst/>
                        <a:defRPr/>
                      </a:pPr>
                      <a:r>
                        <a:rPr lang="nb-NO" sz="3000" b="0" dirty="0">
                          <a:solidFill>
                            <a:schemeClr val="tx1"/>
                          </a:solidFill>
                          <a:effectLst/>
                          <a:latin typeface="+mn-lt"/>
                          <a:ea typeface="Times New Roman" panose="02020603050405020304" pitchFamily="18" charset="0"/>
                          <a:cs typeface="Arial" panose="020B0604020202020204" pitchFamily="34" charset="0"/>
                        </a:rPr>
                        <a:t> n (%)</a:t>
                      </a:r>
                      <a:endParaRPr lang="nb-NO" sz="3000" b="0" dirty="0">
                        <a:solidFill>
                          <a:schemeClr val="tx1"/>
                        </a:solidFill>
                        <a:effectLst/>
                        <a:latin typeface="+mn-lt"/>
                        <a:ea typeface="Calibri" panose="020F0502020204030204" pitchFamily="34" charset="0"/>
                        <a:cs typeface="Arial" panose="020B0604020202020204" pitchFamily="34" charset="0"/>
                      </a:endParaRPr>
                    </a:p>
                    <a:p>
                      <a:pPr algn="l" fontAlgn="base">
                        <a:lnSpc>
                          <a:spcPct val="107000"/>
                        </a:lnSpc>
                        <a:spcAft>
                          <a:spcPts val="800"/>
                        </a:spcAft>
                      </a:pPr>
                      <a:r>
                        <a:rPr lang="nb-NO" sz="3000" b="0" dirty="0">
                          <a:solidFill>
                            <a:schemeClr val="tx1"/>
                          </a:solidFill>
                          <a:effectLst/>
                          <a:latin typeface="+mn-lt"/>
                          <a:ea typeface="Times New Roman" panose="02020603050405020304" pitchFamily="18" charset="0"/>
                          <a:cs typeface="Arial" panose="020B0604020202020204" pitchFamily="34" charset="0"/>
                        </a:rPr>
                        <a:t> </a:t>
                      </a:r>
                    </a:p>
                    <a:p>
                      <a:pPr algn="l" fontAlgn="base">
                        <a:lnSpc>
                          <a:spcPct val="107000"/>
                        </a:lnSpc>
                        <a:spcAft>
                          <a:spcPts val="800"/>
                        </a:spcAft>
                      </a:pPr>
                      <a:endParaRPr lang="nb-NO" sz="3000" b="0" dirty="0">
                        <a:solidFill>
                          <a:schemeClr val="tx1"/>
                        </a:solidFill>
                        <a:effectLst/>
                        <a:latin typeface="+mn-lt"/>
                        <a:ea typeface="Times New Roman" panose="02020603050405020304" pitchFamily="18" charset="0"/>
                        <a:cs typeface="Arial" panose="020B0604020202020204" pitchFamily="34" charset="0"/>
                      </a:endParaRPr>
                    </a:p>
                    <a:p>
                      <a:pPr algn="l" fontAlgn="base">
                        <a:lnSpc>
                          <a:spcPct val="107000"/>
                        </a:lnSpc>
                        <a:spcAft>
                          <a:spcPts val="800"/>
                        </a:spcAft>
                      </a:pPr>
                      <a:endParaRPr lang="nb-NO" sz="3000" b="0" dirty="0">
                        <a:solidFill>
                          <a:schemeClr val="tx1"/>
                        </a:solidFill>
                        <a:effectLst/>
                        <a:latin typeface="+mn-lt"/>
                        <a:ea typeface="Times New Roman" panose="02020603050405020304" pitchFamily="18" charset="0"/>
                        <a:cs typeface="Arial" panose="020B0604020202020204" pitchFamily="34" charset="0"/>
                      </a:endParaRPr>
                    </a:p>
                    <a:p>
                      <a:pPr algn="l" fontAlgn="base">
                        <a:lnSpc>
                          <a:spcPct val="107000"/>
                        </a:lnSpc>
                        <a:spcAft>
                          <a:spcPts val="800"/>
                        </a:spcAft>
                      </a:pPr>
                      <a:r>
                        <a:rPr lang="en-US" sz="3000" b="0" dirty="0">
                          <a:solidFill>
                            <a:schemeClr val="tx1"/>
                          </a:solidFill>
                          <a:effectLst/>
                          <a:latin typeface="+mn-lt"/>
                          <a:ea typeface="Times New Roman" panose="02020603050405020304" pitchFamily="18" charset="0"/>
                          <a:cs typeface="Arial" panose="020B0604020202020204" pitchFamily="34" charset="0"/>
                        </a:rPr>
                        <a:t>17 (85.0%)</a:t>
                      </a:r>
                      <a:r>
                        <a:rPr lang="nb-NO" sz="3000" b="0" dirty="0">
                          <a:solidFill>
                            <a:schemeClr val="tx1"/>
                          </a:solidFill>
                          <a:effectLst/>
                          <a:latin typeface="+mn-lt"/>
                          <a:ea typeface="Times New Roman" panose="02020603050405020304" pitchFamily="18" charset="0"/>
                          <a:cs typeface="Arial" panose="020B0604020202020204" pitchFamily="34" charset="0"/>
                        </a:rPr>
                        <a:t>  </a:t>
                      </a:r>
                      <a:endParaRPr lang="nb-NO" sz="3000" b="0" dirty="0">
                        <a:solidFill>
                          <a:schemeClr val="tx1"/>
                        </a:solidFill>
                        <a:effectLst/>
                        <a:latin typeface="+mn-lt"/>
                        <a:ea typeface="Calibri" panose="020F0502020204030204" pitchFamily="34" charset="0"/>
                        <a:cs typeface="Arial" panose="020B0604020202020204" pitchFamily="34" charset="0"/>
                      </a:endParaRPr>
                    </a:p>
                    <a:p>
                      <a:pPr algn="l" fontAlgn="base">
                        <a:lnSpc>
                          <a:spcPct val="107000"/>
                        </a:lnSpc>
                        <a:spcAft>
                          <a:spcPts val="800"/>
                        </a:spcAft>
                      </a:pPr>
                      <a:r>
                        <a:rPr lang="en-US" sz="3000" b="0" dirty="0">
                          <a:solidFill>
                            <a:schemeClr val="tx1"/>
                          </a:solidFill>
                          <a:effectLst/>
                          <a:latin typeface="+mn-lt"/>
                          <a:ea typeface="Times New Roman" panose="02020603050405020304" pitchFamily="18" charset="0"/>
                          <a:cs typeface="Arial" panose="020B0604020202020204" pitchFamily="34" charset="0"/>
                        </a:rPr>
                        <a:t>3 (15.0%)</a:t>
                      </a:r>
                      <a:r>
                        <a:rPr lang="nb-NO" sz="3000" b="0" dirty="0">
                          <a:solidFill>
                            <a:schemeClr val="tx1"/>
                          </a:solidFill>
                          <a:effectLst/>
                          <a:latin typeface="+mn-lt"/>
                          <a:ea typeface="Times New Roman" panose="02020603050405020304" pitchFamily="18" charset="0"/>
                          <a:cs typeface="Arial" panose="020B0604020202020204" pitchFamily="34" charset="0"/>
                        </a:rPr>
                        <a:t>  </a:t>
                      </a:r>
                      <a:endParaRPr lang="nb-NO" sz="3000" b="0" dirty="0">
                        <a:solidFill>
                          <a:schemeClr val="tx1"/>
                        </a:solidFill>
                        <a:effectLst/>
                        <a:latin typeface="+mn-lt"/>
                        <a:ea typeface="Calibri" panose="020F0502020204030204" pitchFamily="34" charset="0"/>
                        <a:cs typeface="Arial" panose="020B0604020202020204" pitchFamily="34" charset="0"/>
                      </a:endParaRPr>
                    </a:p>
                  </a:txBody>
                  <a:tcPr marL="68580" marR="68580" marT="0" marB="0"/>
                </a:tc>
                <a:tc>
                  <a:txBody>
                    <a:bodyPr/>
                    <a:lstStyle/>
                    <a:p>
                      <a:pPr marL="0" marR="0" lvl="0" indent="0" algn="l" defTabSz="914400" rtl="0" eaLnBrk="1" fontAlgn="base" latinLnBrk="0" hangingPunct="1">
                        <a:lnSpc>
                          <a:spcPct val="107000"/>
                        </a:lnSpc>
                        <a:spcBef>
                          <a:spcPts val="0"/>
                        </a:spcBef>
                        <a:spcAft>
                          <a:spcPts val="800"/>
                        </a:spcAft>
                        <a:buClrTx/>
                        <a:buSzTx/>
                        <a:buFontTx/>
                        <a:buNone/>
                        <a:tabLst/>
                        <a:defRPr/>
                      </a:pPr>
                      <a:r>
                        <a:rPr lang="nb-NO" sz="3000" b="0" dirty="0">
                          <a:solidFill>
                            <a:schemeClr val="tx1"/>
                          </a:solidFill>
                          <a:effectLst/>
                          <a:latin typeface="+mn-lt"/>
                          <a:ea typeface="Times New Roman" panose="02020603050405020304" pitchFamily="18" charset="0"/>
                          <a:cs typeface="Arial" panose="020B0604020202020204" pitchFamily="34" charset="0"/>
                        </a:rPr>
                        <a:t> n (%)</a:t>
                      </a:r>
                      <a:endParaRPr lang="nb-NO" sz="3000" b="0" dirty="0">
                        <a:solidFill>
                          <a:schemeClr val="tx1"/>
                        </a:solidFill>
                        <a:effectLst/>
                        <a:latin typeface="+mn-lt"/>
                        <a:ea typeface="Calibri" panose="020F0502020204030204" pitchFamily="34" charset="0"/>
                        <a:cs typeface="Arial" panose="020B0604020202020204" pitchFamily="34" charset="0"/>
                      </a:endParaRPr>
                    </a:p>
                    <a:p>
                      <a:pPr algn="l" fontAlgn="base">
                        <a:lnSpc>
                          <a:spcPct val="107000"/>
                        </a:lnSpc>
                        <a:spcAft>
                          <a:spcPts val="800"/>
                        </a:spcAft>
                      </a:pPr>
                      <a:endParaRPr lang="en-US" sz="3000" b="0" dirty="0">
                        <a:solidFill>
                          <a:schemeClr val="tx1"/>
                        </a:solidFill>
                        <a:effectLst/>
                        <a:latin typeface="+mn-lt"/>
                        <a:ea typeface="Times New Roman" panose="02020603050405020304" pitchFamily="18" charset="0"/>
                        <a:cs typeface="Arial" panose="020B0604020202020204" pitchFamily="34" charset="0"/>
                      </a:endParaRPr>
                    </a:p>
                    <a:p>
                      <a:pPr algn="l" fontAlgn="base">
                        <a:lnSpc>
                          <a:spcPct val="107000"/>
                        </a:lnSpc>
                        <a:spcAft>
                          <a:spcPts val="800"/>
                        </a:spcAft>
                      </a:pPr>
                      <a:endParaRPr lang="en-US" sz="3000" b="0" dirty="0">
                        <a:solidFill>
                          <a:schemeClr val="tx1"/>
                        </a:solidFill>
                        <a:effectLst/>
                        <a:latin typeface="+mn-lt"/>
                        <a:ea typeface="Times New Roman" panose="02020603050405020304" pitchFamily="18" charset="0"/>
                        <a:cs typeface="Arial" panose="020B0604020202020204" pitchFamily="34" charset="0"/>
                      </a:endParaRPr>
                    </a:p>
                    <a:p>
                      <a:pPr algn="l" fontAlgn="base">
                        <a:lnSpc>
                          <a:spcPct val="107000"/>
                        </a:lnSpc>
                        <a:spcAft>
                          <a:spcPts val="800"/>
                        </a:spcAft>
                      </a:pPr>
                      <a:endParaRPr lang="en-US" sz="3000" b="0" dirty="0">
                        <a:solidFill>
                          <a:schemeClr val="tx1"/>
                        </a:solidFill>
                        <a:effectLst/>
                        <a:latin typeface="+mn-lt"/>
                        <a:ea typeface="Times New Roman" panose="02020603050405020304" pitchFamily="18" charset="0"/>
                        <a:cs typeface="Arial" panose="020B0604020202020204" pitchFamily="34" charset="0"/>
                      </a:endParaRPr>
                    </a:p>
                    <a:p>
                      <a:pPr algn="l" fontAlgn="base">
                        <a:lnSpc>
                          <a:spcPct val="107000"/>
                        </a:lnSpc>
                        <a:spcAft>
                          <a:spcPts val="800"/>
                        </a:spcAft>
                      </a:pPr>
                      <a:r>
                        <a:rPr lang="en-US" sz="3000" b="0" dirty="0">
                          <a:solidFill>
                            <a:schemeClr val="tx1"/>
                          </a:solidFill>
                          <a:effectLst/>
                          <a:latin typeface="+mn-lt"/>
                          <a:ea typeface="Times New Roman" panose="02020603050405020304" pitchFamily="18" charset="0"/>
                          <a:cs typeface="Arial" panose="020B0604020202020204" pitchFamily="34" charset="0"/>
                        </a:rPr>
                        <a:t>4 (44.4%)</a:t>
                      </a:r>
                      <a:r>
                        <a:rPr lang="nb-NO" sz="3000" b="0" dirty="0">
                          <a:solidFill>
                            <a:schemeClr val="tx1"/>
                          </a:solidFill>
                          <a:effectLst/>
                          <a:latin typeface="+mn-lt"/>
                          <a:ea typeface="Times New Roman" panose="02020603050405020304" pitchFamily="18" charset="0"/>
                          <a:cs typeface="Arial" panose="020B0604020202020204" pitchFamily="34" charset="0"/>
                        </a:rPr>
                        <a:t>  </a:t>
                      </a:r>
                      <a:endParaRPr lang="nb-NO" sz="3000" b="0" dirty="0">
                        <a:solidFill>
                          <a:schemeClr val="tx1"/>
                        </a:solidFill>
                        <a:effectLst/>
                        <a:latin typeface="+mn-lt"/>
                        <a:ea typeface="Calibri" panose="020F0502020204030204" pitchFamily="34" charset="0"/>
                        <a:cs typeface="Arial" panose="020B0604020202020204" pitchFamily="34" charset="0"/>
                      </a:endParaRPr>
                    </a:p>
                    <a:p>
                      <a:pPr algn="l" fontAlgn="base">
                        <a:lnSpc>
                          <a:spcPct val="107000"/>
                        </a:lnSpc>
                        <a:spcAft>
                          <a:spcPts val="800"/>
                        </a:spcAft>
                      </a:pPr>
                      <a:r>
                        <a:rPr lang="en-US" sz="3000" b="0" dirty="0">
                          <a:solidFill>
                            <a:schemeClr val="tx1"/>
                          </a:solidFill>
                          <a:effectLst/>
                          <a:latin typeface="+mn-lt"/>
                          <a:ea typeface="Times New Roman" panose="02020603050405020304" pitchFamily="18" charset="0"/>
                          <a:cs typeface="Arial" panose="020B0604020202020204" pitchFamily="34" charset="0"/>
                        </a:rPr>
                        <a:t>5 (55.6%)</a:t>
                      </a:r>
                      <a:r>
                        <a:rPr lang="nb-NO" sz="3000" b="0" dirty="0">
                          <a:solidFill>
                            <a:schemeClr val="tx1"/>
                          </a:solidFill>
                          <a:effectLst/>
                          <a:latin typeface="+mn-lt"/>
                          <a:ea typeface="Times New Roman" panose="02020603050405020304" pitchFamily="18" charset="0"/>
                          <a:cs typeface="Arial" panose="020B0604020202020204" pitchFamily="34" charset="0"/>
                        </a:rPr>
                        <a:t>  </a:t>
                      </a:r>
                      <a:endParaRPr lang="nb-NO" sz="3000" b="0" dirty="0">
                        <a:solidFill>
                          <a:schemeClr val="tx1"/>
                        </a:solidFill>
                        <a:effectLst/>
                        <a:latin typeface="+mn-lt"/>
                        <a:ea typeface="Calibri" panose="020F0502020204030204" pitchFamily="34" charset="0"/>
                        <a:cs typeface="Arial" panose="020B0604020202020204" pitchFamily="34" charset="0"/>
                      </a:endParaRPr>
                    </a:p>
                  </a:txBody>
                  <a:tcPr marL="68580" marR="68580" marT="0" marB="0"/>
                </a:tc>
                <a:tc>
                  <a:txBody>
                    <a:bodyPr/>
                    <a:lstStyle/>
                    <a:p>
                      <a:pPr algn="l" fontAlgn="base">
                        <a:lnSpc>
                          <a:spcPct val="107000"/>
                        </a:lnSpc>
                        <a:spcAft>
                          <a:spcPts val="800"/>
                        </a:spcAft>
                      </a:pPr>
                      <a:r>
                        <a:rPr lang="en-US" sz="3000" b="0">
                          <a:solidFill>
                            <a:schemeClr val="tx1"/>
                          </a:solidFill>
                          <a:effectLst/>
                          <a:latin typeface="+mn-lt"/>
                          <a:ea typeface="Times New Roman" panose="02020603050405020304" pitchFamily="18" charset="0"/>
                          <a:cs typeface="Arial" panose="020B0604020202020204" pitchFamily="34" charset="0"/>
                        </a:rPr>
                        <a:t>&lt;0.001</a:t>
                      </a:r>
                      <a:r>
                        <a:rPr lang="en-US" sz="3000" b="0" baseline="30000">
                          <a:solidFill>
                            <a:schemeClr val="tx1"/>
                          </a:solidFill>
                          <a:effectLst/>
                          <a:latin typeface="+mn-lt"/>
                          <a:ea typeface="Times New Roman" panose="02020603050405020304" pitchFamily="18" charset="0"/>
                          <a:cs typeface="Arial" panose="020B0604020202020204" pitchFamily="34" charset="0"/>
                        </a:rPr>
                        <a:t>*</a:t>
                      </a:r>
                      <a:endParaRPr lang="nb-NO" sz="3000" b="0">
                        <a:solidFill>
                          <a:schemeClr val="tx1"/>
                        </a:solidFill>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933011480"/>
                  </a:ext>
                </a:extLst>
              </a:tr>
              <a:tr h="1611089">
                <a:tc>
                  <a:txBody>
                    <a:bodyPr/>
                    <a:lstStyle/>
                    <a:p>
                      <a:pPr fontAlgn="base">
                        <a:lnSpc>
                          <a:spcPct val="107000"/>
                        </a:lnSpc>
                        <a:spcAft>
                          <a:spcPts val="800"/>
                        </a:spcAft>
                      </a:pPr>
                      <a:r>
                        <a:rPr lang="en-US" sz="3000" b="1">
                          <a:solidFill>
                            <a:schemeClr val="tx1"/>
                          </a:solidFill>
                          <a:effectLst/>
                          <a:latin typeface="+mn-lt"/>
                          <a:ea typeface="Times New Roman" panose="02020603050405020304" pitchFamily="18" charset="0"/>
                          <a:cs typeface="Arial" panose="020B0604020202020204" pitchFamily="34" charset="0"/>
                        </a:rPr>
                        <a:t>Surgeon experience </a:t>
                      </a:r>
                    </a:p>
                    <a:p>
                      <a:pPr fontAlgn="base">
                        <a:lnSpc>
                          <a:spcPct val="107000"/>
                        </a:lnSpc>
                        <a:spcAft>
                          <a:spcPts val="800"/>
                        </a:spcAft>
                      </a:pPr>
                      <a:endParaRPr lang="nb-NO" sz="3000" b="1">
                        <a:solidFill>
                          <a:schemeClr val="tx1"/>
                        </a:solidFill>
                        <a:effectLst/>
                        <a:latin typeface="+mn-lt"/>
                        <a:ea typeface="Calibri" panose="020F0502020204030204" pitchFamily="34" charset="0"/>
                        <a:cs typeface="Arial" panose="020B0604020202020204" pitchFamily="34" charset="0"/>
                      </a:endParaRPr>
                    </a:p>
                    <a:p>
                      <a:pPr fontAlgn="base">
                        <a:lnSpc>
                          <a:spcPct val="107000"/>
                        </a:lnSpc>
                        <a:spcAft>
                          <a:spcPts val="800"/>
                        </a:spcAft>
                      </a:pPr>
                      <a:r>
                        <a:rPr lang="en-US" sz="3000" b="1">
                          <a:solidFill>
                            <a:schemeClr val="tx1"/>
                          </a:solidFill>
                          <a:effectLst/>
                          <a:latin typeface="+mn-lt"/>
                          <a:ea typeface="Times New Roman" panose="02020603050405020304" pitchFamily="18" charset="0"/>
                          <a:cs typeface="Arial" panose="020B0604020202020204" pitchFamily="34" charset="0"/>
                        </a:rPr>
                        <a:t>Experienced </a:t>
                      </a:r>
                      <a:endParaRPr lang="nb-NO" sz="3000" b="1">
                        <a:solidFill>
                          <a:schemeClr val="tx1"/>
                        </a:solidFill>
                        <a:effectLst/>
                        <a:latin typeface="+mn-lt"/>
                        <a:ea typeface="Calibri" panose="020F0502020204030204" pitchFamily="34" charset="0"/>
                        <a:cs typeface="Arial" panose="020B0604020202020204" pitchFamily="34" charset="0"/>
                      </a:endParaRPr>
                    </a:p>
                    <a:p>
                      <a:pPr fontAlgn="base">
                        <a:lnSpc>
                          <a:spcPct val="107000"/>
                        </a:lnSpc>
                        <a:spcAft>
                          <a:spcPts val="800"/>
                        </a:spcAft>
                      </a:pPr>
                      <a:r>
                        <a:rPr lang="en-US" sz="3000" b="1">
                          <a:solidFill>
                            <a:schemeClr val="tx1"/>
                          </a:solidFill>
                          <a:effectLst/>
                          <a:latin typeface="+mn-lt"/>
                          <a:ea typeface="Times New Roman" panose="02020603050405020304" pitchFamily="18" charset="0"/>
                          <a:cs typeface="Arial" panose="020B0604020202020204" pitchFamily="34" charset="0"/>
                        </a:rPr>
                        <a:t>Less experienced </a:t>
                      </a:r>
                      <a:endParaRPr lang="nb-NO" sz="3000" b="1">
                        <a:solidFill>
                          <a:schemeClr val="tx1"/>
                        </a:solidFill>
                        <a:effectLst/>
                        <a:latin typeface="+mn-lt"/>
                        <a:ea typeface="Calibri" panose="020F0502020204030204" pitchFamily="34" charset="0"/>
                        <a:cs typeface="Arial" panose="020B0604020202020204" pitchFamily="34" charset="0"/>
                      </a:endParaRPr>
                    </a:p>
                  </a:txBody>
                  <a:tcPr marL="68580" marR="68580" marT="0" marB="0"/>
                </a:tc>
                <a:tc>
                  <a:txBody>
                    <a:bodyPr/>
                    <a:lstStyle/>
                    <a:p>
                      <a:pPr fontAlgn="base">
                        <a:lnSpc>
                          <a:spcPct val="107000"/>
                        </a:lnSpc>
                        <a:spcAft>
                          <a:spcPts val="800"/>
                        </a:spcAft>
                      </a:pPr>
                      <a:r>
                        <a:rPr lang="en-US" sz="3000" b="0">
                          <a:solidFill>
                            <a:srgbClr val="000000"/>
                          </a:solidFill>
                          <a:effectLst/>
                          <a:latin typeface="+mn-lt"/>
                          <a:ea typeface="Times New Roman" panose="02020603050405020304" pitchFamily="18" charset="0"/>
                          <a:cs typeface="Arial" panose="020B0604020202020204" pitchFamily="34" charset="0"/>
                        </a:rPr>
                        <a:t> </a:t>
                      </a:r>
                      <a:endParaRPr lang="nb-NO" sz="3000" b="0">
                        <a:effectLst/>
                        <a:latin typeface="+mn-lt"/>
                        <a:ea typeface="Calibri" panose="020F0502020204030204" pitchFamily="34" charset="0"/>
                        <a:cs typeface="Arial" panose="020B0604020202020204" pitchFamily="34" charset="0"/>
                      </a:endParaRPr>
                    </a:p>
                    <a:p>
                      <a:pPr fontAlgn="base">
                        <a:lnSpc>
                          <a:spcPct val="107000"/>
                        </a:lnSpc>
                        <a:spcAft>
                          <a:spcPts val="800"/>
                        </a:spcAft>
                      </a:pPr>
                      <a:endParaRPr lang="en-US" sz="3000" b="0">
                        <a:solidFill>
                          <a:srgbClr val="000000"/>
                        </a:solidFill>
                        <a:effectLst/>
                        <a:latin typeface="+mn-lt"/>
                        <a:ea typeface="Times New Roman" panose="02020603050405020304" pitchFamily="18" charset="0"/>
                        <a:cs typeface="Arial" panose="020B0604020202020204" pitchFamily="34" charset="0"/>
                      </a:endParaRPr>
                    </a:p>
                    <a:p>
                      <a:pPr fontAlgn="base">
                        <a:lnSpc>
                          <a:spcPct val="107000"/>
                        </a:lnSpc>
                        <a:spcAft>
                          <a:spcPts val="800"/>
                        </a:spcAft>
                      </a:pPr>
                      <a:endParaRPr lang="nb-NO" sz="3000" b="0">
                        <a:solidFill>
                          <a:srgbClr val="000000"/>
                        </a:solidFill>
                        <a:effectLst/>
                        <a:latin typeface="+mn-lt"/>
                        <a:ea typeface="Times New Roman" panose="02020603050405020304" pitchFamily="18" charset="0"/>
                        <a:cs typeface="Arial" panose="020B0604020202020204" pitchFamily="34" charset="0"/>
                      </a:endParaRPr>
                    </a:p>
                    <a:p>
                      <a:pPr fontAlgn="base">
                        <a:lnSpc>
                          <a:spcPct val="107000"/>
                        </a:lnSpc>
                        <a:spcAft>
                          <a:spcPts val="800"/>
                        </a:spcAft>
                      </a:pPr>
                      <a:r>
                        <a:rPr lang="nb-NO" sz="3000" b="0">
                          <a:solidFill>
                            <a:srgbClr val="000000"/>
                          </a:solidFill>
                          <a:effectLst/>
                          <a:latin typeface="+mn-lt"/>
                          <a:ea typeface="Times New Roman" panose="02020603050405020304" pitchFamily="18" charset="0"/>
                          <a:cs typeface="Arial" panose="020B0604020202020204" pitchFamily="34" charset="0"/>
                        </a:rPr>
                        <a:t>113 (100%) </a:t>
                      </a:r>
                      <a:endParaRPr lang="nb-NO" sz="3000" b="0">
                        <a:effectLst/>
                        <a:latin typeface="+mn-lt"/>
                        <a:ea typeface="Calibri" panose="020F0502020204030204" pitchFamily="34" charset="0"/>
                        <a:cs typeface="Arial" panose="020B0604020202020204" pitchFamily="34" charset="0"/>
                      </a:endParaRPr>
                    </a:p>
                    <a:p>
                      <a:pPr fontAlgn="base">
                        <a:lnSpc>
                          <a:spcPct val="107000"/>
                        </a:lnSpc>
                        <a:spcAft>
                          <a:spcPts val="800"/>
                        </a:spcAft>
                      </a:pPr>
                      <a:r>
                        <a:rPr lang="nb-NO" sz="3000" b="0">
                          <a:solidFill>
                            <a:srgbClr val="000000"/>
                          </a:solidFill>
                          <a:effectLst/>
                          <a:latin typeface="+mn-lt"/>
                          <a:ea typeface="Times New Roman" panose="02020603050405020304" pitchFamily="18" charset="0"/>
                          <a:cs typeface="Arial" panose="020B0604020202020204" pitchFamily="34" charset="0"/>
                        </a:rPr>
                        <a:t>0 (0%) </a:t>
                      </a:r>
                      <a:endParaRPr lang="nb-NO" sz="3000" b="0">
                        <a:effectLst/>
                        <a:latin typeface="+mn-lt"/>
                        <a:ea typeface="Calibri" panose="020F0502020204030204" pitchFamily="34" charset="0"/>
                        <a:cs typeface="Arial" panose="020B0604020202020204" pitchFamily="34" charset="0"/>
                      </a:endParaRPr>
                    </a:p>
                  </a:txBody>
                  <a:tcPr marL="68580" marR="68580" marT="0" marB="0"/>
                </a:tc>
                <a:tc>
                  <a:txBody>
                    <a:bodyPr/>
                    <a:lstStyle/>
                    <a:p>
                      <a:pPr fontAlgn="base">
                        <a:lnSpc>
                          <a:spcPct val="107000"/>
                        </a:lnSpc>
                        <a:spcAft>
                          <a:spcPts val="800"/>
                        </a:spcAft>
                      </a:pPr>
                      <a:r>
                        <a:rPr lang="nb-NO" sz="3000" b="0">
                          <a:solidFill>
                            <a:srgbClr val="000000"/>
                          </a:solidFill>
                          <a:effectLst/>
                          <a:latin typeface="+mn-lt"/>
                          <a:ea typeface="Times New Roman" panose="02020603050405020304" pitchFamily="18" charset="0"/>
                          <a:cs typeface="Arial" panose="020B0604020202020204" pitchFamily="34" charset="0"/>
                        </a:rPr>
                        <a:t> </a:t>
                      </a:r>
                      <a:endParaRPr lang="nb-NO" sz="3000" b="0">
                        <a:effectLst/>
                        <a:latin typeface="+mn-lt"/>
                        <a:ea typeface="Calibri" panose="020F0502020204030204" pitchFamily="34" charset="0"/>
                        <a:cs typeface="Arial" panose="020B0604020202020204" pitchFamily="34" charset="0"/>
                      </a:endParaRPr>
                    </a:p>
                    <a:p>
                      <a:pPr fontAlgn="base">
                        <a:lnSpc>
                          <a:spcPct val="107000"/>
                        </a:lnSpc>
                        <a:spcAft>
                          <a:spcPts val="800"/>
                        </a:spcAft>
                      </a:pPr>
                      <a:endParaRPr lang="nb-NO" sz="3000" b="0">
                        <a:solidFill>
                          <a:srgbClr val="000000"/>
                        </a:solidFill>
                        <a:effectLst/>
                        <a:latin typeface="+mn-lt"/>
                        <a:ea typeface="Times New Roman" panose="02020603050405020304" pitchFamily="18" charset="0"/>
                        <a:cs typeface="Arial" panose="020B0604020202020204" pitchFamily="34" charset="0"/>
                      </a:endParaRPr>
                    </a:p>
                    <a:p>
                      <a:pPr fontAlgn="base">
                        <a:lnSpc>
                          <a:spcPct val="107000"/>
                        </a:lnSpc>
                        <a:spcAft>
                          <a:spcPts val="800"/>
                        </a:spcAft>
                      </a:pPr>
                      <a:endParaRPr lang="nb-NO" sz="3000" b="0">
                        <a:solidFill>
                          <a:srgbClr val="000000"/>
                        </a:solidFill>
                        <a:effectLst/>
                        <a:latin typeface="+mn-lt"/>
                        <a:ea typeface="Times New Roman" panose="02020603050405020304" pitchFamily="18" charset="0"/>
                        <a:cs typeface="Arial" panose="020B0604020202020204" pitchFamily="34" charset="0"/>
                      </a:endParaRPr>
                    </a:p>
                    <a:p>
                      <a:pPr fontAlgn="base">
                        <a:lnSpc>
                          <a:spcPct val="107000"/>
                        </a:lnSpc>
                        <a:spcAft>
                          <a:spcPts val="800"/>
                        </a:spcAft>
                      </a:pPr>
                      <a:r>
                        <a:rPr lang="nb-NO" sz="3000" b="0">
                          <a:solidFill>
                            <a:srgbClr val="000000"/>
                          </a:solidFill>
                          <a:effectLst/>
                          <a:latin typeface="+mn-lt"/>
                          <a:ea typeface="Times New Roman" panose="02020603050405020304" pitchFamily="18" charset="0"/>
                          <a:cs typeface="Arial" panose="020B0604020202020204" pitchFamily="34" charset="0"/>
                        </a:rPr>
                        <a:t>108 (64,7%) </a:t>
                      </a:r>
                      <a:endParaRPr lang="nb-NO" sz="3000" b="0">
                        <a:effectLst/>
                        <a:latin typeface="+mn-lt"/>
                        <a:ea typeface="Calibri" panose="020F0502020204030204" pitchFamily="34" charset="0"/>
                        <a:cs typeface="Arial" panose="020B0604020202020204" pitchFamily="34" charset="0"/>
                      </a:endParaRPr>
                    </a:p>
                    <a:p>
                      <a:pPr fontAlgn="base">
                        <a:lnSpc>
                          <a:spcPct val="107000"/>
                        </a:lnSpc>
                        <a:spcAft>
                          <a:spcPts val="800"/>
                        </a:spcAft>
                      </a:pPr>
                      <a:r>
                        <a:rPr lang="nb-NO" sz="3000" b="0">
                          <a:solidFill>
                            <a:srgbClr val="000000"/>
                          </a:solidFill>
                          <a:effectLst/>
                          <a:latin typeface="+mn-lt"/>
                          <a:ea typeface="Times New Roman" panose="02020603050405020304" pitchFamily="18" charset="0"/>
                          <a:cs typeface="Arial" panose="020B0604020202020204" pitchFamily="34" charset="0"/>
                        </a:rPr>
                        <a:t>59 (35,3%) </a:t>
                      </a:r>
                      <a:endParaRPr lang="nb-NO" sz="3000" b="0">
                        <a:effectLst/>
                        <a:latin typeface="+mn-lt"/>
                        <a:ea typeface="Calibri" panose="020F0502020204030204" pitchFamily="34" charset="0"/>
                        <a:cs typeface="Arial" panose="020B0604020202020204" pitchFamily="34" charset="0"/>
                      </a:endParaRPr>
                    </a:p>
                  </a:txBody>
                  <a:tcPr marL="68580" marR="68580" marT="0" marB="0"/>
                </a:tc>
                <a:tc>
                  <a:txBody>
                    <a:bodyPr/>
                    <a:lstStyle/>
                    <a:p>
                      <a:pPr fontAlgn="base">
                        <a:lnSpc>
                          <a:spcPct val="107000"/>
                        </a:lnSpc>
                        <a:spcAft>
                          <a:spcPts val="800"/>
                        </a:spcAft>
                      </a:pPr>
                      <a:r>
                        <a:rPr lang="nb-NO" sz="3000" b="0">
                          <a:solidFill>
                            <a:srgbClr val="000000"/>
                          </a:solidFill>
                          <a:effectLst/>
                          <a:latin typeface="+mn-lt"/>
                          <a:ea typeface="Times New Roman" panose="02020603050405020304" pitchFamily="18" charset="0"/>
                          <a:cs typeface="Arial" panose="020B0604020202020204" pitchFamily="34" charset="0"/>
                        </a:rPr>
                        <a:t> </a:t>
                      </a:r>
                      <a:endParaRPr lang="nb-NO" sz="3000" b="0">
                        <a:effectLst/>
                        <a:latin typeface="+mn-lt"/>
                        <a:ea typeface="Calibri" panose="020F0502020204030204" pitchFamily="34" charset="0"/>
                        <a:cs typeface="Arial" panose="020B0604020202020204" pitchFamily="34" charset="0"/>
                      </a:endParaRPr>
                    </a:p>
                    <a:p>
                      <a:pPr fontAlgn="base">
                        <a:lnSpc>
                          <a:spcPct val="107000"/>
                        </a:lnSpc>
                        <a:spcAft>
                          <a:spcPts val="800"/>
                        </a:spcAft>
                      </a:pPr>
                      <a:endParaRPr lang="nb-NO" sz="3000" b="0">
                        <a:solidFill>
                          <a:srgbClr val="000000"/>
                        </a:solidFill>
                        <a:effectLst/>
                        <a:latin typeface="+mn-lt"/>
                        <a:ea typeface="Times New Roman" panose="02020603050405020304" pitchFamily="18" charset="0"/>
                        <a:cs typeface="Arial" panose="020B0604020202020204" pitchFamily="34" charset="0"/>
                      </a:endParaRPr>
                    </a:p>
                    <a:p>
                      <a:pPr fontAlgn="base">
                        <a:lnSpc>
                          <a:spcPct val="107000"/>
                        </a:lnSpc>
                        <a:spcAft>
                          <a:spcPts val="800"/>
                        </a:spcAft>
                      </a:pPr>
                      <a:endParaRPr lang="nb-NO" sz="3000" b="0">
                        <a:solidFill>
                          <a:srgbClr val="000000"/>
                        </a:solidFill>
                        <a:effectLst/>
                        <a:latin typeface="+mn-lt"/>
                        <a:ea typeface="Times New Roman" panose="02020603050405020304" pitchFamily="18" charset="0"/>
                        <a:cs typeface="Arial" panose="020B0604020202020204" pitchFamily="34" charset="0"/>
                      </a:endParaRPr>
                    </a:p>
                    <a:p>
                      <a:pPr fontAlgn="base">
                        <a:lnSpc>
                          <a:spcPct val="107000"/>
                        </a:lnSpc>
                        <a:spcAft>
                          <a:spcPts val="800"/>
                        </a:spcAft>
                      </a:pPr>
                      <a:r>
                        <a:rPr lang="nb-NO" sz="3000" b="0">
                          <a:solidFill>
                            <a:srgbClr val="000000"/>
                          </a:solidFill>
                          <a:effectLst/>
                          <a:latin typeface="+mn-lt"/>
                          <a:ea typeface="Times New Roman" panose="02020603050405020304" pitchFamily="18" charset="0"/>
                          <a:cs typeface="Arial" panose="020B0604020202020204" pitchFamily="34" charset="0"/>
                        </a:rPr>
                        <a:t>14 (70.0%) </a:t>
                      </a:r>
                      <a:endParaRPr lang="nb-NO" sz="3000" b="0">
                        <a:effectLst/>
                        <a:latin typeface="+mn-lt"/>
                        <a:ea typeface="Calibri" panose="020F0502020204030204" pitchFamily="34" charset="0"/>
                        <a:cs typeface="Arial" panose="020B0604020202020204" pitchFamily="34" charset="0"/>
                      </a:endParaRPr>
                    </a:p>
                    <a:p>
                      <a:pPr fontAlgn="base">
                        <a:lnSpc>
                          <a:spcPct val="107000"/>
                        </a:lnSpc>
                        <a:spcAft>
                          <a:spcPts val="800"/>
                        </a:spcAft>
                      </a:pPr>
                      <a:r>
                        <a:rPr lang="nb-NO" sz="3000" b="0">
                          <a:solidFill>
                            <a:srgbClr val="000000"/>
                          </a:solidFill>
                          <a:effectLst/>
                          <a:latin typeface="+mn-lt"/>
                          <a:ea typeface="Times New Roman" panose="02020603050405020304" pitchFamily="18" charset="0"/>
                          <a:cs typeface="Arial" panose="020B0604020202020204" pitchFamily="34" charset="0"/>
                        </a:rPr>
                        <a:t>6 (30.0% </a:t>
                      </a:r>
                      <a:endParaRPr lang="nb-NO" sz="3000" b="0">
                        <a:effectLst/>
                        <a:latin typeface="+mn-lt"/>
                        <a:ea typeface="Calibri" panose="020F0502020204030204" pitchFamily="34" charset="0"/>
                        <a:cs typeface="Arial" panose="020B0604020202020204" pitchFamily="34" charset="0"/>
                      </a:endParaRPr>
                    </a:p>
                  </a:txBody>
                  <a:tcPr marL="68580" marR="68580" marT="0" marB="0"/>
                </a:tc>
                <a:tc>
                  <a:txBody>
                    <a:bodyPr/>
                    <a:lstStyle/>
                    <a:p>
                      <a:pPr fontAlgn="base">
                        <a:lnSpc>
                          <a:spcPct val="107000"/>
                        </a:lnSpc>
                        <a:spcAft>
                          <a:spcPts val="800"/>
                        </a:spcAft>
                      </a:pPr>
                      <a:r>
                        <a:rPr lang="nb-NO" sz="3000" b="0">
                          <a:solidFill>
                            <a:srgbClr val="000000"/>
                          </a:solidFill>
                          <a:effectLst/>
                          <a:latin typeface="+mn-lt"/>
                          <a:ea typeface="Times New Roman" panose="02020603050405020304" pitchFamily="18" charset="0"/>
                          <a:cs typeface="Arial" panose="020B0604020202020204" pitchFamily="34" charset="0"/>
                        </a:rPr>
                        <a:t> </a:t>
                      </a:r>
                      <a:endParaRPr lang="nb-NO" sz="3000" b="0">
                        <a:effectLst/>
                        <a:latin typeface="+mn-lt"/>
                        <a:ea typeface="Calibri" panose="020F0502020204030204" pitchFamily="34" charset="0"/>
                        <a:cs typeface="Arial" panose="020B0604020202020204" pitchFamily="34" charset="0"/>
                      </a:endParaRPr>
                    </a:p>
                    <a:p>
                      <a:pPr fontAlgn="base">
                        <a:lnSpc>
                          <a:spcPct val="107000"/>
                        </a:lnSpc>
                        <a:spcAft>
                          <a:spcPts val="800"/>
                        </a:spcAft>
                      </a:pPr>
                      <a:endParaRPr lang="nb-NO" sz="3000" b="0">
                        <a:solidFill>
                          <a:srgbClr val="000000"/>
                        </a:solidFill>
                        <a:effectLst/>
                        <a:latin typeface="+mn-lt"/>
                        <a:ea typeface="Times New Roman" panose="02020603050405020304" pitchFamily="18" charset="0"/>
                        <a:cs typeface="Arial" panose="020B0604020202020204" pitchFamily="34" charset="0"/>
                      </a:endParaRPr>
                    </a:p>
                    <a:p>
                      <a:pPr fontAlgn="base">
                        <a:lnSpc>
                          <a:spcPct val="107000"/>
                        </a:lnSpc>
                        <a:spcAft>
                          <a:spcPts val="800"/>
                        </a:spcAft>
                      </a:pPr>
                      <a:endParaRPr lang="nb-NO" sz="3000" b="0">
                        <a:solidFill>
                          <a:srgbClr val="000000"/>
                        </a:solidFill>
                        <a:effectLst/>
                        <a:latin typeface="+mn-lt"/>
                        <a:ea typeface="Times New Roman" panose="02020603050405020304" pitchFamily="18" charset="0"/>
                        <a:cs typeface="Arial" panose="020B0604020202020204" pitchFamily="34" charset="0"/>
                      </a:endParaRPr>
                    </a:p>
                    <a:p>
                      <a:pPr fontAlgn="base">
                        <a:lnSpc>
                          <a:spcPct val="107000"/>
                        </a:lnSpc>
                        <a:spcAft>
                          <a:spcPts val="800"/>
                        </a:spcAft>
                      </a:pPr>
                      <a:r>
                        <a:rPr lang="nb-NO" sz="3000" b="0">
                          <a:solidFill>
                            <a:srgbClr val="000000"/>
                          </a:solidFill>
                          <a:effectLst/>
                          <a:latin typeface="+mn-lt"/>
                          <a:ea typeface="Times New Roman" panose="02020603050405020304" pitchFamily="18" charset="0"/>
                          <a:cs typeface="Arial" panose="020B0604020202020204" pitchFamily="34" charset="0"/>
                        </a:rPr>
                        <a:t>9 (100%) </a:t>
                      </a:r>
                      <a:endParaRPr lang="nb-NO" sz="3000" b="0">
                        <a:effectLst/>
                        <a:latin typeface="+mn-lt"/>
                        <a:ea typeface="Calibri" panose="020F0502020204030204" pitchFamily="34" charset="0"/>
                        <a:cs typeface="Arial" panose="020B0604020202020204" pitchFamily="34" charset="0"/>
                      </a:endParaRPr>
                    </a:p>
                    <a:p>
                      <a:pPr fontAlgn="base">
                        <a:lnSpc>
                          <a:spcPct val="107000"/>
                        </a:lnSpc>
                        <a:spcAft>
                          <a:spcPts val="800"/>
                        </a:spcAft>
                      </a:pPr>
                      <a:r>
                        <a:rPr lang="nb-NO" sz="3000" b="0">
                          <a:solidFill>
                            <a:srgbClr val="000000"/>
                          </a:solidFill>
                          <a:effectLst/>
                          <a:latin typeface="+mn-lt"/>
                          <a:ea typeface="Times New Roman" panose="02020603050405020304" pitchFamily="18" charset="0"/>
                          <a:cs typeface="Arial" panose="020B0604020202020204" pitchFamily="34" charset="0"/>
                        </a:rPr>
                        <a:t>0 (0%) </a:t>
                      </a:r>
                      <a:endParaRPr lang="nb-NO" sz="3000" b="0">
                        <a:effectLst/>
                        <a:latin typeface="+mn-lt"/>
                        <a:ea typeface="Calibri" panose="020F0502020204030204" pitchFamily="34" charset="0"/>
                        <a:cs typeface="Arial" panose="020B0604020202020204" pitchFamily="34" charset="0"/>
                      </a:endParaRPr>
                    </a:p>
                  </a:txBody>
                  <a:tcPr marL="68580" marR="68580" marT="0" marB="0"/>
                </a:tc>
                <a:tc>
                  <a:txBody>
                    <a:bodyPr/>
                    <a:lstStyle/>
                    <a:p>
                      <a:pPr fontAlgn="base">
                        <a:lnSpc>
                          <a:spcPct val="107000"/>
                        </a:lnSpc>
                        <a:spcAft>
                          <a:spcPts val="800"/>
                        </a:spcAft>
                      </a:pPr>
                      <a:r>
                        <a:rPr lang="en-US" sz="3000" b="0">
                          <a:solidFill>
                            <a:srgbClr val="000000"/>
                          </a:solidFill>
                          <a:effectLst/>
                          <a:latin typeface="+mn-lt"/>
                          <a:ea typeface="Times New Roman" panose="02020603050405020304" pitchFamily="18" charset="0"/>
                          <a:cs typeface="Arial" panose="020B0604020202020204" pitchFamily="34" charset="0"/>
                        </a:rPr>
                        <a:t>&lt;0.001*</a:t>
                      </a:r>
                      <a:r>
                        <a:rPr lang="nb-NO" sz="3000" b="0">
                          <a:solidFill>
                            <a:srgbClr val="000000"/>
                          </a:solidFill>
                          <a:effectLst/>
                          <a:latin typeface="+mn-lt"/>
                          <a:ea typeface="Times New Roman" panose="02020603050405020304" pitchFamily="18" charset="0"/>
                          <a:cs typeface="Arial" panose="020B0604020202020204" pitchFamily="34" charset="0"/>
                        </a:rPr>
                        <a:t> </a:t>
                      </a:r>
                      <a:endParaRPr lang="nb-NO" sz="3000" b="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272940434"/>
                  </a:ext>
                </a:extLst>
              </a:tr>
              <a:tr h="2586086">
                <a:tc>
                  <a:txBody>
                    <a:bodyPr/>
                    <a:lstStyle/>
                    <a:p>
                      <a:pPr algn="l" rtl="0" fontAlgn="base"/>
                      <a:r>
                        <a:rPr lang="nb-NO" sz="3000" b="1" i="0">
                          <a:effectLst/>
                          <a:latin typeface="+mn-lt"/>
                        </a:rPr>
                        <a:t>Overall </a:t>
                      </a:r>
                      <a:r>
                        <a:rPr lang="nb-NO" sz="3000" b="1" i="0" err="1">
                          <a:effectLst/>
                          <a:latin typeface="+mn-lt"/>
                        </a:rPr>
                        <a:t>complications</a:t>
                      </a:r>
                      <a:r>
                        <a:rPr lang="nb-NO" sz="3000" b="1" i="0">
                          <a:effectLst/>
                          <a:latin typeface="+mn-lt"/>
                        </a:rPr>
                        <a:t> </a:t>
                      </a:r>
                    </a:p>
                    <a:p>
                      <a:pPr algn="l" rtl="0" fontAlgn="base"/>
                      <a:r>
                        <a:rPr lang="nb-NO" sz="3000" b="1" i="0">
                          <a:effectLst/>
                          <a:latin typeface="+mn-lt"/>
                        </a:rPr>
                        <a:t> </a:t>
                      </a:r>
                    </a:p>
                    <a:p>
                      <a:pPr algn="l" rtl="0" fontAlgn="base"/>
                      <a:r>
                        <a:rPr lang="nb-NO" sz="3000" b="1" i="0" err="1">
                          <a:effectLst/>
                          <a:latin typeface="+mn-lt"/>
                        </a:rPr>
                        <a:t>Yes</a:t>
                      </a:r>
                      <a:r>
                        <a:rPr lang="nb-NO" sz="3000" b="1" i="0">
                          <a:effectLst/>
                          <a:latin typeface="+mn-lt"/>
                        </a:rPr>
                        <a:t> </a:t>
                      </a:r>
                    </a:p>
                    <a:p>
                      <a:pPr algn="l" rtl="0" fontAlgn="base"/>
                      <a:r>
                        <a:rPr lang="nb-NO" sz="3000" b="1" i="0">
                          <a:effectLst/>
                          <a:latin typeface="+mn-lt"/>
                        </a:rPr>
                        <a:t>No </a:t>
                      </a:r>
                    </a:p>
                  </a:txBody>
                  <a:tcPr/>
                </a:tc>
                <a:tc>
                  <a:txBody>
                    <a:bodyPr/>
                    <a:lstStyle/>
                    <a:p>
                      <a:pPr algn="ctr" fontAlgn="t"/>
                      <a:endParaRPr lang="nb-NO" sz="3000">
                        <a:effectLst/>
                        <a:latin typeface="+mn-lt"/>
                      </a:endParaRPr>
                    </a:p>
                    <a:p>
                      <a:pPr algn="l" rtl="0" fontAlgn="base"/>
                      <a:r>
                        <a:rPr lang="nb-NO" sz="3000" b="0" i="0">
                          <a:effectLst/>
                          <a:latin typeface="+mn-lt"/>
                        </a:rPr>
                        <a:t> </a:t>
                      </a:r>
                    </a:p>
                    <a:p>
                      <a:pPr algn="l" rtl="0" fontAlgn="base"/>
                      <a:endParaRPr lang="nb-NO" sz="3000" b="0" i="0">
                        <a:effectLst/>
                        <a:latin typeface="+mn-lt"/>
                      </a:endParaRPr>
                    </a:p>
                    <a:p>
                      <a:pPr algn="l" rtl="0" fontAlgn="base"/>
                      <a:r>
                        <a:rPr lang="nb-NO" sz="3000" b="0" i="0">
                          <a:effectLst/>
                          <a:latin typeface="+mn-lt"/>
                        </a:rPr>
                        <a:t>27 (23.9%) </a:t>
                      </a:r>
                    </a:p>
                    <a:p>
                      <a:pPr algn="l" rtl="0" fontAlgn="base"/>
                      <a:r>
                        <a:rPr lang="nb-NO" sz="3000" b="0" i="0">
                          <a:effectLst/>
                          <a:latin typeface="+mn-lt"/>
                        </a:rPr>
                        <a:t>86 (76.1%) </a:t>
                      </a:r>
                    </a:p>
                  </a:txBody>
                  <a:tcPr/>
                </a:tc>
                <a:tc>
                  <a:txBody>
                    <a:bodyPr/>
                    <a:lstStyle/>
                    <a:p>
                      <a:pPr algn="ctr" fontAlgn="t"/>
                      <a:endParaRPr lang="nb-NO" sz="3000">
                        <a:effectLst/>
                        <a:latin typeface="+mn-lt"/>
                      </a:endParaRPr>
                    </a:p>
                    <a:p>
                      <a:pPr algn="l" rtl="0" fontAlgn="base"/>
                      <a:r>
                        <a:rPr lang="nb-NO" sz="3000" b="0" i="0">
                          <a:effectLst/>
                          <a:latin typeface="+mn-lt"/>
                        </a:rPr>
                        <a:t>  </a:t>
                      </a:r>
                    </a:p>
                    <a:p>
                      <a:pPr algn="l" rtl="0" fontAlgn="base"/>
                      <a:endParaRPr lang="nb-NO" sz="3000" b="0" i="0">
                        <a:effectLst/>
                        <a:latin typeface="+mn-lt"/>
                      </a:endParaRPr>
                    </a:p>
                    <a:p>
                      <a:pPr algn="l" rtl="0" fontAlgn="base"/>
                      <a:r>
                        <a:rPr lang="nb-NO" sz="3000" b="0" i="0">
                          <a:effectLst/>
                          <a:latin typeface="+mn-lt"/>
                        </a:rPr>
                        <a:t>49 (29.3%) </a:t>
                      </a:r>
                    </a:p>
                    <a:p>
                      <a:pPr algn="l" rtl="0" fontAlgn="base"/>
                      <a:r>
                        <a:rPr lang="nb-NO" sz="3000" b="0" i="0">
                          <a:effectLst/>
                          <a:latin typeface="+mn-lt"/>
                        </a:rPr>
                        <a:t>118 (70.7%) </a:t>
                      </a:r>
                    </a:p>
                  </a:txBody>
                  <a:tcPr/>
                </a:tc>
                <a:tc>
                  <a:txBody>
                    <a:bodyPr/>
                    <a:lstStyle/>
                    <a:p>
                      <a:pPr algn="ctr" fontAlgn="t"/>
                      <a:endParaRPr lang="nb-NO" sz="3000">
                        <a:effectLst/>
                        <a:latin typeface="+mn-lt"/>
                      </a:endParaRPr>
                    </a:p>
                    <a:p>
                      <a:pPr algn="l" rtl="0" fontAlgn="base"/>
                      <a:r>
                        <a:rPr lang="nb-NO" sz="3000" b="0" i="0">
                          <a:effectLst/>
                          <a:latin typeface="+mn-lt"/>
                        </a:rPr>
                        <a:t> </a:t>
                      </a:r>
                    </a:p>
                    <a:p>
                      <a:pPr algn="l" rtl="0" fontAlgn="base"/>
                      <a:endParaRPr lang="nb-NO" sz="3000" b="0" i="0">
                        <a:effectLst/>
                        <a:latin typeface="+mn-lt"/>
                      </a:endParaRPr>
                    </a:p>
                    <a:p>
                      <a:pPr algn="l" rtl="0" fontAlgn="base"/>
                      <a:r>
                        <a:rPr lang="nb-NO" sz="3000" b="0" i="0">
                          <a:effectLst/>
                          <a:latin typeface="+mn-lt"/>
                        </a:rPr>
                        <a:t>11 (55.0%) </a:t>
                      </a:r>
                    </a:p>
                    <a:p>
                      <a:pPr algn="l" rtl="0" fontAlgn="base"/>
                      <a:r>
                        <a:rPr lang="nb-NO" sz="3000" b="0" i="0">
                          <a:effectLst/>
                          <a:latin typeface="+mn-lt"/>
                        </a:rPr>
                        <a:t>9 (45.0%) </a:t>
                      </a:r>
                    </a:p>
                  </a:txBody>
                  <a:tcPr/>
                </a:tc>
                <a:tc>
                  <a:txBody>
                    <a:bodyPr/>
                    <a:lstStyle/>
                    <a:p>
                      <a:pPr algn="ctr" fontAlgn="t"/>
                      <a:endParaRPr lang="nb-NO" sz="3000">
                        <a:effectLst/>
                        <a:latin typeface="+mn-lt"/>
                      </a:endParaRPr>
                    </a:p>
                    <a:p>
                      <a:pPr algn="l" rtl="0" fontAlgn="base"/>
                      <a:r>
                        <a:rPr lang="nb-NO" sz="3000" b="0" i="0">
                          <a:effectLst/>
                          <a:latin typeface="+mn-lt"/>
                        </a:rPr>
                        <a:t> </a:t>
                      </a:r>
                    </a:p>
                    <a:p>
                      <a:pPr algn="l" rtl="0" fontAlgn="base"/>
                      <a:endParaRPr lang="nb-NO" sz="3000" b="0" i="0">
                        <a:effectLst/>
                        <a:latin typeface="+mn-lt"/>
                      </a:endParaRPr>
                    </a:p>
                    <a:p>
                      <a:pPr algn="l" rtl="0" fontAlgn="base"/>
                      <a:r>
                        <a:rPr lang="nb-NO" sz="3000" b="0" i="0">
                          <a:effectLst/>
                          <a:latin typeface="+mn-lt"/>
                        </a:rPr>
                        <a:t>4 (44.4%) </a:t>
                      </a:r>
                    </a:p>
                    <a:p>
                      <a:pPr algn="l" rtl="0" fontAlgn="base"/>
                      <a:r>
                        <a:rPr lang="nb-NO" sz="3000" b="0" i="0">
                          <a:effectLst/>
                          <a:latin typeface="+mn-lt"/>
                        </a:rPr>
                        <a:t>5 (55.6%) </a:t>
                      </a:r>
                    </a:p>
                  </a:txBody>
                  <a:tcPr/>
                </a:tc>
                <a:tc>
                  <a:txBody>
                    <a:bodyPr/>
                    <a:lstStyle/>
                    <a:p>
                      <a:pPr algn="l" rtl="0" fontAlgn="base"/>
                      <a:r>
                        <a:rPr lang="nb-NO" sz="3000" b="0" i="0" dirty="0">
                          <a:effectLst/>
                          <a:latin typeface="+mn-lt"/>
                        </a:rPr>
                        <a:t>0.03* </a:t>
                      </a:r>
                    </a:p>
                  </a:txBody>
                  <a:tcPr/>
                </a:tc>
                <a:extLst>
                  <a:ext uri="{0D108BD9-81ED-4DB2-BD59-A6C34878D82A}">
                    <a16:rowId xmlns:a16="http://schemas.microsoft.com/office/drawing/2014/main" val="1514063765"/>
                  </a:ext>
                </a:extLst>
              </a:tr>
            </a:tbl>
          </a:graphicData>
        </a:graphic>
      </p:graphicFrame>
      <p:sp>
        <p:nvSpPr>
          <p:cNvPr id="11" name="TekstSylinder 10">
            <a:extLst>
              <a:ext uri="{FF2B5EF4-FFF2-40B4-BE49-F238E27FC236}">
                <a16:creationId xmlns:a16="http://schemas.microsoft.com/office/drawing/2014/main" id="{158D5B2C-2262-7DC9-C99D-25F77C835D30}"/>
              </a:ext>
            </a:extLst>
          </p:cNvPr>
          <p:cNvSpPr txBox="1"/>
          <p:nvPr/>
        </p:nvSpPr>
        <p:spPr>
          <a:xfrm>
            <a:off x="21121008" y="23204140"/>
            <a:ext cx="19901916" cy="3785652"/>
          </a:xfrm>
          <a:prstGeom prst="rect">
            <a:avLst/>
          </a:prstGeom>
          <a:noFill/>
        </p:spPr>
        <p:txBody>
          <a:bodyPr wrap="square" lIns="91440" tIns="45720" rIns="91440" bIns="45720" rtlCol="0" anchor="t">
            <a:spAutoFit/>
          </a:bodyPr>
          <a:lstStyle/>
          <a:p>
            <a:r>
              <a:rPr lang="en-US" sz="4800" b="1" dirty="0">
                <a:latin typeface="Arial"/>
                <a:cs typeface="Arial"/>
              </a:rPr>
              <a:t>Conclusion: </a:t>
            </a:r>
            <a:r>
              <a:rPr lang="en-US" sz="4800" dirty="0">
                <a:latin typeface="Arial"/>
                <a:cs typeface="Arial"/>
              </a:rPr>
              <a:t>Robotic hysterectomy has been successfully introduced with non-inferior outcomes for patients in comparison to conventional laparoscopic hysterectomy. The general high cost and no gained theatre time will impact cost-benefit considerations. </a:t>
            </a:r>
          </a:p>
          <a:p>
            <a:endParaRPr lang="nb-NO" sz="4800" b="1" dirty="0"/>
          </a:p>
        </p:txBody>
      </p:sp>
      <p:graphicFrame>
        <p:nvGraphicFramePr>
          <p:cNvPr id="6" name="Diagram 5">
            <a:extLst>
              <a:ext uri="{FF2B5EF4-FFF2-40B4-BE49-F238E27FC236}">
                <a16:creationId xmlns:a16="http://schemas.microsoft.com/office/drawing/2014/main" id="{16D3F615-09EF-190A-7D61-749A040B371B}"/>
              </a:ext>
            </a:extLst>
          </p:cNvPr>
          <p:cNvGraphicFramePr/>
          <p:nvPr>
            <p:extLst>
              <p:ext uri="{D42A27DB-BD31-4B8C-83A1-F6EECF244321}">
                <p14:modId xmlns:p14="http://schemas.microsoft.com/office/powerpoint/2010/main" val="230936781"/>
              </p:ext>
            </p:extLst>
          </p:nvPr>
        </p:nvGraphicFramePr>
        <p:xfrm>
          <a:off x="11106655" y="19400362"/>
          <a:ext cx="10343328" cy="758943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Diagram 12">
            <a:extLst>
              <a:ext uri="{FF2B5EF4-FFF2-40B4-BE49-F238E27FC236}">
                <a16:creationId xmlns:a16="http://schemas.microsoft.com/office/drawing/2014/main" id="{D9CC1E2F-7EBF-B6B4-764B-BF6BCAADDF45}"/>
              </a:ext>
            </a:extLst>
          </p:cNvPr>
          <p:cNvGraphicFramePr/>
          <p:nvPr>
            <p:extLst>
              <p:ext uri="{D42A27DB-BD31-4B8C-83A1-F6EECF244321}">
                <p14:modId xmlns:p14="http://schemas.microsoft.com/office/powerpoint/2010/main" val="1385425542"/>
              </p:ext>
            </p:extLst>
          </p:nvPr>
        </p:nvGraphicFramePr>
        <p:xfrm>
          <a:off x="11222415" y="11801476"/>
          <a:ext cx="9881779" cy="7589430"/>
        </p:xfrm>
        <a:graphic>
          <a:graphicData uri="http://schemas.openxmlformats.org/drawingml/2006/chart">
            <c:chart xmlns:c="http://schemas.openxmlformats.org/drawingml/2006/chart" xmlns:r="http://schemas.openxmlformats.org/officeDocument/2006/relationships" r:id="rId4"/>
          </a:graphicData>
        </a:graphic>
      </p:graphicFrame>
      <p:sp>
        <p:nvSpPr>
          <p:cNvPr id="5" name="TekstSylinder 4">
            <a:extLst>
              <a:ext uri="{FF2B5EF4-FFF2-40B4-BE49-F238E27FC236}">
                <a16:creationId xmlns:a16="http://schemas.microsoft.com/office/drawing/2014/main" id="{83FC6533-A304-B0E4-49E0-80550B4D0CB2}"/>
              </a:ext>
            </a:extLst>
          </p:cNvPr>
          <p:cNvSpPr txBox="1"/>
          <p:nvPr/>
        </p:nvSpPr>
        <p:spPr>
          <a:xfrm>
            <a:off x="21104194" y="22529573"/>
            <a:ext cx="10558146" cy="369332"/>
          </a:xfrm>
          <a:prstGeom prst="rect">
            <a:avLst/>
          </a:prstGeom>
          <a:noFill/>
        </p:spPr>
        <p:txBody>
          <a:bodyPr wrap="square" rtlCol="0">
            <a:spAutoFit/>
          </a:bodyPr>
          <a:lstStyle/>
          <a:p>
            <a:r>
              <a:rPr lang="nb-NO" sz="1800" dirty="0"/>
              <a:t>*: Fishers </a:t>
            </a:r>
            <a:r>
              <a:rPr lang="nb-NO" sz="1800" dirty="0" err="1"/>
              <a:t>exact</a:t>
            </a:r>
            <a:r>
              <a:rPr lang="nb-NO" sz="1800" dirty="0"/>
              <a:t> test</a:t>
            </a:r>
          </a:p>
        </p:txBody>
      </p:sp>
    </p:spTree>
  </p:cSld>
  <p:clrMapOvr>
    <a:masterClrMapping/>
  </p:clrMapOvr>
</p:sld>
</file>

<file path=ppt/theme/theme1.xml><?xml version="1.0" encoding="utf-8"?>
<a:theme xmlns:a="http://schemas.openxmlformats.org/drawingml/2006/main" name="Standard utforming">
  <a:themeElements>
    <a:clrScheme name="UiB-Farger-2015-matt">
      <a:dk1>
        <a:sysClr val="windowText" lastClr="000000"/>
      </a:dk1>
      <a:lt1>
        <a:srgbClr val="FFFFFF"/>
      </a:lt1>
      <a:dk2>
        <a:srgbClr val="847268"/>
      </a:dk2>
      <a:lt2>
        <a:srgbClr val="D0CAC2"/>
      </a:lt2>
      <a:accent1>
        <a:srgbClr val="DB3F3D"/>
      </a:accent1>
      <a:accent2>
        <a:srgbClr val="1A2640"/>
      </a:accent2>
      <a:accent3>
        <a:srgbClr val="CDAB3F"/>
      </a:accent3>
      <a:accent4>
        <a:srgbClr val="4EA0B7"/>
      </a:accent4>
      <a:accent5>
        <a:srgbClr val="789A5B"/>
      </a:accent5>
      <a:accent6>
        <a:srgbClr val="705686"/>
      </a:accent6>
      <a:hlink>
        <a:srgbClr val="009FEE"/>
      </a:hlink>
      <a:folHlink>
        <a:srgbClr val="522D89"/>
      </a:folHlink>
    </a:clrScheme>
    <a:fontScheme name="Standard utform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lnDef>
  </a:objectDefaults>
  <a:extraClrSchemeLst>
    <a:extraClrScheme>
      <a:clrScheme name="Standard utform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 utform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 utform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 utform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 utform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 utform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 utform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 utform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 utform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 utform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 utform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 utform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730</Words>
  <Application>Microsoft Macintosh PowerPoint</Application>
  <PresentationFormat>Egendefinert</PresentationFormat>
  <Paragraphs>178</Paragraphs>
  <Slides>1</Slides>
  <Notes>1</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1</vt:i4>
      </vt:variant>
    </vt:vector>
  </HeadingPairs>
  <TitlesOfParts>
    <vt:vector size="4" baseType="lpstr">
      <vt:lpstr>Arial</vt:lpstr>
      <vt:lpstr>Calibri</vt:lpstr>
      <vt:lpstr>Standard utforming</vt:lpstr>
      <vt:lpstr>PowerPoint-presentasjon</vt:lpstr>
    </vt:vector>
  </TitlesOfParts>
  <Company>IT-avd, UiB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Helge Grønhaug</dc:creator>
  <cp:lastModifiedBy>Maria Inga Mangersnes</cp:lastModifiedBy>
  <cp:revision>5</cp:revision>
  <cp:lastPrinted>2016-05-27T08:05:21Z</cp:lastPrinted>
  <dcterms:created xsi:type="dcterms:W3CDTF">2006-11-02T13:18:58Z</dcterms:created>
  <dcterms:modified xsi:type="dcterms:W3CDTF">2022-10-07T12:58:03Z</dcterms:modified>
</cp:coreProperties>
</file>