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42808525" cy="3027997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orient="horz" pos="18586">
          <p15:clr>
            <a:srgbClr val="A4A3A4"/>
          </p15:clr>
        </p15:guide>
        <p15:guide id="3" orient="horz" pos="17074">
          <p15:clr>
            <a:srgbClr val="A4A3A4"/>
          </p15:clr>
        </p15:guide>
        <p15:guide id="4" pos="745">
          <p15:clr>
            <a:srgbClr val="A4A3A4"/>
          </p15:clr>
        </p15:guide>
        <p15:guide id="5" pos="19961">
          <p15:clr>
            <a:srgbClr val="A4A3A4"/>
          </p15:clr>
        </p15:guide>
        <p15:guide id="6" pos="26361">
          <p15:clr>
            <a:srgbClr val="A4A3A4"/>
          </p15:clr>
        </p15:guide>
        <p15:guide id="7" pos="13513">
          <p15:clr>
            <a:srgbClr val="A4A3A4"/>
          </p15:clr>
        </p15:guide>
        <p15:guide id="8" pos="7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32B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 autoAdjust="0"/>
    <p:restoredTop sz="90282" autoAdjust="0"/>
  </p:normalViewPr>
  <p:slideViewPr>
    <p:cSldViewPr snapToGrid="0">
      <p:cViewPr>
        <p:scale>
          <a:sx n="32" d="100"/>
          <a:sy n="32" d="100"/>
        </p:scale>
        <p:origin x="1072" y="-256"/>
      </p:cViewPr>
      <p:guideLst>
        <p:guide orient="horz" pos="2778"/>
        <p:guide orient="horz" pos="18586"/>
        <p:guide orient="horz" pos="17074"/>
        <p:guide pos="745"/>
        <p:guide pos="19961"/>
        <p:guide pos="26361"/>
        <p:guide pos="13513"/>
        <p:guide pos="7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igurdleikangerfeidje/Downloads/tabell-hovedoppgave%20(1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/>
              <a:t>Prosentvis inndeling av symptom basert på lokalisasjon i insula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4.6996614670808456E-2"/>
          <c:y val="0.11123571153023905"/>
          <c:w val="0.95295503730711351"/>
          <c:h val="0.60421970526245006"/>
        </c:manualLayout>
      </c:layout>
      <c:barChart>
        <c:barDir val="col"/>
        <c:grouping val="clustered"/>
        <c:varyColors val="0"/>
        <c:ser>
          <c:idx val="0"/>
          <c:order val="0"/>
          <c:tx>
            <c:v>Anteriore insula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'Ark1'!$E$98:$S$98</c:f>
              <c:strCache>
                <c:ptCount val="15"/>
                <c:pt idx="0">
                  <c:v>Motorisk</c:v>
                </c:pt>
                <c:pt idx="1">
                  <c:v>Dysartri</c:v>
                </c:pt>
                <c:pt idx="2">
                  <c:v>Sensorisk</c:v>
                </c:pt>
                <c:pt idx="3">
                  <c:v>Neglekt</c:v>
                </c:pt>
                <c:pt idx="4">
                  <c:v>Hukommelse</c:v>
                </c:pt>
                <c:pt idx="5">
                  <c:v>Oppmerksomhet/konstentrasjonsvansker</c:v>
                </c:pt>
                <c:pt idx="6">
                  <c:v>Kardiovaskulær dysautonomi</c:v>
                </c:pt>
                <c:pt idx="7">
                  <c:v>Vestibulære symptom</c:v>
                </c:pt>
                <c:pt idx="8">
                  <c:v>Emosjonelle symptomer</c:v>
                </c:pt>
                <c:pt idx="9">
                  <c:v>Dysfagi</c:v>
                </c:pt>
                <c:pt idx="10">
                  <c:v>Inkontinens</c:v>
                </c:pt>
                <c:pt idx="11">
                  <c:v>Impulsivitet</c:v>
                </c:pt>
                <c:pt idx="12">
                  <c:v>Obstipasjon/tarmdysfunksjon</c:v>
                </c:pt>
                <c:pt idx="13">
                  <c:v>Smak</c:v>
                </c:pt>
                <c:pt idx="14">
                  <c:v>Smerte</c:v>
                </c:pt>
              </c:strCache>
            </c:strRef>
          </c:cat>
          <c:val>
            <c:numRef>
              <c:f>'Ark1'!$E$99:$S$99</c:f>
              <c:numCache>
                <c:formatCode>0%</c:formatCode>
                <c:ptCount val="15"/>
                <c:pt idx="0">
                  <c:v>1</c:v>
                </c:pt>
                <c:pt idx="1">
                  <c:v>0.71</c:v>
                </c:pt>
                <c:pt idx="2">
                  <c:v>0.43</c:v>
                </c:pt>
                <c:pt idx="3">
                  <c:v>0.56999999999999995</c:v>
                </c:pt>
                <c:pt idx="4">
                  <c:v>0.56999999999999995</c:v>
                </c:pt>
                <c:pt idx="5">
                  <c:v>0.28000000000000003</c:v>
                </c:pt>
                <c:pt idx="6">
                  <c:v>0.28000000000000003</c:v>
                </c:pt>
                <c:pt idx="7">
                  <c:v>0.14000000000000001</c:v>
                </c:pt>
                <c:pt idx="8">
                  <c:v>0</c:v>
                </c:pt>
                <c:pt idx="9">
                  <c:v>0.14000000000000001</c:v>
                </c:pt>
                <c:pt idx="10">
                  <c:v>0.14000000000000001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CA-844E-8F5C-484C905C7ACA}"/>
            </c:ext>
          </c:extLst>
        </c:ser>
        <c:ser>
          <c:idx val="1"/>
          <c:order val="1"/>
          <c:tx>
            <c:v>Posteriore insula</c:v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'Ark1'!$E$98:$S$98</c:f>
              <c:strCache>
                <c:ptCount val="15"/>
                <c:pt idx="0">
                  <c:v>Motorisk</c:v>
                </c:pt>
                <c:pt idx="1">
                  <c:v>Dysartri</c:v>
                </c:pt>
                <c:pt idx="2">
                  <c:v>Sensorisk</c:v>
                </c:pt>
                <c:pt idx="3">
                  <c:v>Neglekt</c:v>
                </c:pt>
                <c:pt idx="4">
                  <c:v>Hukommelse</c:v>
                </c:pt>
                <c:pt idx="5">
                  <c:v>Oppmerksomhet/konstentrasjonsvansker</c:v>
                </c:pt>
                <c:pt idx="6">
                  <c:v>Kardiovaskulær dysautonomi</c:v>
                </c:pt>
                <c:pt idx="7">
                  <c:v>Vestibulære symptom</c:v>
                </c:pt>
                <c:pt idx="8">
                  <c:v>Emosjonelle symptomer</c:v>
                </c:pt>
                <c:pt idx="9">
                  <c:v>Dysfagi</c:v>
                </c:pt>
                <c:pt idx="10">
                  <c:v>Inkontinens</c:v>
                </c:pt>
                <c:pt idx="11">
                  <c:v>Impulsivitet</c:v>
                </c:pt>
                <c:pt idx="12">
                  <c:v>Obstipasjon/tarmdysfunksjon</c:v>
                </c:pt>
                <c:pt idx="13">
                  <c:v>Smak</c:v>
                </c:pt>
                <c:pt idx="14">
                  <c:v>Smerte</c:v>
                </c:pt>
              </c:strCache>
            </c:strRef>
          </c:cat>
          <c:val>
            <c:numRef>
              <c:f>'Ark1'!$E$100:$S$100</c:f>
              <c:numCache>
                <c:formatCode>0%</c:formatCode>
                <c:ptCount val="15"/>
                <c:pt idx="0">
                  <c:v>0.87</c:v>
                </c:pt>
                <c:pt idx="1">
                  <c:v>0.67</c:v>
                </c:pt>
                <c:pt idx="2">
                  <c:v>0.4</c:v>
                </c:pt>
                <c:pt idx="3">
                  <c:v>0.33</c:v>
                </c:pt>
                <c:pt idx="4">
                  <c:v>0.13</c:v>
                </c:pt>
                <c:pt idx="5">
                  <c:v>0.26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7.0000000000000007E-2</c:v>
                </c:pt>
                <c:pt idx="13">
                  <c:v>7.0000000000000007E-2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CA-844E-8F5C-484C905C7ACA}"/>
            </c:ext>
          </c:extLst>
        </c:ser>
        <c:ser>
          <c:idx val="2"/>
          <c:order val="2"/>
          <c:tx>
            <c:v>Totale insula</c:v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'Ark1'!$E$98:$S$98</c:f>
              <c:strCache>
                <c:ptCount val="15"/>
                <c:pt idx="0">
                  <c:v>Motorisk</c:v>
                </c:pt>
                <c:pt idx="1">
                  <c:v>Dysartri</c:v>
                </c:pt>
                <c:pt idx="2">
                  <c:v>Sensorisk</c:v>
                </c:pt>
                <c:pt idx="3">
                  <c:v>Neglekt</c:v>
                </c:pt>
                <c:pt idx="4">
                  <c:v>Hukommelse</c:v>
                </c:pt>
                <c:pt idx="5">
                  <c:v>Oppmerksomhet/konstentrasjonsvansker</c:v>
                </c:pt>
                <c:pt idx="6">
                  <c:v>Kardiovaskulær dysautonomi</c:v>
                </c:pt>
                <c:pt idx="7">
                  <c:v>Vestibulære symptom</c:v>
                </c:pt>
                <c:pt idx="8">
                  <c:v>Emosjonelle symptomer</c:v>
                </c:pt>
                <c:pt idx="9">
                  <c:v>Dysfagi</c:v>
                </c:pt>
                <c:pt idx="10">
                  <c:v>Inkontinens</c:v>
                </c:pt>
                <c:pt idx="11">
                  <c:v>Impulsivitet</c:v>
                </c:pt>
                <c:pt idx="12">
                  <c:v>Obstipasjon/tarmdysfunksjon</c:v>
                </c:pt>
                <c:pt idx="13">
                  <c:v>Smak</c:v>
                </c:pt>
                <c:pt idx="14">
                  <c:v>Smerte</c:v>
                </c:pt>
              </c:strCache>
            </c:strRef>
          </c:cat>
          <c:val>
            <c:numRef>
              <c:f>'Ark1'!$E$101:$S$101</c:f>
              <c:numCache>
                <c:formatCode>0%</c:formatCode>
                <c:ptCount val="15"/>
                <c:pt idx="0">
                  <c:v>1</c:v>
                </c:pt>
                <c:pt idx="1">
                  <c:v>0.85</c:v>
                </c:pt>
                <c:pt idx="2">
                  <c:v>0.75</c:v>
                </c:pt>
                <c:pt idx="3">
                  <c:v>0.6</c:v>
                </c:pt>
                <c:pt idx="4">
                  <c:v>0.2</c:v>
                </c:pt>
                <c:pt idx="5">
                  <c:v>0.15</c:v>
                </c:pt>
                <c:pt idx="6">
                  <c:v>0.35</c:v>
                </c:pt>
                <c:pt idx="7">
                  <c:v>0.2</c:v>
                </c:pt>
                <c:pt idx="8">
                  <c:v>0.2</c:v>
                </c:pt>
                <c:pt idx="9">
                  <c:v>0.15</c:v>
                </c:pt>
                <c:pt idx="10">
                  <c:v>0.05</c:v>
                </c:pt>
                <c:pt idx="11">
                  <c:v>0.1</c:v>
                </c:pt>
                <c:pt idx="12">
                  <c:v>0.05</c:v>
                </c:pt>
                <c:pt idx="13">
                  <c:v>0</c:v>
                </c:pt>
                <c:pt idx="1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CA-844E-8F5C-484C905C7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0995264"/>
        <c:axId val="1720996896"/>
      </c:barChart>
      <c:catAx>
        <c:axId val="172099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20996896"/>
        <c:crossesAt val="0"/>
        <c:auto val="1"/>
        <c:lblAlgn val="ctr"/>
        <c:lblOffset val="100"/>
        <c:noMultiLvlLbl val="0"/>
      </c:catAx>
      <c:valAx>
        <c:axId val="172099689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2099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74376531854762"/>
          <c:y val="0.94567165812896348"/>
          <c:w val="0.73569495749488178"/>
          <c:h val="4.30565026826089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0.05376</cdr:x>
      <cdr:y>0</cdr:y>
    </cdr:from>
    <cdr:to>
      <cdr:x>0.24774</cdr:x>
      <cdr:y>0.05294</cdr:y>
    </cdr:to>
    <cdr:sp macro="" textlink="">
      <cdr:nvSpPr>
        <cdr:cNvPr id="2" name="TekstSylinder 1">
          <a:extLst xmlns:a="http://schemas.openxmlformats.org/drawingml/2006/main">
            <a:ext uri="{FF2B5EF4-FFF2-40B4-BE49-F238E27FC236}">
              <a16:creationId xmlns:a16="http://schemas.microsoft.com/office/drawing/2014/main" id="{2D262EF4-9DA0-9851-4CFA-218A535426D6}"/>
            </a:ext>
          </a:extLst>
        </cdr:cNvPr>
        <cdr:cNvSpPr txBox="1"/>
      </cdr:nvSpPr>
      <cdr:spPr>
        <a:xfrm xmlns:a="http://schemas.openxmlformats.org/drawingml/2006/main">
          <a:off x="1038924" y="0"/>
          <a:ext cx="3749040" cy="815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 dirty="0"/>
        </a:p>
      </cdr:txBody>
    </cdr:sp>
  </cdr:relSizeAnchor>
  <cdr:relSizeAnchor xmlns:cdr="http://schemas.openxmlformats.org/drawingml/2006/chartDrawing">
    <cdr:from>
      <cdr:x>0.04666</cdr:x>
      <cdr:y>0</cdr:y>
    </cdr:from>
    <cdr:to>
      <cdr:x>0.23591</cdr:x>
      <cdr:y>0.05294</cdr:y>
    </cdr:to>
    <cdr:sp macro="" textlink="">
      <cdr:nvSpPr>
        <cdr:cNvPr id="3" name="TekstSylinder 2">
          <a:extLst xmlns:a="http://schemas.openxmlformats.org/drawingml/2006/main">
            <a:ext uri="{FF2B5EF4-FFF2-40B4-BE49-F238E27FC236}">
              <a16:creationId xmlns:a16="http://schemas.microsoft.com/office/drawing/2014/main" id="{C65BF9D5-5332-D8AA-F36E-F472EEB34D28}"/>
            </a:ext>
          </a:extLst>
        </cdr:cNvPr>
        <cdr:cNvSpPr txBox="1"/>
      </cdr:nvSpPr>
      <cdr:spPr>
        <a:xfrm xmlns:a="http://schemas.openxmlformats.org/drawingml/2006/main">
          <a:off x="901764" y="0"/>
          <a:ext cx="3657600" cy="8156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3200" dirty="0"/>
            <a:t>Tabell 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24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8350"/>
            <a:ext cx="5422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79" y="4861365"/>
            <a:ext cx="5679742" cy="46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24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131AE1E-E725-4449-B03D-B7F1AD5A2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9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178457" indent="-68637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274549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384368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494187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604007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71382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82364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933465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88E0A-2390-493D-B96C-E13D0340CC64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nb-NO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 descr="Background, text field"/>
          <p:cNvSpPr>
            <a:spLocks/>
          </p:cNvSpPr>
          <p:nvPr/>
        </p:nvSpPr>
        <p:spPr bwMode="auto">
          <a:xfrm>
            <a:off x="6780" y="6047625"/>
            <a:ext cx="42840000" cy="21204000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" name="Freeform 3" descr="Red field, top"/>
          <p:cNvSpPr>
            <a:spLocks/>
          </p:cNvSpPr>
          <p:nvPr/>
        </p:nvSpPr>
        <p:spPr bwMode="auto">
          <a:xfrm>
            <a:off x="0" y="-1"/>
            <a:ext cx="42840000" cy="5634931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rgbClr val="E85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DB71FBB0-7283-9C47-8A07-A78431AE1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4799" y="27905117"/>
            <a:ext cx="9907650" cy="16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ko004@uib.no/fe007@uib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" descr="Title field"/>
          <p:cNvSpPr txBox="1">
            <a:spLocks noChangeArrowheads="1"/>
          </p:cNvSpPr>
          <p:nvPr/>
        </p:nvSpPr>
        <p:spPr bwMode="auto">
          <a:xfrm>
            <a:off x="1182688" y="129107"/>
            <a:ext cx="34201099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Insulær semiologi ved hjerneinfarkt</a:t>
            </a:r>
          </a:p>
        </p:txBody>
      </p:sp>
      <p:sp>
        <p:nvSpPr>
          <p:cNvPr id="2054" name="Subtitle" descr="Subtitle field"/>
          <p:cNvSpPr txBox="1">
            <a:spLocks noChangeArrowheads="1"/>
          </p:cNvSpPr>
          <p:nvPr/>
        </p:nvSpPr>
        <p:spPr bwMode="auto">
          <a:xfrm>
            <a:off x="1122362" y="1839093"/>
            <a:ext cx="342614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4800" b="1" dirty="0">
                <a:solidFill>
                  <a:schemeClr val="bg1"/>
                </a:solidFill>
                <a:latin typeface="+mj-lt"/>
              </a:rPr>
              <a:t>Et forsøk på å øke forståelsen av funksjonene knyttet til </a:t>
            </a:r>
            <a:r>
              <a:rPr lang="nb-NO" altLang="nb-NO" sz="4800" b="1" dirty="0" err="1">
                <a:solidFill>
                  <a:schemeClr val="bg1"/>
                </a:solidFill>
                <a:latin typeface="+mj-lt"/>
              </a:rPr>
              <a:t>insula</a:t>
            </a:r>
            <a:r>
              <a:rPr lang="nb-NO" altLang="nb-NO" sz="4800" b="1" dirty="0">
                <a:solidFill>
                  <a:schemeClr val="bg1"/>
                </a:solidFill>
                <a:latin typeface="+mj-lt"/>
              </a:rPr>
              <a:t>, gjennom å studere symptomatologien til pasienter med insulære hjerneinfarkt, med utgangspunkt i journalgjennomgang.</a:t>
            </a:r>
          </a:p>
        </p:txBody>
      </p:sp>
      <p:sp>
        <p:nvSpPr>
          <p:cNvPr id="2053" name="Name and info" descr="Field for name and email"/>
          <p:cNvSpPr txBox="1">
            <a:spLocks noChangeArrowheads="1"/>
          </p:cNvSpPr>
          <p:nvPr/>
        </p:nvSpPr>
        <p:spPr bwMode="auto">
          <a:xfrm>
            <a:off x="12070708" y="3607107"/>
            <a:ext cx="3025578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Sigurd L. Feidje</a:t>
            </a:r>
            <a:r>
              <a:rPr lang="nb-NO" altLang="nb-NO" sz="40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, Ommund E. Kolnes</a:t>
            </a:r>
            <a:r>
              <a:rPr lang="nb-NO" altLang="nb-NO" sz="40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, Halvor Næss</a:t>
            </a:r>
            <a:r>
              <a:rPr lang="nb-NO" altLang="nb-NO" sz="4000" baseline="30000" dirty="0">
                <a:solidFill>
                  <a:schemeClr val="bg1"/>
                </a:solidFill>
                <a:latin typeface="+mn-lt"/>
              </a:rPr>
              <a:t>1-2</a:t>
            </a: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, Bernt A. Engelsen</a:t>
            </a:r>
            <a:r>
              <a:rPr lang="nb-NO" altLang="nb-NO" sz="4000" baseline="30000" dirty="0">
                <a:solidFill>
                  <a:schemeClr val="bg1"/>
                </a:solidFill>
                <a:latin typeface="+mn-lt"/>
              </a:rPr>
              <a:t>1</a:t>
            </a:r>
            <a:br>
              <a:rPr lang="nb-NO" altLang="nb-NO" sz="4000" dirty="0">
                <a:solidFill>
                  <a:schemeClr val="bg1"/>
                </a:solidFill>
                <a:latin typeface="+mn-lt"/>
              </a:rPr>
            </a:br>
            <a:r>
              <a:rPr lang="nb-NO" altLang="nb-NO" sz="40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Universitetet i Bergen, </a:t>
            </a:r>
            <a:r>
              <a:rPr lang="nb-NO" altLang="nb-NO" sz="40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Nevrologisk avdeling, Haukeland Universitetssykehus </a:t>
            </a:r>
          </a:p>
          <a:p>
            <a:pPr algn="r" eaLnBrk="1" hangingPunct="1"/>
            <a:r>
              <a:rPr lang="nb-NO" altLang="nb-NO" sz="4000" dirty="0">
                <a:solidFill>
                  <a:schemeClr val="bg1"/>
                </a:solidFill>
                <a:latin typeface="+mn-lt"/>
                <a:hlinkClick r:id="rId3"/>
              </a:rPr>
              <a:t>oko004@uib.no/fe007@uib.no</a:t>
            </a:r>
            <a:endParaRPr lang="nb-NO" altLang="nb-NO" sz="4000" dirty="0">
              <a:solidFill>
                <a:schemeClr val="bg1"/>
              </a:solidFill>
              <a:latin typeface="+mn-lt"/>
            </a:endParaRPr>
          </a:p>
          <a:p>
            <a:pPr algn="r" eaLnBrk="1" hangingPunct="1"/>
            <a:endParaRPr lang="nb-NO" altLang="nb-NO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65" name="References" descr="Field for references"/>
          <p:cNvSpPr txBox="1">
            <a:spLocks noChangeArrowheads="1"/>
          </p:cNvSpPr>
          <p:nvPr/>
        </p:nvSpPr>
        <p:spPr bwMode="auto">
          <a:xfrm>
            <a:off x="21801392" y="27460575"/>
            <a:ext cx="95767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Referanser</a:t>
            </a:r>
          </a:p>
          <a:p>
            <a:pPr eaLnBrk="1" hangingPunct="1"/>
            <a:r>
              <a:rPr lang="nb-NO" altLang="nb-NO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Bildereferanse: Case </a:t>
            </a:r>
            <a:r>
              <a:rPr lang="nb-NO" altLang="nb-NO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courtesy</a:t>
            </a:r>
            <a:r>
              <a:rPr lang="nb-NO" altLang="nb-NO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nb-NO" altLang="nb-NO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of</a:t>
            </a:r>
            <a:r>
              <a:rPr lang="nb-NO" altLang="nb-NO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Assoc </a:t>
            </a:r>
            <a:r>
              <a:rPr lang="nb-NO" altLang="nb-NO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Prof</a:t>
            </a:r>
            <a:r>
              <a:rPr lang="nb-NO" altLang="nb-NO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Frank </a:t>
            </a:r>
            <a:r>
              <a:rPr lang="nb-NO" altLang="nb-NO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Gaillard</a:t>
            </a:r>
            <a:r>
              <a:rPr lang="nb-NO" altLang="nb-NO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nb-NO" altLang="nb-NO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Radiopaedia.org</a:t>
            </a:r>
            <a:r>
              <a:rPr lang="nb-NO" altLang="nb-NO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nb-NO" altLang="nb-NO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rID</a:t>
            </a:r>
            <a:r>
              <a:rPr lang="nb-NO" altLang="nb-NO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46846</a:t>
            </a:r>
          </a:p>
        </p:txBody>
      </p:sp>
      <p:sp>
        <p:nvSpPr>
          <p:cNvPr id="2066" name="Acknowledgements" descr="Field for acknowledgements"/>
          <p:cNvSpPr txBox="1">
            <a:spLocks noChangeArrowheads="1"/>
          </p:cNvSpPr>
          <p:nvPr/>
        </p:nvSpPr>
        <p:spPr bwMode="auto">
          <a:xfrm>
            <a:off x="31962408" y="27460575"/>
            <a:ext cx="97409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ACKNOWLEDGEMENTS:</a:t>
            </a:r>
          </a:p>
          <a:p>
            <a:pPr eaLnBrk="1" hangingPunct="1"/>
            <a:r>
              <a:rPr lang="nb-NO" sz="2000" b="0" i="0" dirty="0">
                <a:solidFill>
                  <a:srgbClr val="3E3B3C"/>
                </a:solidFill>
                <a:effectLst/>
                <a:latin typeface="+mn-lt"/>
              </a:rPr>
              <a:t>Halvor Næss, Overlege, Nevrologisk avdeling på Haukeland universitetssjukehus og professor ved Universitetet i Bergen, for hjelp med datainnsamling.</a:t>
            </a:r>
            <a:endParaRPr lang="nb-NO" altLang="nb-NO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70728A-3438-7645-84FB-39F2D53BD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396640"/>
              </p:ext>
            </p:extLst>
          </p:nvPr>
        </p:nvGraphicFramePr>
        <p:xfrm>
          <a:off x="7802178" y="9008147"/>
          <a:ext cx="21788151" cy="12006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6943C617-217F-BC52-EF3D-C119E26362F3}"/>
              </a:ext>
            </a:extLst>
          </p:cNvPr>
          <p:cNvSpPr txBox="1"/>
          <p:nvPr/>
        </p:nvSpPr>
        <p:spPr>
          <a:xfrm>
            <a:off x="694940" y="6126897"/>
            <a:ext cx="7107238" cy="6729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4000" b="1" dirty="0">
                <a:latin typeface="+mn-lt"/>
              </a:rPr>
              <a:t>Bakgrunn: </a:t>
            </a:r>
            <a:r>
              <a:rPr lang="nb-NO" sz="3600" dirty="0" err="1">
                <a:effectLst/>
                <a:latin typeface="+mn-lt"/>
                <a:ea typeface="Calibri" panose="020F0502020204030204" pitchFamily="34" charset="0"/>
              </a:rPr>
              <a:t>Insula</a:t>
            </a:r>
            <a:r>
              <a:rPr lang="nb-NO" sz="3600" dirty="0">
                <a:effectLst/>
                <a:latin typeface="+mn-lt"/>
                <a:ea typeface="Calibri" panose="020F0502020204030204" pitchFamily="34" charset="0"/>
              </a:rPr>
              <a:t>, ofte omtalt som </a:t>
            </a:r>
            <a:r>
              <a:rPr lang="nb-NO" sz="3600" i="1" dirty="0">
                <a:effectLst/>
                <a:latin typeface="+mn-lt"/>
                <a:ea typeface="Calibri" panose="020F0502020204030204" pitchFamily="34" charset="0"/>
              </a:rPr>
              <a:t>«den femte hjernelappen</a:t>
            </a:r>
            <a:r>
              <a:rPr lang="nb-NO" sz="3600" dirty="0">
                <a:effectLst/>
                <a:latin typeface="+mn-lt"/>
                <a:ea typeface="Calibri" panose="020F0502020204030204" pitchFamily="34" charset="0"/>
              </a:rPr>
              <a:t>», er en pyramideformet struktur som ligger gjemt dypt i lateralsulcusen. Nyere forskning tyder på at </a:t>
            </a:r>
            <a:r>
              <a:rPr lang="nb-NO" sz="3600" dirty="0" err="1">
                <a:effectLst/>
                <a:latin typeface="+mn-lt"/>
                <a:ea typeface="Calibri" panose="020F0502020204030204" pitchFamily="34" charset="0"/>
              </a:rPr>
              <a:t>insula</a:t>
            </a:r>
            <a:r>
              <a:rPr lang="nb-NO" sz="3600" dirty="0">
                <a:effectLst/>
                <a:latin typeface="+mn-lt"/>
                <a:ea typeface="Calibri" panose="020F0502020204030204" pitchFamily="34" charset="0"/>
              </a:rPr>
              <a:t> fungerer som en </a:t>
            </a:r>
            <a:r>
              <a:rPr lang="nb-NO" sz="3600" dirty="0" err="1">
                <a:effectLst/>
                <a:latin typeface="+mn-lt"/>
                <a:ea typeface="Calibri" panose="020F0502020204030204" pitchFamily="34" charset="0"/>
              </a:rPr>
              <a:t>limbisk</a:t>
            </a:r>
            <a:r>
              <a:rPr lang="nb-NO" sz="3600" dirty="0">
                <a:effectLst/>
                <a:latin typeface="+mn-lt"/>
                <a:ea typeface="Calibri" panose="020F0502020204030204" pitchFamily="34" charset="0"/>
              </a:rPr>
              <a:t> og </a:t>
            </a:r>
            <a:r>
              <a:rPr lang="nb-NO" sz="3600" dirty="0" err="1">
                <a:effectLst/>
                <a:latin typeface="+mn-lt"/>
                <a:ea typeface="Calibri" panose="020F0502020204030204" pitchFamily="34" charset="0"/>
              </a:rPr>
              <a:t>paralimbisk</a:t>
            </a:r>
            <a:r>
              <a:rPr lang="nb-NO" sz="36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nb-NO" sz="3600" dirty="0" err="1">
                <a:effectLst/>
                <a:latin typeface="+mn-lt"/>
                <a:ea typeface="Calibri" panose="020F0502020204030204" pitchFamily="34" charset="0"/>
              </a:rPr>
              <a:t>integrasjonscortex</a:t>
            </a:r>
            <a:r>
              <a:rPr lang="nb-NO" sz="3600" dirty="0"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nb-NO" sz="3600" dirty="0"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04EBB0F-7CD9-CC40-73CC-C39FEF234A1F}"/>
              </a:ext>
            </a:extLst>
          </p:cNvPr>
          <p:cNvSpPr txBox="1"/>
          <p:nvPr/>
        </p:nvSpPr>
        <p:spPr>
          <a:xfrm>
            <a:off x="8229601" y="6126897"/>
            <a:ext cx="21442680" cy="2309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3600" b="1" dirty="0">
                <a:latin typeface="+mn-lt"/>
              </a:rPr>
              <a:t>Materiale og metode: </a:t>
            </a:r>
            <a:r>
              <a:rPr lang="nb-NO" dirty="0">
                <a:latin typeface="+mn-lt"/>
                <a:cs typeface="Times New Roman" panose="02020603050405020304" pitchFamily="18" charset="0"/>
              </a:rPr>
              <a:t>E</a:t>
            </a:r>
            <a:r>
              <a:rPr lang="nb-NO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 deskriptiv studie av klinisk symptomatologi ved vaskulær skade </a:t>
            </a:r>
            <a:r>
              <a:rPr lang="nb-NO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nb-NO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insulærcortex</a:t>
            </a:r>
            <a:r>
              <a:rPr lang="nb-NO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etter okklusjon av M1 eller M2 og med </a:t>
            </a:r>
            <a:r>
              <a:rPr lang="nb-NO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mRankin</a:t>
            </a:r>
            <a:r>
              <a:rPr lang="nb-NO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nb-NO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på 0-3, basert på pasienter fra NORSTROKE-databasen. Hyppigheten av enkelte symptom er blitt sammenlignet med en kontrollgruppe.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06FEFC1-C26E-50ED-B9A8-2405593BE9C4}"/>
              </a:ext>
            </a:extLst>
          </p:cNvPr>
          <p:cNvSpPr txBox="1"/>
          <p:nvPr/>
        </p:nvSpPr>
        <p:spPr>
          <a:xfrm>
            <a:off x="267519" y="13708133"/>
            <a:ext cx="79620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3600" b="1" dirty="0">
                <a:latin typeface="+mn-lt"/>
              </a:rPr>
              <a:t>Mål: </a:t>
            </a:r>
            <a:r>
              <a:rPr lang="nb-NO" sz="3200" dirty="0">
                <a:latin typeface="+mn-lt"/>
                <a:cs typeface="Times New Roman" panose="02020603050405020304" pitchFamily="18" charset="0"/>
              </a:rPr>
              <a:t>V</a:t>
            </a:r>
            <a:r>
              <a:rPr lang="nb-NO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 ønsket å studere symptomatologien til pasienter med hjerneinfarkt som involverer </a:t>
            </a:r>
            <a:r>
              <a:rPr lang="nb-NO" sz="32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insula</a:t>
            </a:r>
            <a:r>
              <a:rPr lang="nb-NO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i et forsøk på å bedre forstå dens funksjon.</a:t>
            </a:r>
          </a:p>
          <a:p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351C017-948B-A1F1-CF01-5288C92AB729}"/>
              </a:ext>
            </a:extLst>
          </p:cNvPr>
          <p:cNvSpPr txBox="1"/>
          <p:nvPr/>
        </p:nvSpPr>
        <p:spPr>
          <a:xfrm>
            <a:off x="8229600" y="21860142"/>
            <a:ext cx="22719258" cy="452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3600" b="1" dirty="0">
                <a:latin typeface="+mn-lt"/>
              </a:rPr>
              <a:t>Resultat: </a:t>
            </a:r>
            <a:r>
              <a:rPr lang="nb-NO" dirty="0">
                <a:latin typeface="+mn-lt"/>
              </a:rPr>
              <a:t>Av 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42 pasienter med høyresidige hjerneinfarkt som involverte </a:t>
            </a:r>
            <a:r>
              <a:rPr lang="nb-NO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insula</a:t>
            </a:r>
            <a:r>
              <a:rPr lang="nb-NO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hadde 7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av pasientene hadde affeksjon av fremre </a:t>
            </a:r>
            <a:r>
              <a:rPr lang="nb-NO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insula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15 av pasientene hadde affeksjon av bakre </a:t>
            </a:r>
            <a:r>
              <a:rPr lang="nb-NO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insula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og 20 pasienter hadde affeksjon av hele </a:t>
            </a:r>
            <a:r>
              <a:rPr lang="nb-NO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insula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De vanligste symptomene ved insulære infarkt var motoriske og sensoriske utfall, samt dysartri og neglekt. </a:t>
            </a:r>
          </a:p>
          <a:p>
            <a:pPr>
              <a:lnSpc>
                <a:spcPct val="150000"/>
              </a:lnSpc>
            </a:pPr>
            <a:endParaRPr lang="nb-NO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>
                <a:effectLst/>
                <a:latin typeface="+mn-lt"/>
                <a:ea typeface="Calibri" panose="020F0502020204030204" pitchFamily="34" charset="0"/>
              </a:rPr>
              <a:t>De vanligste symptomene var motoriske og sensoriske utfall, samt dysartri og neglekt. </a:t>
            </a:r>
            <a:r>
              <a:rPr lang="nb-NO" dirty="0">
                <a:latin typeface="+mn-lt"/>
                <a:ea typeface="Calibri" panose="020F0502020204030204" pitchFamily="34" charset="0"/>
              </a:rPr>
              <a:t>Det bemerkes at det fantes en signifikant høyere forekomst av </a:t>
            </a:r>
            <a:r>
              <a:rPr lang="nb-NO" dirty="0" err="1">
                <a:latin typeface="+mn-lt"/>
                <a:ea typeface="Calibri" panose="020F0502020204030204" pitchFamily="34" charset="0"/>
              </a:rPr>
              <a:t>f</a:t>
            </a:r>
            <a:r>
              <a:rPr lang="nb-NO" dirty="0" err="1">
                <a:effectLst/>
                <a:latin typeface="+mn-lt"/>
                <a:ea typeface="Calibri" panose="020F0502020204030204" pitchFamily="34" charset="0"/>
              </a:rPr>
              <a:t>ascialisparese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</a:rPr>
              <a:t> (p=0.004) og neglekt (p=0.005), samt dysartri (p=0.05). </a:t>
            </a:r>
            <a:endParaRPr lang="nb-NO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ABFA43E-65CA-E8B0-A64D-6FD17B9C3B19}"/>
              </a:ext>
            </a:extLst>
          </p:cNvPr>
          <p:cNvSpPr txBox="1"/>
          <p:nvPr/>
        </p:nvSpPr>
        <p:spPr>
          <a:xfrm>
            <a:off x="31030811" y="21040985"/>
            <a:ext cx="1112499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36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Konklusjon: 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Studien vår viser at hjerneinfarkt som involverer </a:t>
            </a:r>
            <a:r>
              <a:rPr lang="nb-NO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insula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kan utrykke seg heterogent, og med flere forskjellige symptom. Resultatene kan indikere at </a:t>
            </a:r>
            <a:r>
              <a:rPr lang="nb-NO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facialisparese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dysartri og neglekt er forholdsvis spesifikke symptom på infarkt med affeksjon av høyre </a:t>
            </a:r>
            <a:r>
              <a:rPr lang="nb-NO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insula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Det trengs videre studier for å verifisere insulas betydning for de sjeldnere forekommende symptomene.  </a:t>
            </a:r>
            <a:endParaRPr lang="nb-NO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0272F349-72FB-3EEE-D7E1-3780C72A4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0811" y="8476715"/>
            <a:ext cx="11295679" cy="11255521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8401BA1-CB56-DD22-C6F8-B1E33D59BBC3}"/>
              </a:ext>
            </a:extLst>
          </p:cNvPr>
          <p:cNvSpPr txBox="1"/>
          <p:nvPr/>
        </p:nvSpPr>
        <p:spPr>
          <a:xfrm>
            <a:off x="31270359" y="6126897"/>
            <a:ext cx="112738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dirty="0">
                <a:latin typeface="+mn-lt"/>
                <a:ea typeface="Calibri" panose="020F0502020204030204" pitchFamily="34" charset="0"/>
              </a:rPr>
              <a:t>Det f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</a:rPr>
              <a:t>orekom også symptomer som</a:t>
            </a:r>
            <a:r>
              <a:rPr lang="nb-NO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hukommelsesproblem, oppmerksomhetsvansker, kardiovaskulære forstyrrelser, vestibulære symptom, dysfagi og emosjonelle forstyrrelser.</a:t>
            </a:r>
            <a:endParaRPr lang="nb-NO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851A2D29-65CA-C3A2-91B8-771454BDC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9" y="18191213"/>
            <a:ext cx="7772400" cy="777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{C5C892C4-F675-644F-9CF1-D8F1DB03A33C}tf16401378</Template>
  <TotalTime>4823</TotalTime>
  <Words>409</Words>
  <Application>Microsoft Macintosh PowerPoint</Application>
  <PresentationFormat>Egendefinert</PresentationFormat>
  <Paragraphs>19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Arial</vt:lpstr>
      <vt:lpstr>Standard utforming</vt:lpstr>
      <vt:lpstr>PowerPoint-presentasjon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Ommund Kolnes</cp:lastModifiedBy>
  <cp:revision>176</cp:revision>
  <cp:lastPrinted>2016-05-27T08:05:21Z</cp:lastPrinted>
  <dcterms:created xsi:type="dcterms:W3CDTF">2006-11-02T13:18:58Z</dcterms:created>
  <dcterms:modified xsi:type="dcterms:W3CDTF">2022-10-06T18:59:33Z</dcterms:modified>
</cp:coreProperties>
</file>