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00" autoAdjust="0"/>
    <p:restoredTop sz="90224" autoAdjust="0"/>
  </p:normalViewPr>
  <p:slideViewPr>
    <p:cSldViewPr snapToGrid="0">
      <p:cViewPr>
        <p:scale>
          <a:sx n="26" d="100"/>
          <a:sy n="26" d="100"/>
        </p:scale>
        <p:origin x="696" y="144"/>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55" d="100"/>
        <a:sy n="55"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pic>
        <p:nvPicPr>
          <p:cNvPr id="6" name="Picture 19">
            <a:extLst>
              <a:ext uri="{FF2B5EF4-FFF2-40B4-BE49-F238E27FC236}">
                <a16:creationId xmlns:a16="http://schemas.microsoft.com/office/drawing/2014/main" id="{DB71FBB0-7283-9C47-8A07-A78431AE176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214799" y="27905117"/>
            <a:ext cx="9907650" cy="169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2138999" y="1077968"/>
            <a:ext cx="3509708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9600" b="1" dirty="0">
                <a:solidFill>
                  <a:schemeClr val="bg1"/>
                </a:solidFill>
                <a:latin typeface="Arial" panose="020B0604020202020204" pitchFamily="34" charset="0"/>
                <a:cs typeface="Arial" panose="020B0604020202020204" pitchFamily="34" charset="0"/>
              </a:rPr>
              <a:t>Fibromyalgi – medikamentelle behandlingsmuligheter</a:t>
            </a:r>
          </a:p>
        </p:txBody>
      </p:sp>
      <p:sp>
        <p:nvSpPr>
          <p:cNvPr id="2054" name="Subtitle" descr="Subtitle field"/>
          <p:cNvSpPr txBox="1">
            <a:spLocks noChangeArrowheads="1"/>
          </p:cNvSpPr>
          <p:nvPr/>
        </p:nvSpPr>
        <p:spPr bwMode="auto">
          <a:xfrm>
            <a:off x="2138999" y="3262576"/>
            <a:ext cx="3426142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4800" b="1" dirty="0">
                <a:solidFill>
                  <a:schemeClr val="bg1"/>
                </a:solidFill>
                <a:latin typeface="+mj-lt"/>
              </a:rPr>
              <a:t>Flere av medikamentene som hyppig brukes mot fibromyalgi ser ut til å kunne ha en gunstig effekt hos mange pasienter. Studiene er imidlertid få, resultatene er sprikende, og bivirkningene er hyppige. </a:t>
            </a:r>
            <a:endParaRPr lang="nb-NO" altLang="nb-NO" sz="9400" b="1" dirty="0">
              <a:solidFill>
                <a:schemeClr val="bg1"/>
              </a:solidFill>
              <a:latin typeface="+mj-lt"/>
            </a:endParaRPr>
          </a:p>
        </p:txBody>
      </p:sp>
      <p:sp>
        <p:nvSpPr>
          <p:cNvPr id="2053" name="Name and info" descr="Field for name and email"/>
          <p:cNvSpPr txBox="1">
            <a:spLocks noChangeArrowheads="1"/>
          </p:cNvSpPr>
          <p:nvPr/>
        </p:nvSpPr>
        <p:spPr bwMode="auto">
          <a:xfrm>
            <a:off x="36617974" y="2843212"/>
            <a:ext cx="5377434"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800" b="1" dirty="0">
                <a:solidFill>
                  <a:schemeClr val="bg1"/>
                </a:solidFill>
                <a:latin typeface="+mn-lt"/>
              </a:rPr>
              <a:t>Ingrid Johansen</a:t>
            </a:r>
            <a:endParaRPr lang="nb-NO" altLang="nb-NO" sz="4000" dirty="0">
              <a:solidFill>
                <a:schemeClr val="bg1"/>
              </a:solidFill>
              <a:latin typeface="+mn-lt"/>
            </a:endParaRPr>
          </a:p>
          <a:p>
            <a:pPr algn="r" eaLnBrk="1" hangingPunct="1"/>
            <a:r>
              <a:rPr lang="nb-NO" altLang="nb-NO" sz="4000" dirty="0">
                <a:solidFill>
                  <a:schemeClr val="bg1"/>
                </a:solidFill>
                <a:latin typeface="+mn-lt"/>
              </a:rPr>
              <a:t>Universitetet i Bergen</a:t>
            </a:r>
          </a:p>
          <a:p>
            <a:pPr algn="r" eaLnBrk="1" hangingPunct="1"/>
            <a:r>
              <a:rPr lang="nb-NO" altLang="nb-NO" sz="4000" dirty="0" err="1">
                <a:solidFill>
                  <a:schemeClr val="bg1"/>
                </a:solidFill>
                <a:latin typeface="+mn-lt"/>
              </a:rPr>
              <a:t>Ingrid.j@student.uib.no</a:t>
            </a:r>
            <a:endParaRPr lang="nb-NO" altLang="nb-NO" sz="4000" dirty="0">
              <a:solidFill>
                <a:schemeClr val="bg1"/>
              </a:solidFill>
              <a:latin typeface="+mn-lt"/>
            </a:endParaRPr>
          </a:p>
        </p:txBody>
      </p:sp>
      <p:sp>
        <p:nvSpPr>
          <p:cNvPr id="2055" name="Text box 1" descr="Text field "/>
          <p:cNvSpPr txBox="1">
            <a:spLocks noChangeArrowheads="1"/>
          </p:cNvSpPr>
          <p:nvPr/>
        </p:nvSpPr>
        <p:spPr bwMode="auto">
          <a:xfrm>
            <a:off x="1182688" y="6830408"/>
            <a:ext cx="12010798" cy="11356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nb-NO" altLang="nb-NO" sz="4000" b="1" dirty="0">
                <a:solidFill>
                  <a:schemeClr val="tx1">
                    <a:lumMod val="85000"/>
                    <a:lumOff val="15000"/>
                  </a:schemeClr>
                </a:solidFill>
                <a:latin typeface="+mn-lt"/>
              </a:rPr>
              <a:t>Introduksjon</a:t>
            </a:r>
            <a:endParaRPr lang="nb-NO" altLang="nb-NO" sz="4000" dirty="0">
              <a:solidFill>
                <a:schemeClr val="tx1">
                  <a:lumMod val="85000"/>
                  <a:lumOff val="15000"/>
                </a:schemeClr>
              </a:solidFill>
              <a:latin typeface="+mn-lt"/>
            </a:endParaRPr>
          </a:p>
          <a:p>
            <a:pPr eaLnBrk="1" hangingPunct="1">
              <a:lnSpc>
                <a:spcPct val="150000"/>
              </a:lnSpc>
              <a:spcAft>
                <a:spcPct val="20000"/>
              </a:spcAft>
            </a:pPr>
            <a:r>
              <a:rPr lang="nb-NO" sz="4000" dirty="0">
                <a:effectLst/>
                <a:latin typeface="+mn-lt"/>
                <a:ea typeface="Calibri" panose="020F0502020204030204" pitchFamily="34" charset="0"/>
                <a:cs typeface="Times New Roman" panose="02020603050405020304" pitchFamily="18" charset="0"/>
              </a:rPr>
              <a:t>Fibromyalgi er en kronisk lidelse karakterisert av muskel- og leddsmerter. Ledsagende symptomer og plager er vanlig, deriblant søvnvansker og depresjon. De medikamentelle behandlingsmulighetene er få, og effekten av dem er ofte lite overbevisende. Hensikten med denne oppgaven var å sammenfatte resultater fra studier på hyppig anvendte medikamenter og disses effekt på fibromyalgirelaterte smerter. </a:t>
            </a:r>
            <a:endParaRPr lang="nb-NO" altLang="nb-NO" sz="4000" dirty="0">
              <a:solidFill>
                <a:schemeClr val="tx1">
                  <a:lumMod val="85000"/>
                  <a:lumOff val="15000"/>
                </a:schemeClr>
              </a:solidFill>
              <a:latin typeface="+mn-lt"/>
            </a:endParaRPr>
          </a:p>
          <a:p>
            <a:pPr eaLnBrk="1" hangingPunct="1">
              <a:spcAft>
                <a:spcPct val="20000"/>
              </a:spcAft>
            </a:pPr>
            <a:endParaRPr lang="nb-NO" altLang="nb-NO" sz="4000" dirty="0">
              <a:solidFill>
                <a:schemeClr val="tx1">
                  <a:lumMod val="85000"/>
                  <a:lumOff val="15000"/>
                </a:schemeClr>
              </a:solidFill>
              <a:latin typeface="+mn-lt"/>
            </a:endParaRPr>
          </a:p>
          <a:p>
            <a:pPr eaLnBrk="1" hangingPunct="1">
              <a:spcAft>
                <a:spcPct val="20000"/>
              </a:spcAft>
            </a:pPr>
            <a:endParaRPr lang="nb-NO" altLang="nb-NO" sz="4000" dirty="0">
              <a:solidFill>
                <a:schemeClr val="tx1">
                  <a:lumMod val="85000"/>
                  <a:lumOff val="15000"/>
                </a:schemeClr>
              </a:solidFill>
              <a:latin typeface="+mn-lt"/>
            </a:endParaRPr>
          </a:p>
          <a:p>
            <a:pPr eaLnBrk="1" hangingPunct="1">
              <a:spcAft>
                <a:spcPct val="20000"/>
              </a:spcAft>
            </a:pPr>
            <a:endParaRPr lang="en-GB" altLang="nb-NO" sz="4000" b="1" dirty="0">
              <a:solidFill>
                <a:schemeClr val="tx1">
                  <a:lumMod val="85000"/>
                  <a:lumOff val="15000"/>
                </a:schemeClr>
              </a:solidFill>
              <a:latin typeface="+mn-lt"/>
            </a:endParaRPr>
          </a:p>
        </p:txBody>
      </p:sp>
      <p:sp>
        <p:nvSpPr>
          <p:cNvPr id="2065" name="References" descr="Field for references"/>
          <p:cNvSpPr txBox="1">
            <a:spLocks noChangeArrowheads="1"/>
          </p:cNvSpPr>
          <p:nvPr/>
        </p:nvSpPr>
        <p:spPr bwMode="auto">
          <a:xfrm>
            <a:off x="21801392" y="27460575"/>
            <a:ext cx="9576752"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dirty="0">
                <a:solidFill>
                  <a:schemeClr val="tx1">
                    <a:lumMod val="85000"/>
                    <a:lumOff val="15000"/>
                  </a:schemeClr>
                </a:solidFill>
                <a:latin typeface="+mn-lt"/>
              </a:rPr>
              <a:t>REFERANSER </a:t>
            </a:r>
          </a:p>
          <a:p>
            <a:pPr marL="342900" indent="-342900" eaLnBrk="1" hangingPunct="1">
              <a:buAutoNum type="arabicPeriod"/>
            </a:pPr>
            <a:r>
              <a:rPr lang="nb-NO" sz="1800" dirty="0" err="1">
                <a:effectLst/>
                <a:latin typeface="Calibri" panose="020F0502020204030204" pitchFamily="34" charset="0"/>
                <a:ea typeface="Calibri" panose="020F0502020204030204" pitchFamily="34" charset="0"/>
                <a:cs typeface="Times New Roman" panose="02020603050405020304" pitchFamily="18" charset="0"/>
              </a:rPr>
              <a:t>Chinn</a:t>
            </a:r>
            <a:r>
              <a:rPr lang="nb-NO" sz="1800" dirty="0">
                <a:effectLst/>
                <a:latin typeface="Calibri" panose="020F0502020204030204" pitchFamily="34" charset="0"/>
                <a:ea typeface="Calibri" panose="020F0502020204030204" pitchFamily="34" charset="0"/>
                <a:cs typeface="Times New Roman" panose="02020603050405020304" pitchFamily="18" charset="0"/>
              </a:rPr>
              <a:t> S, Caldwell W,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Gritsenko</a:t>
            </a:r>
            <a:r>
              <a:rPr lang="nb-NO" sz="1800" dirty="0">
                <a:effectLst/>
                <a:latin typeface="Calibri" panose="020F0502020204030204" pitchFamily="34" charset="0"/>
                <a:ea typeface="Calibri" panose="020F0502020204030204" pitchFamily="34" charset="0"/>
                <a:cs typeface="Times New Roman" panose="02020603050405020304" pitchFamily="18" charset="0"/>
              </a:rPr>
              <a:t> K.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Fibromyalgia</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Pathogenesis</a:t>
            </a:r>
            <a:r>
              <a:rPr lang="nb-NO" sz="1800" dirty="0">
                <a:effectLst/>
                <a:latin typeface="Calibri" panose="020F0502020204030204" pitchFamily="34" charset="0"/>
                <a:ea typeface="Calibri" panose="020F0502020204030204" pitchFamily="34" charset="0"/>
                <a:cs typeface="Times New Roman" panose="02020603050405020304" pitchFamily="18" charset="0"/>
              </a:rPr>
              <a:t> and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Treatment</a:t>
            </a:r>
            <a:r>
              <a:rPr lang="nb-NO" sz="1800" dirty="0">
                <a:effectLst/>
                <a:latin typeface="Calibri" panose="020F0502020204030204" pitchFamily="34" charset="0"/>
                <a:ea typeface="Calibri" panose="020F0502020204030204" pitchFamily="34" charset="0"/>
                <a:cs typeface="Times New Roman" panose="02020603050405020304" pitchFamily="18" charset="0"/>
              </a:rPr>
              <a:t> Options Update.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Curr</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Pain</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Headache</a:t>
            </a:r>
            <a:r>
              <a:rPr lang="nb-NO" sz="1800" dirty="0">
                <a:effectLst/>
                <a:latin typeface="Calibri" panose="020F0502020204030204" pitchFamily="34" charset="0"/>
                <a:ea typeface="Calibri" panose="020F0502020204030204" pitchFamily="34" charset="0"/>
                <a:cs typeface="Times New Roman" panose="02020603050405020304" pitchFamily="18" charset="0"/>
              </a:rPr>
              <a:t> Rep. 2016;20(4):25.</a:t>
            </a:r>
            <a:r>
              <a:rPr lang="nb-NO" sz="1200" dirty="0">
                <a:effectLst/>
              </a:rPr>
              <a:t> </a:t>
            </a:r>
          </a:p>
          <a:p>
            <a:pPr marL="457200" indent="-457200" eaLnBrk="1" hangingPunct="1">
              <a:buAutoNum type="arabicPeriod"/>
            </a:pPr>
            <a:r>
              <a:rPr lang="nb-NO" sz="1800" dirty="0" err="1">
                <a:effectLst/>
                <a:latin typeface="Calibri" panose="020F0502020204030204" pitchFamily="34" charset="0"/>
                <a:ea typeface="Calibri" panose="020F0502020204030204" pitchFamily="34" charset="0"/>
                <a:cs typeface="Times New Roman" panose="02020603050405020304" pitchFamily="18" charset="0"/>
              </a:rPr>
              <a:t>Borchers</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Gershwin</a:t>
            </a:r>
            <a:r>
              <a:rPr lang="nb-NO" sz="1800" dirty="0">
                <a:effectLst/>
                <a:latin typeface="Calibri" panose="020F0502020204030204" pitchFamily="34" charset="0"/>
                <a:ea typeface="Calibri" panose="020F0502020204030204" pitchFamily="34" charset="0"/>
                <a:cs typeface="Times New Roman" panose="02020603050405020304" pitchFamily="18" charset="0"/>
              </a:rPr>
              <a:t> ME.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Fibromyalgia</a:t>
            </a:r>
            <a:r>
              <a:rPr lang="nb-NO" sz="1800" dirty="0">
                <a:effectLst/>
                <a:latin typeface="Calibri" panose="020F0502020204030204" pitchFamily="34" charset="0"/>
                <a:ea typeface="Calibri" panose="020F0502020204030204" pitchFamily="34" charset="0"/>
                <a:cs typeface="Times New Roman" panose="02020603050405020304" pitchFamily="18" charset="0"/>
              </a:rPr>
              <a:t>: A Critical and Comprehensive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Review</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Clin</a:t>
            </a:r>
            <a:r>
              <a:rPr lang="nb-NO" sz="1800" dirty="0">
                <a:effectLst/>
                <a:latin typeface="Calibri" panose="020F0502020204030204" pitchFamily="34" charset="0"/>
                <a:ea typeface="Calibri" panose="020F0502020204030204" pitchFamily="34" charset="0"/>
                <a:cs typeface="Times New Roman" panose="02020603050405020304" pitchFamily="18" charset="0"/>
              </a:rPr>
              <a:t> Rev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Allergy</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Immunol</a:t>
            </a:r>
            <a:r>
              <a:rPr lang="nb-NO" sz="1800" dirty="0">
                <a:effectLst/>
                <a:latin typeface="Calibri" panose="020F0502020204030204" pitchFamily="34" charset="0"/>
                <a:ea typeface="Calibri" panose="020F0502020204030204" pitchFamily="34" charset="0"/>
                <a:cs typeface="Times New Roman" panose="02020603050405020304" pitchFamily="18" charset="0"/>
              </a:rPr>
              <a:t>. 2015;49(2):100-51.</a:t>
            </a:r>
            <a:r>
              <a:rPr lang="nb-NO" sz="1200" dirty="0">
                <a:effectLst/>
              </a:rPr>
              <a:t> </a:t>
            </a:r>
            <a:endParaRPr lang="nb-NO" altLang="nb-NO" sz="2000" dirty="0">
              <a:solidFill>
                <a:schemeClr val="tx1">
                  <a:lumMod val="85000"/>
                  <a:lumOff val="15000"/>
                </a:schemeClr>
              </a:solidFill>
              <a:latin typeface="+mn-lt"/>
            </a:endParaRPr>
          </a:p>
        </p:txBody>
      </p:sp>
      <p:sp>
        <p:nvSpPr>
          <p:cNvPr id="2066" name="Acknowledgements" descr="Field for acknowledgements"/>
          <p:cNvSpPr txBox="1">
            <a:spLocks noChangeArrowheads="1"/>
          </p:cNvSpPr>
          <p:nvPr/>
        </p:nvSpPr>
        <p:spPr bwMode="auto">
          <a:xfrm>
            <a:off x="31962408" y="27460575"/>
            <a:ext cx="97409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dirty="0">
                <a:solidFill>
                  <a:schemeClr val="tx1">
                    <a:lumMod val="85000"/>
                    <a:lumOff val="15000"/>
                  </a:schemeClr>
                </a:solidFill>
                <a:latin typeface="+mn-lt"/>
              </a:rPr>
              <a:t>TAKK TIL </a:t>
            </a:r>
          </a:p>
          <a:p>
            <a:pPr eaLnBrk="1" hangingPunct="1"/>
            <a:r>
              <a:rPr lang="nb-NO" altLang="nb-NO" sz="2000" dirty="0">
                <a:solidFill>
                  <a:schemeClr val="tx1">
                    <a:lumMod val="85000"/>
                    <a:lumOff val="15000"/>
                  </a:schemeClr>
                </a:solidFill>
                <a:latin typeface="+mn-lt"/>
              </a:rPr>
              <a:t>Veileder Arne </a:t>
            </a:r>
            <a:r>
              <a:rPr lang="nb-NO" altLang="nb-NO" sz="2000" dirty="0" err="1">
                <a:solidFill>
                  <a:schemeClr val="tx1">
                    <a:lumMod val="85000"/>
                    <a:lumOff val="15000"/>
                  </a:schemeClr>
                </a:solidFill>
                <a:latin typeface="+mn-lt"/>
              </a:rPr>
              <a:t>Tjølsen</a:t>
            </a:r>
            <a:r>
              <a:rPr lang="nb-NO" altLang="nb-NO" sz="2000" dirty="0">
                <a:solidFill>
                  <a:schemeClr val="tx1">
                    <a:lumMod val="85000"/>
                    <a:lumOff val="15000"/>
                  </a:schemeClr>
                </a:solidFill>
                <a:latin typeface="+mn-lt"/>
              </a:rPr>
              <a:t> for gode råd og innspill under arbeidet med denne oppgaven </a:t>
            </a:r>
          </a:p>
        </p:txBody>
      </p:sp>
      <p:sp>
        <p:nvSpPr>
          <p:cNvPr id="4" name="TekstSylinder 3">
            <a:extLst>
              <a:ext uri="{FF2B5EF4-FFF2-40B4-BE49-F238E27FC236}">
                <a16:creationId xmlns:a16="http://schemas.microsoft.com/office/drawing/2014/main" id="{15ED9FE4-7FC7-7A86-AD8F-6242EDA7738F}"/>
              </a:ext>
            </a:extLst>
          </p:cNvPr>
          <p:cNvSpPr txBox="1"/>
          <p:nvPr/>
        </p:nvSpPr>
        <p:spPr>
          <a:xfrm>
            <a:off x="14698167" y="7178000"/>
            <a:ext cx="12010798" cy="18137081"/>
          </a:xfrm>
          <a:prstGeom prst="rect">
            <a:avLst/>
          </a:prstGeom>
          <a:noFill/>
        </p:spPr>
        <p:txBody>
          <a:bodyPr wrap="square" rtlCol="0">
            <a:spAutoFit/>
          </a:bodyPr>
          <a:lstStyle/>
          <a:p>
            <a:pPr eaLnBrk="1" hangingPunct="1">
              <a:spcAft>
                <a:spcPct val="20000"/>
              </a:spcAft>
            </a:pPr>
            <a:r>
              <a:rPr lang="nb-NO" altLang="nb-NO" sz="4000" b="1" dirty="0">
                <a:solidFill>
                  <a:schemeClr val="tx1">
                    <a:lumMod val="85000"/>
                    <a:lumOff val="15000"/>
                  </a:schemeClr>
                </a:solidFill>
                <a:latin typeface="+mn-lt"/>
              </a:rPr>
              <a:t>Resultat</a:t>
            </a:r>
            <a:r>
              <a:rPr lang="nb-NO" altLang="nb-NO" sz="4000" dirty="0">
                <a:solidFill>
                  <a:schemeClr val="tx1">
                    <a:lumMod val="85000"/>
                    <a:lumOff val="15000"/>
                  </a:schemeClr>
                </a:solidFill>
                <a:latin typeface="+mn-lt"/>
              </a:rPr>
              <a:t> </a:t>
            </a:r>
          </a:p>
          <a:p>
            <a:pPr eaLnBrk="1" hangingPunct="1">
              <a:spcAft>
                <a:spcPct val="20000"/>
              </a:spcAft>
            </a:pPr>
            <a:endParaRPr lang="nb-NO" altLang="nb-NO" sz="4000" dirty="0">
              <a:solidFill>
                <a:schemeClr val="tx1">
                  <a:lumMod val="85000"/>
                  <a:lumOff val="15000"/>
                </a:schemeClr>
              </a:solidFill>
              <a:latin typeface="+mn-lt"/>
            </a:endParaRPr>
          </a:p>
          <a:p>
            <a:pPr eaLnBrk="1" hangingPunct="1">
              <a:spcAft>
                <a:spcPct val="20000"/>
              </a:spcAft>
            </a:pPr>
            <a:endParaRPr lang="nb-NO" altLang="nb-NO" sz="4000" dirty="0">
              <a:solidFill>
                <a:schemeClr val="tx1">
                  <a:lumMod val="85000"/>
                  <a:lumOff val="15000"/>
                </a:schemeClr>
              </a:solidFill>
              <a:latin typeface="+mn-lt"/>
            </a:endParaRPr>
          </a:p>
          <a:p>
            <a:pPr eaLnBrk="1" hangingPunct="1">
              <a:spcAft>
                <a:spcPct val="20000"/>
              </a:spcAft>
            </a:pPr>
            <a:endParaRPr lang="nb-NO" altLang="nb-NO" sz="4000" dirty="0">
              <a:solidFill>
                <a:schemeClr val="tx1">
                  <a:lumMod val="85000"/>
                  <a:lumOff val="15000"/>
                </a:schemeClr>
              </a:solidFill>
              <a:latin typeface="+mn-lt"/>
            </a:endParaRPr>
          </a:p>
          <a:p>
            <a:pPr eaLnBrk="1" hangingPunct="1">
              <a:spcAft>
                <a:spcPct val="20000"/>
              </a:spcAft>
            </a:pPr>
            <a:endParaRPr lang="nb-NO" altLang="nb-NO" sz="4000" dirty="0">
              <a:solidFill>
                <a:schemeClr val="tx1">
                  <a:lumMod val="85000"/>
                  <a:lumOff val="15000"/>
                </a:schemeClr>
              </a:solidFill>
              <a:latin typeface="+mn-lt"/>
            </a:endParaRPr>
          </a:p>
          <a:p>
            <a:pPr eaLnBrk="1" hangingPunct="1">
              <a:spcAft>
                <a:spcPct val="20000"/>
              </a:spcAft>
            </a:pPr>
            <a:endParaRPr lang="nb-NO" altLang="nb-NO" sz="4000" dirty="0">
              <a:solidFill>
                <a:schemeClr val="tx1">
                  <a:lumMod val="85000"/>
                  <a:lumOff val="15000"/>
                </a:schemeClr>
              </a:solidFill>
              <a:latin typeface="+mn-lt"/>
            </a:endParaRPr>
          </a:p>
          <a:p>
            <a:pPr eaLnBrk="1" hangingPunct="1">
              <a:spcAft>
                <a:spcPct val="20000"/>
              </a:spcAft>
            </a:pPr>
            <a:endParaRPr lang="nb-NO" altLang="nb-NO" sz="4000" dirty="0">
              <a:solidFill>
                <a:schemeClr val="tx1">
                  <a:lumMod val="85000"/>
                  <a:lumOff val="15000"/>
                </a:schemeClr>
              </a:solidFill>
              <a:latin typeface="+mn-lt"/>
            </a:endParaRPr>
          </a:p>
          <a:p>
            <a:pPr eaLnBrk="1" hangingPunct="1">
              <a:spcAft>
                <a:spcPct val="20000"/>
              </a:spcAft>
            </a:pPr>
            <a:endParaRPr lang="nb-NO" altLang="nb-NO" sz="4000" dirty="0">
              <a:solidFill>
                <a:schemeClr val="tx1">
                  <a:lumMod val="85000"/>
                  <a:lumOff val="15000"/>
                </a:schemeClr>
              </a:solidFill>
              <a:latin typeface="+mn-lt"/>
            </a:endParaRPr>
          </a:p>
          <a:p>
            <a:pPr marL="571500" indent="-571500" eaLnBrk="1" hangingPunct="1">
              <a:lnSpc>
                <a:spcPct val="150000"/>
              </a:lnSpc>
              <a:spcAft>
                <a:spcPct val="20000"/>
              </a:spcAft>
              <a:buFont typeface="Courier New" panose="02070309020205020404" pitchFamily="49" charset="0"/>
              <a:buChar char="o"/>
            </a:pPr>
            <a:r>
              <a:rPr lang="nb-NO" altLang="nb-NO" sz="4000" dirty="0">
                <a:solidFill>
                  <a:schemeClr val="tx1">
                    <a:lumMod val="85000"/>
                    <a:lumOff val="15000"/>
                  </a:schemeClr>
                </a:solidFill>
                <a:latin typeface="+mn-lt"/>
              </a:rPr>
              <a:t>Ifølge oversiktsartikler og systematiske litteraturgjennomganger, er amitriptylin, duloksetin og pregabalin noen av de hyppigst anvendte legemidlene ved medikamentell behandling av fibromyalgi. Tramadol og sterkere opioider brukes også (1, 2)</a:t>
            </a:r>
          </a:p>
          <a:p>
            <a:pPr marL="571500" indent="-571500" eaLnBrk="1" hangingPunct="1">
              <a:lnSpc>
                <a:spcPct val="150000"/>
              </a:lnSpc>
              <a:spcAft>
                <a:spcPct val="20000"/>
              </a:spcAft>
              <a:buFont typeface="Courier New" panose="02070309020205020404" pitchFamily="49" charset="0"/>
              <a:buChar char="o"/>
            </a:pPr>
            <a:r>
              <a:rPr lang="nb-NO" altLang="nb-NO" sz="4000" dirty="0">
                <a:solidFill>
                  <a:schemeClr val="tx1">
                    <a:lumMod val="85000"/>
                    <a:lumOff val="15000"/>
                  </a:schemeClr>
                </a:solidFill>
                <a:latin typeface="+mn-lt"/>
              </a:rPr>
              <a:t>De fleste studiene på antidepressivene finner en overlegen effekt av disse sammenlignet med placebo </a:t>
            </a:r>
          </a:p>
          <a:p>
            <a:pPr marL="571500" indent="-571500" eaLnBrk="1" hangingPunct="1">
              <a:lnSpc>
                <a:spcPct val="150000"/>
              </a:lnSpc>
              <a:spcAft>
                <a:spcPct val="20000"/>
              </a:spcAft>
              <a:buFont typeface="Courier New" panose="02070309020205020404" pitchFamily="49" charset="0"/>
              <a:buChar char="o"/>
            </a:pPr>
            <a:r>
              <a:rPr lang="nb-NO" altLang="nb-NO" sz="4000" dirty="0">
                <a:solidFill>
                  <a:schemeClr val="tx1">
                    <a:lumMod val="85000"/>
                    <a:lumOff val="15000"/>
                  </a:schemeClr>
                </a:solidFill>
                <a:latin typeface="+mn-lt"/>
              </a:rPr>
              <a:t>Sterke opioider ser ut til å være dårlige behandlingsalternativer da de i flere studier er underlegne sammenlignet med non-opioide medikamenter </a:t>
            </a:r>
          </a:p>
        </p:txBody>
      </p:sp>
      <p:sp>
        <p:nvSpPr>
          <p:cNvPr id="5" name="TekstSylinder 4">
            <a:extLst>
              <a:ext uri="{FF2B5EF4-FFF2-40B4-BE49-F238E27FC236}">
                <a16:creationId xmlns:a16="http://schemas.microsoft.com/office/drawing/2014/main" id="{3DFF9694-71E4-D958-4F56-9585F39FFDE2}"/>
              </a:ext>
            </a:extLst>
          </p:cNvPr>
          <p:cNvSpPr txBox="1"/>
          <p:nvPr/>
        </p:nvSpPr>
        <p:spPr>
          <a:xfrm>
            <a:off x="1182688" y="16308096"/>
            <a:ext cx="12010798" cy="7734233"/>
          </a:xfrm>
          <a:prstGeom prst="rect">
            <a:avLst/>
          </a:prstGeom>
          <a:noFill/>
        </p:spPr>
        <p:txBody>
          <a:bodyPr wrap="square" rtlCol="0">
            <a:spAutoFit/>
          </a:bodyPr>
          <a:lstStyle/>
          <a:p>
            <a:pPr eaLnBrk="1" hangingPunct="1">
              <a:lnSpc>
                <a:spcPct val="150000"/>
              </a:lnSpc>
              <a:spcAft>
                <a:spcPct val="20000"/>
              </a:spcAft>
            </a:pPr>
            <a:r>
              <a:rPr lang="nb-NO" altLang="nb-NO" sz="4000" b="1" dirty="0">
                <a:solidFill>
                  <a:schemeClr val="tx1">
                    <a:lumMod val="85000"/>
                    <a:lumOff val="15000"/>
                  </a:schemeClr>
                </a:solidFill>
                <a:latin typeface="+mn-lt"/>
              </a:rPr>
              <a:t>Metode</a:t>
            </a:r>
            <a:r>
              <a:rPr lang="nb-NO" altLang="nb-NO" sz="4000" dirty="0">
                <a:solidFill>
                  <a:schemeClr val="tx1">
                    <a:lumMod val="85000"/>
                    <a:lumOff val="15000"/>
                  </a:schemeClr>
                </a:solidFill>
                <a:latin typeface="+mn-lt"/>
              </a:rPr>
              <a:t> </a:t>
            </a:r>
          </a:p>
          <a:p>
            <a:pPr marL="571500" indent="-571500" eaLnBrk="1" hangingPunct="1">
              <a:lnSpc>
                <a:spcPct val="150000"/>
              </a:lnSpc>
              <a:spcAft>
                <a:spcPct val="20000"/>
              </a:spcAft>
              <a:buFont typeface="Courier New" panose="02070309020205020404" pitchFamily="49" charset="0"/>
              <a:buChar char="o"/>
            </a:pPr>
            <a:r>
              <a:rPr lang="nb-NO" altLang="nb-NO" sz="4000" dirty="0">
                <a:solidFill>
                  <a:schemeClr val="tx1">
                    <a:lumMod val="85000"/>
                    <a:lumOff val="15000"/>
                  </a:schemeClr>
                </a:solidFill>
                <a:latin typeface="+mn-lt"/>
              </a:rPr>
              <a:t>Oversiktsartikler om fibromyalgi ble gjennomgått for å identifisere medikamenter som hyppig brukes i behandlingen av fibromyalgi</a:t>
            </a:r>
          </a:p>
          <a:p>
            <a:pPr marL="571500" indent="-571500" eaLnBrk="1" hangingPunct="1">
              <a:lnSpc>
                <a:spcPct val="150000"/>
              </a:lnSpc>
              <a:spcAft>
                <a:spcPct val="20000"/>
              </a:spcAft>
              <a:buFont typeface="Courier New" panose="02070309020205020404" pitchFamily="49" charset="0"/>
              <a:buChar char="o"/>
            </a:pPr>
            <a:r>
              <a:rPr lang="nb-NO" altLang="nb-NO" sz="4000" dirty="0">
                <a:solidFill>
                  <a:schemeClr val="tx1">
                    <a:lumMod val="85000"/>
                    <a:lumOff val="15000"/>
                  </a:schemeClr>
                </a:solidFill>
                <a:latin typeface="+mn-lt"/>
              </a:rPr>
              <a:t>Det ble deretter gjort søk etter originalstudier på de ulike medikamentene </a:t>
            </a:r>
          </a:p>
          <a:p>
            <a:pPr marL="571500" indent="-571500" eaLnBrk="1" hangingPunct="1">
              <a:lnSpc>
                <a:spcPct val="150000"/>
              </a:lnSpc>
              <a:spcAft>
                <a:spcPct val="20000"/>
              </a:spcAft>
              <a:buFont typeface="Courier New" panose="02070309020205020404" pitchFamily="49" charset="0"/>
              <a:buChar char="o"/>
            </a:pPr>
            <a:r>
              <a:rPr lang="nb-NO" altLang="nb-NO" sz="4000" dirty="0">
                <a:solidFill>
                  <a:schemeClr val="tx1">
                    <a:lumMod val="85000"/>
                    <a:lumOff val="15000"/>
                  </a:schemeClr>
                </a:solidFill>
                <a:latin typeface="+mn-lt"/>
              </a:rPr>
              <a:t>Resultatene fra studiene ble sammenlignet og sammenfattet  </a:t>
            </a:r>
          </a:p>
        </p:txBody>
      </p:sp>
      <p:sp>
        <p:nvSpPr>
          <p:cNvPr id="6" name="TekstSylinder 5">
            <a:extLst>
              <a:ext uri="{FF2B5EF4-FFF2-40B4-BE49-F238E27FC236}">
                <a16:creationId xmlns:a16="http://schemas.microsoft.com/office/drawing/2014/main" id="{766EE7F5-EFA6-3281-1E88-08617A8BEB3D}"/>
              </a:ext>
            </a:extLst>
          </p:cNvPr>
          <p:cNvSpPr txBox="1"/>
          <p:nvPr/>
        </p:nvSpPr>
        <p:spPr>
          <a:xfrm>
            <a:off x="28213646" y="10865382"/>
            <a:ext cx="12652432" cy="13203615"/>
          </a:xfrm>
          <a:prstGeom prst="rect">
            <a:avLst/>
          </a:prstGeom>
          <a:noFill/>
        </p:spPr>
        <p:txBody>
          <a:bodyPr wrap="square" rtlCol="0">
            <a:spAutoFit/>
          </a:bodyPr>
          <a:lstStyle/>
          <a:p>
            <a:r>
              <a:rPr lang="nb-NO" sz="4000" b="1" dirty="0">
                <a:latin typeface="+mn-lt"/>
              </a:rPr>
              <a:t>Konklusjon</a:t>
            </a:r>
          </a:p>
          <a:p>
            <a:pPr>
              <a:lnSpc>
                <a:spcPct val="150000"/>
              </a:lnSpc>
            </a:pPr>
            <a:r>
              <a:rPr lang="nb-NO" sz="4000" dirty="0">
                <a:effectLst/>
                <a:latin typeface="+mn-lt"/>
                <a:ea typeface="Calibri" panose="020F0502020204030204" pitchFamily="34" charset="0"/>
                <a:cs typeface="Times New Roman" panose="02020603050405020304" pitchFamily="18" charset="0"/>
              </a:rPr>
              <a:t>Flere av medikamentene som hyppig brukes i behandling av smerter ved fibromyalgi ser ut til å kunne ha en viss effekt hos mange pasienter. Per i dag finnes det imidlertid ingen medisinske behandlingsalternativer med en ubestridelig effekt på disse pasientenes plager. Ettersom fibromyalgi er en kompleks lidelse med mange ledsagende plager, kan det stilles spørsmål til hvorvidt studiepopulasjonene er representative </a:t>
            </a:r>
            <a:r>
              <a:rPr lang="nb-NO" sz="4000" dirty="0">
                <a:latin typeface="+mn-lt"/>
                <a:ea typeface="Calibri" panose="020F0502020204030204" pitchFamily="34" charset="0"/>
                <a:cs typeface="Times New Roman" panose="02020603050405020304" pitchFamily="18" charset="0"/>
              </a:rPr>
              <a:t>for den faktiske pasientgruppen. </a:t>
            </a:r>
            <a:r>
              <a:rPr lang="nb-NO" sz="4000" dirty="0">
                <a:effectLst/>
                <a:latin typeface="+mn-lt"/>
                <a:ea typeface="Calibri" panose="020F0502020204030204" pitchFamily="34" charset="0"/>
                <a:cs typeface="Times New Roman" panose="02020603050405020304" pitchFamily="18" charset="0"/>
              </a:rPr>
              <a:t>En stor andel av deltakerne i de gjennomgåtte studiene opplevde også bivirkninger av medikamentet de ble behandlet med, en faktor som også bør inkluderes i nyttevurderingen av en medisinsk behandling.</a:t>
            </a:r>
          </a:p>
          <a:p>
            <a:endParaRPr lang="nb-NO" dirty="0"/>
          </a:p>
        </p:txBody>
      </p:sp>
      <p:graphicFrame>
        <p:nvGraphicFramePr>
          <p:cNvPr id="7" name="Tabell 6">
            <a:extLst>
              <a:ext uri="{FF2B5EF4-FFF2-40B4-BE49-F238E27FC236}">
                <a16:creationId xmlns:a16="http://schemas.microsoft.com/office/drawing/2014/main" id="{3E3FEE94-9BC8-BA25-707E-BFD848688D27}"/>
              </a:ext>
            </a:extLst>
          </p:cNvPr>
          <p:cNvGraphicFramePr>
            <a:graphicFrameLocks noGrp="1"/>
          </p:cNvGraphicFramePr>
          <p:nvPr>
            <p:extLst>
              <p:ext uri="{D42A27DB-BD31-4B8C-83A1-F6EECF244321}">
                <p14:modId xmlns:p14="http://schemas.microsoft.com/office/powerpoint/2010/main" val="3574321472"/>
              </p:ext>
            </p:extLst>
          </p:nvPr>
        </p:nvGraphicFramePr>
        <p:xfrm>
          <a:off x="14698168" y="8565838"/>
          <a:ext cx="12010797" cy="4141694"/>
        </p:xfrm>
        <a:graphic>
          <a:graphicData uri="http://schemas.openxmlformats.org/drawingml/2006/table">
            <a:tbl>
              <a:tblPr firstRow="1" firstCol="1" bandRow="1">
                <a:tableStyleId>{5C22544A-7EE6-4342-B048-85BDC9FD1C3A}</a:tableStyleId>
              </a:tblPr>
              <a:tblGrid>
                <a:gridCol w="3966339">
                  <a:extLst>
                    <a:ext uri="{9D8B030D-6E8A-4147-A177-3AD203B41FA5}">
                      <a16:colId xmlns:a16="http://schemas.microsoft.com/office/drawing/2014/main" val="3239768613"/>
                    </a:ext>
                  </a:extLst>
                </a:gridCol>
                <a:gridCol w="3401645">
                  <a:extLst>
                    <a:ext uri="{9D8B030D-6E8A-4147-A177-3AD203B41FA5}">
                      <a16:colId xmlns:a16="http://schemas.microsoft.com/office/drawing/2014/main" val="816437143"/>
                    </a:ext>
                  </a:extLst>
                </a:gridCol>
                <a:gridCol w="4642813">
                  <a:extLst>
                    <a:ext uri="{9D8B030D-6E8A-4147-A177-3AD203B41FA5}">
                      <a16:colId xmlns:a16="http://schemas.microsoft.com/office/drawing/2014/main" val="3652011290"/>
                    </a:ext>
                  </a:extLst>
                </a:gridCol>
              </a:tblGrid>
              <a:tr h="927583">
                <a:tc>
                  <a:txBody>
                    <a:bodyPr/>
                    <a:lstStyle/>
                    <a:p>
                      <a:r>
                        <a:rPr lang="nb-NO" sz="1200">
                          <a:effectLst/>
                        </a:rPr>
                        <a:t> </a:t>
                      </a:r>
                      <a:endParaRPr lang="nb-NO"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b-NO" sz="3200" dirty="0">
                          <a:effectLst/>
                        </a:rPr>
                        <a:t>Antall studier</a:t>
                      </a:r>
                      <a:endParaRPr lang="nb-NO"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b-NO" sz="3200" dirty="0">
                          <a:effectLst/>
                        </a:rPr>
                        <a:t>Totalt antall deltakere </a:t>
                      </a:r>
                      <a:endParaRPr lang="nb-NO"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0230357"/>
                  </a:ext>
                </a:extLst>
              </a:tr>
              <a:tr h="737151">
                <a:tc>
                  <a:txBody>
                    <a:bodyPr/>
                    <a:lstStyle/>
                    <a:p>
                      <a:r>
                        <a:rPr lang="nb-NO" sz="3200" dirty="0">
                          <a:effectLst/>
                        </a:rPr>
                        <a:t>Pregabalin</a:t>
                      </a:r>
                      <a:endParaRPr lang="nb-NO"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b-NO" sz="3600" dirty="0">
                          <a:effectLst/>
                        </a:rPr>
                        <a:t>5</a:t>
                      </a:r>
                      <a:endParaRPr lang="nb-NO"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b-NO" sz="3600" dirty="0">
                          <a:effectLst/>
                        </a:rPr>
                        <a:t>3256</a:t>
                      </a:r>
                      <a:endParaRPr lang="nb-N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2760356"/>
                  </a:ext>
                </a:extLst>
              </a:tr>
              <a:tr h="737151">
                <a:tc>
                  <a:txBody>
                    <a:bodyPr/>
                    <a:lstStyle/>
                    <a:p>
                      <a:r>
                        <a:rPr lang="nb-NO" sz="3200" dirty="0">
                          <a:effectLst/>
                        </a:rPr>
                        <a:t>Amitriptylin</a:t>
                      </a:r>
                      <a:endParaRPr lang="nb-NO"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b-NO" sz="3600" dirty="0">
                          <a:effectLst/>
                        </a:rPr>
                        <a:t>9</a:t>
                      </a:r>
                      <a:endParaRPr lang="nb-NO"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b-NO" sz="3600" dirty="0">
                          <a:effectLst/>
                        </a:rPr>
                        <a:t>661</a:t>
                      </a:r>
                      <a:endParaRPr lang="nb-NO"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731804"/>
                  </a:ext>
                </a:extLst>
              </a:tr>
              <a:tr h="737151">
                <a:tc>
                  <a:txBody>
                    <a:bodyPr/>
                    <a:lstStyle/>
                    <a:p>
                      <a:r>
                        <a:rPr lang="nb-NO" sz="3200" dirty="0">
                          <a:effectLst/>
                        </a:rPr>
                        <a:t>Duloksetin </a:t>
                      </a:r>
                      <a:endParaRPr lang="nb-NO"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b-NO" sz="3600" dirty="0">
                          <a:effectLst/>
                        </a:rPr>
                        <a:t>8</a:t>
                      </a:r>
                      <a:endParaRPr lang="nb-NO"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b-NO" sz="3600" dirty="0">
                          <a:effectLst/>
                        </a:rPr>
                        <a:t>2684</a:t>
                      </a:r>
                      <a:endParaRPr lang="nb-NO"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7936965"/>
                  </a:ext>
                </a:extLst>
              </a:tr>
              <a:tr h="1002658">
                <a:tc>
                  <a:txBody>
                    <a:bodyPr/>
                    <a:lstStyle/>
                    <a:p>
                      <a:r>
                        <a:rPr lang="nb-NO" sz="3200" dirty="0">
                          <a:effectLst/>
                        </a:rPr>
                        <a:t>Tramadol/opioider</a:t>
                      </a:r>
                      <a:endParaRPr lang="nb-NO"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b-NO" sz="3600" dirty="0">
                          <a:effectLst/>
                        </a:rPr>
                        <a:t>2</a:t>
                      </a:r>
                      <a:endParaRPr lang="nb-NO"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nb-NO" sz="3600" dirty="0">
                          <a:effectLst/>
                        </a:rPr>
                        <a:t>3121</a:t>
                      </a:r>
                      <a:endParaRPr lang="nb-NO"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81444903"/>
                  </a:ext>
                </a:extLst>
              </a:tr>
            </a:tbl>
          </a:graphicData>
        </a:graphic>
      </p:graphicFrame>
      <p:sp>
        <p:nvSpPr>
          <p:cNvPr id="8" name="TekstSylinder 7">
            <a:extLst>
              <a:ext uri="{FF2B5EF4-FFF2-40B4-BE49-F238E27FC236}">
                <a16:creationId xmlns:a16="http://schemas.microsoft.com/office/drawing/2014/main" id="{B0118C4D-1B76-AE5A-F936-28C56880C856}"/>
              </a:ext>
            </a:extLst>
          </p:cNvPr>
          <p:cNvSpPr txBox="1"/>
          <p:nvPr/>
        </p:nvSpPr>
        <p:spPr>
          <a:xfrm>
            <a:off x="28213646" y="7501599"/>
            <a:ext cx="12010797" cy="2748253"/>
          </a:xfrm>
          <a:prstGeom prst="rect">
            <a:avLst/>
          </a:prstGeom>
          <a:noFill/>
        </p:spPr>
        <p:txBody>
          <a:bodyPr wrap="square" rtlCol="0">
            <a:spAutoFit/>
          </a:bodyPr>
          <a:lstStyle/>
          <a:p>
            <a:pPr marL="571500" indent="-571500">
              <a:lnSpc>
                <a:spcPct val="150000"/>
              </a:lnSpc>
              <a:buFont typeface="Courier New" panose="02070309020205020404" pitchFamily="49" charset="0"/>
              <a:buChar char="o"/>
            </a:pPr>
            <a:r>
              <a:rPr lang="nb-NO" sz="4000" dirty="0"/>
              <a:t>En fellesnevner for alle de utprøvde medikamentene er høye andeler pasienter med opplevde bivirkninger </a:t>
            </a:r>
          </a:p>
        </p:txBody>
      </p:sp>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1779</TotalTime>
  <Words>418</Words>
  <Application>Microsoft Macintosh PowerPoint</Application>
  <PresentationFormat>Egendefinert</PresentationFormat>
  <Paragraphs>47</Paragraphs>
  <Slides>1</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Courier New</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Ingrid Jacobsen Johansen</cp:lastModifiedBy>
  <cp:revision>148</cp:revision>
  <cp:lastPrinted>2016-05-27T08:05:21Z</cp:lastPrinted>
  <dcterms:created xsi:type="dcterms:W3CDTF">2006-11-02T13:18:58Z</dcterms:created>
  <dcterms:modified xsi:type="dcterms:W3CDTF">2022-10-07T19:36:48Z</dcterms:modified>
</cp:coreProperties>
</file>