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6" autoAdjust="0"/>
    <p:restoredTop sz="90256" autoAdjust="0"/>
  </p:normalViewPr>
  <p:slideViewPr>
    <p:cSldViewPr snapToGrid="0">
      <p:cViewPr>
        <p:scale>
          <a:sx n="31" d="100"/>
          <a:sy n="31" d="100"/>
        </p:scale>
        <p:origin x="1256" y="-60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" d="100"/>
        <a:sy n="3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ora.uib.no/bora-xmlui/handle/1956/1847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amanetwork.com/journals/jamainternalmedicine/article-abstract/2753318?casa_token=ewatdQ6Y81IAAAAA:WeUSaEy6uI73W-joT0QC74K1JZU7odm90AN3lt2p7cS0K4vEwrS01x_yvK_BaqcXcqMSMDpjT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41625837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Hensiktsmessig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legemiddelbehandling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sjukeheimspasientar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4612291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Litteraturstudie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4912379" y="2843212"/>
            <a:ext cx="7083029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Birk Isane og Oda Isane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birk.isane@uib.no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831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Introduksjon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eaLnBrk="1" hangingPunct="1">
              <a:spcAft>
                <a:spcPct val="20000"/>
              </a:spcAft>
            </a:pP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Polyfarmasi, definert </a:t>
            </a:r>
            <a:r>
              <a:rPr lang="nb-NO" sz="40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som samstundes 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bruk av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enn fem legemiddel, 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utbdredt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blant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sjukeheimspasientar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Gjennomsnittleg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antall legemiddel per pasient på norske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sjukeheimar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er 7 til 8. Polyfarmasi 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viktig risikofaktor for legemiddelrelaterte problem og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legemiddelinteraksjonar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og er assosiert med negative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helsekonsekvensar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sjølv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om mange av legemidla har gode kliniske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indikasjonar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kvar for seg. </a:t>
            </a:r>
            <a:r>
              <a:rPr 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Det er vist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samanheng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mellom polyfarmasi og negative kliniske endepunkt som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skrøpelegheit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fall, innlegging i sjukehus og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auka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mortalitet. Uhensiktsmessig legemiddelbruk oppstår når risikoen er større enn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fordelane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ved behandlinga, grunna liten dokumentert effekt og/eller betydningsfulle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biverknadar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studie på norske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sjukeheimar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brukte 43,8% av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studiedeltakarane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eitt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eller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fleire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legemiddel som vart vurdert som uhensiktsmessig.</a:t>
            </a:r>
          </a:p>
          <a:p>
            <a:pPr eaLnBrk="1" hangingPunct="1">
              <a:spcAft>
                <a:spcPct val="20000"/>
              </a:spcAft>
            </a:pPr>
            <a:endParaRPr lang="nb-NO" sz="4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ønska å fordjupa oss i kva som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bidreg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til uhensiktsmessig legemiddelbehandling av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sjukeheimspasientar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med fokus på kva tiltak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kan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gjere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for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dei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 framtida kan få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hensiktsmessig legemiddelbehandling. </a:t>
            </a: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443335" y="6229350"/>
            <a:ext cx="10033000" cy="20097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Materiale</a:t>
            </a: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 gjorde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ein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litteraturstudie der funna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frå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litteratursøket vart diskutert i lys av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gjeldande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retningslinjer, lovverk, kvalitative studier og anna støttelitteratur. Litteratursøket gav treff på 393 </a:t>
            </a:r>
            <a:r>
              <a:rPr lang="nb-NO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artiklar</a:t>
            </a: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Inklusjonskriterier var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artiklane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måtte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basert på kvantitative studier eller effektstudier og studiepopulasjonen var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sjukeheimspasientar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på minimum 65 år. Reine prevalensstudier, studier med fokus på spesifikke sjukdomsgrupper, medikamentgrupper, eller terminale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pasientar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samt studier som inkluderte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populasjonar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som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ikkje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budde på sjukeheim, blei ekskludert.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Artiklane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vart kvalitetsvurdert opp mot sjekklister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frå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Johanna Briggs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Institute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nb-NO" altLang="nb-NO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4000" b="1" dirty="0">
                <a:solidFill>
                  <a:srgbClr val="000000"/>
                </a:solidFill>
                <a:latin typeface="Arial" panose="020B0604020202020204" pitchFamily="34" charset="0"/>
              </a:rPr>
              <a:t>Resultat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37 </a:t>
            </a:r>
            <a:r>
              <a:rPr lang="nb-NO" altLang="nb-NO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artiklar</a:t>
            </a: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 vart inkludert i studien. Korleis funna i </a:t>
            </a:r>
            <a:r>
              <a:rPr lang="nb-NO" altLang="nb-NO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artiklane</a:t>
            </a: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 påverkar legemiddelbehandlinga vart diskutert med utgangspunkt i tre førehandsdefinerte </a:t>
            </a:r>
            <a:r>
              <a:rPr lang="nb-NO" altLang="nb-NO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kategoriar</a:t>
            </a: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nb-NO" altLang="nb-NO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pasientfaktorar</a:t>
            </a: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nb-NO" altLang="nb-NO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kunnskapsfaktorar</a:t>
            </a: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 og strukturelle </a:t>
            </a:r>
            <a:r>
              <a:rPr lang="nb-NO" altLang="nb-NO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faktorar</a:t>
            </a:r>
            <a:r>
              <a:rPr lang="nb-NO" alt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Fleirtalet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av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artiklane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omhandla bruk av forskrivningsverktøy i tillegg til kva yrkesgrupper som skulle delta i legemiddelgjennomgangar og korleis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dei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skulle samhandle. </a:t>
            </a: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655088" y="6229350"/>
            <a:ext cx="10033000" cy="1954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nb-NO" sz="4000" b="1" i="0" u="none" strike="noStrike" dirty="0">
                <a:solidFill>
                  <a:srgbClr val="000000"/>
                </a:solidFill>
                <a:effectLst/>
              </a:rPr>
              <a:t>Konklusjon</a:t>
            </a:r>
            <a:br>
              <a:rPr lang="nb-NO" sz="4000" b="0" i="0" u="none" strike="noStrike" dirty="0">
                <a:solidFill>
                  <a:srgbClr val="000000"/>
                </a:solidFill>
                <a:effectLst/>
              </a:rPr>
            </a:b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Då vi starta arbeidet med denne litteraturstudien trudde vi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høgt antall medikament var synonymt med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dårleg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og unødvendig behandling. Undervegs har vi forstått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biletet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er langt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komplisert. Uansett har vår oppfatning av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mykje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av legemiddelbruken som skjer på sjukeheim kan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definerast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som uhensiktsmessig, blitt styrka, og vi veit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om kva tiltak som kan bidra til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hensiktsmessig legemiddelbruk. </a:t>
            </a:r>
            <a:br>
              <a:rPr lang="nb-NO" sz="4000" dirty="0"/>
            </a:br>
            <a:endParaRPr lang="nb-NO" sz="4000" dirty="0"/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fann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skrøpelegheitsvurdering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formulering av behandlingsmål, LMG i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tverrfaglege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team, opplæring av helsepersonell og opplæring av pasient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truleg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er nyttig for å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gjere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legemiddelbehandlinga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hensiktsmessig. Strukturert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skrøpelegheitsvurdering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som ledd i å definere overordna behandlingsmål før legemiddelgjennomgang kan bidra til å unngå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pasientar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vert behandla med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forebyggande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medikament som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dei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ikkje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har nytte av grunna kort forventa levetid.</a:t>
            </a:r>
            <a:br>
              <a:rPr lang="nb-NO" sz="4000" dirty="0"/>
            </a:br>
            <a:endParaRPr lang="nb-NO" sz="4000" dirty="0"/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Ingen studier undersøkte korleis juridiske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føringar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verkar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inn på i kva grad legemiddelbehandlinga er hensiktsmessig. </a:t>
            </a:r>
            <a:br>
              <a:rPr lang="nb-NO" sz="4000" dirty="0"/>
            </a:br>
            <a:br>
              <a:rPr lang="nb-NO" sz="2400" dirty="0"/>
            </a:b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1849100" y="27460575"/>
            <a:ext cx="19529044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Referansar</a:t>
            </a:r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nb-NO" sz="1800" b="0" i="0" strike="noStrike" dirty="0">
                <a:effectLst/>
                <a:latin typeface="Arial" panose="020B0604020202020204" pitchFamily="34" charset="0"/>
              </a:rPr>
              <a:t>Gulla C. A fine balance: Drug use in Norwegian nursing homes [Internet]. The University of Bergen; 2018 [cited 2022 Oct 3]. Available from: </a:t>
            </a:r>
            <a:r>
              <a:rPr lang="nb-NO" sz="1800" b="0" i="0" strike="noStrike" dirty="0"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https://bora.uib.no/bora-xmlui/handle/1956/18479</a:t>
            </a:r>
            <a:endParaRPr lang="nb-NO" sz="1800" b="0" i="0" strike="noStrike" dirty="0">
              <a:effectLst/>
              <a:latin typeface="Arial" panose="020B0604020202020204" pitchFamily="34" charset="0"/>
            </a:endParaRPr>
          </a:p>
          <a:p>
            <a:pPr eaLnBrk="1" hangingPunct="1"/>
            <a:endParaRPr lang="nb-NO" altLang="nb-NO" sz="1800" dirty="0">
              <a:latin typeface="Arial" panose="020B0604020202020204" pitchFamily="34" charset="0"/>
            </a:endParaRPr>
          </a:p>
          <a:p>
            <a:pPr eaLnBrk="1" hangingPunct="1"/>
            <a:r>
              <a:rPr lang="nb-NO" sz="1800" b="0" i="0" strike="noStrike" dirty="0">
                <a:effectLst/>
                <a:latin typeface="Arial" panose="020B0604020202020204" pitchFamily="34" charset="0"/>
              </a:rPr>
              <a:t>Romskaug, Skovlund, Straand. Effect of clinical geriatric assessments and collaborative medication reviews by geriatrician and family physician for improving health-related quality of life in home …. JAMA Intern Med [Internet]. 2020 Feb 1; Available from: </a:t>
            </a:r>
            <a:r>
              <a:rPr lang="nb-NO" sz="1800" b="0" i="0" strike="noStrike" dirty="0"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https://jamanetwork.com/journals/jamainternalmedicine/article-abstract/2753318?casa_token=ewatdQ6Y81IAAAAA:WeUSaEy6uI73W-joT0QC74K1JZU7odm90AN3lt2p7cS0K4vEwrS01x_yvK_BaqcXcqMSMDpjTgs</a:t>
            </a:r>
            <a:endParaRPr lang="nb-NO" sz="1800" b="0" i="0" strike="noStrike" dirty="0">
              <a:effectLst/>
              <a:latin typeface="Arial" panose="020B0604020202020204" pitchFamily="34" charset="0"/>
            </a:endParaRPr>
          </a:p>
          <a:p>
            <a:pPr eaLnBrk="1" hangingPunct="1"/>
            <a:endParaRPr lang="nb-NO" altLang="nb-NO" sz="1800" dirty="0">
              <a:latin typeface="Arial" panose="020B0604020202020204" pitchFamily="34" charset="0"/>
            </a:endParaRPr>
          </a:p>
          <a:p>
            <a:pPr eaLnBrk="1" hangingPunct="1"/>
            <a:r>
              <a:rPr lang="nb-NO" sz="1800" b="0" i="0" strike="noStrike" dirty="0">
                <a:effectLst/>
                <a:latin typeface="Arial" panose="020B0604020202020204" pitchFamily="34" charset="0"/>
              </a:rPr>
              <a:t>Nyborg G, Straand J, Klovning A, Brekke M. The Norwegian General Practice--Nursing Home criteria (NORGEP-NH) for potentially inappropriate medication use: A web-based Delphi study. Scand J Prim Health Care. 2015 Jun;33(2):134–41.</a:t>
            </a:r>
            <a:endParaRPr lang="nb-NO" altLang="nb-NO" sz="2000" dirty="0">
              <a:latin typeface="+mn-lt"/>
            </a:endParaRPr>
          </a:p>
          <a:p>
            <a:pPr eaLnBrk="1" hangingPunct="1"/>
            <a:endParaRPr lang="nb-NO" altLang="nb-NO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Ei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stor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takk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Katinka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Nordheim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Alme, Kristian Jansen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Marit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Stordal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Bakken for god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veiledning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under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arbeidet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hovudoppgåva</a:t>
            </a:r>
            <a:r>
              <a:rPr lang="en-GB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2" name="Text Box 4" descr="Text field ">
            <a:extLst>
              <a:ext uri="{FF2B5EF4-FFF2-40B4-BE49-F238E27FC236}">
                <a16:creationId xmlns:a16="http://schemas.microsoft.com/office/drawing/2014/main" id="{23AF4BDC-F0AC-112C-BD00-FF905B47F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4275" y="6229350"/>
            <a:ext cx="10033000" cy="2089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Akuttinnlegging i sjukehus 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arena der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pasientane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får forskrive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fleire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legemiddel. Vi foreslår at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spesialistar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som ordinerer nye medikament legg ved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instruksar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for korleis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kan revurdere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desse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på sjukeheimen, med informasjon om kva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målingar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som må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takast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og kva symptom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skal sjå etter for å vurdere effekt og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biverknader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Revurdering av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nyoppstarta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medikament bør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del av sjukeheimen sine rutiner for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legemiddehandtering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nb-NO" sz="40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nb-NO" sz="4000" b="0" i="0" u="none" strike="noStrike" dirty="0">
                <a:solidFill>
                  <a:srgbClr val="000000"/>
                </a:solidFill>
                <a:effectLst/>
              </a:rPr>
            </a:b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Forskrivningsverktøy har vist seg nyttige i å redusere antall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PIMs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antall legemiddel og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legemiddelkostnadar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utan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det har fått negative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konsekvensar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for pasienten. Men hensiktsmessig legemiddelbehandling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handlar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ikkje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om fjerne uhensiktsmessige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medisinar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men og å starte opp med nye medikament for underbehandla symptom. Det er viktig at framtidige studier i større grad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målast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 endepunkt som er meiningsfulle for denne pasientgruppa som har kort tid att å leve. Oppleving av autonomi og livskvalitet vil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viktig for mange, men er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utfordrande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å måle. I framtidig forskning bør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ein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måle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studiane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meir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relevante kliniske endepunkt, og designe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studiane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 styrke til å vise eventuelle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forskjellar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på </a:t>
            </a:r>
            <a:r>
              <a:rPr lang="nb-NO" sz="4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desse</a:t>
            </a:r>
            <a:r>
              <a:rPr lang="nb-NO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nb-NO" sz="4000" b="0" i="0" u="none" strike="noStrike" dirty="0">
              <a:solidFill>
                <a:srgbClr val="000000"/>
              </a:solidFill>
              <a:effectLst/>
            </a:endParaRPr>
          </a:p>
          <a:p>
            <a:br>
              <a:rPr lang="nb-NO" sz="2400" dirty="0"/>
            </a:br>
            <a:br>
              <a:rPr lang="nb-NO" sz="2400" dirty="0"/>
            </a:br>
            <a:br>
              <a:rPr lang="nb-NO" sz="4000" dirty="0"/>
            </a:br>
            <a:br>
              <a:rPr lang="nb-NO" sz="2400" dirty="0"/>
            </a:b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863</Words>
  <Application>Microsoft Macintosh PowerPoint</Application>
  <PresentationFormat>Egendefinert</PresentationFormat>
  <Paragraphs>26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Oda Naustdal Isane</cp:lastModifiedBy>
  <cp:revision>142</cp:revision>
  <cp:lastPrinted>2016-05-27T08:05:21Z</cp:lastPrinted>
  <dcterms:created xsi:type="dcterms:W3CDTF">2006-11-02T13:18:58Z</dcterms:created>
  <dcterms:modified xsi:type="dcterms:W3CDTF">2022-10-07T09:14:27Z</dcterms:modified>
</cp:coreProperties>
</file>