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iddels stil 3 – utheving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iddels stil 3 – uthev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Mørk stil 1 – utheving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Mørk stil 1 – utheving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Mørk stil 1 – utheving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Mørk stil 2 – utheving 5 / uthev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Mørk sti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FD4443E-F989-4FC4-A0C8-D5A2AF1F390B}" styleName="Mørk stil 1 – utheving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iddels stil 4 – uthev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Temastil 1 – utheving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emastil 2 – utheving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Mørk stil 1 – utheving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stil 1 – uthev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stil 1 – uthevin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mastil 1 – utheving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emastil 1 – uthevin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emastil 1 – uthevin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emastil 2 – utheving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emastil 2 – utheving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emastil 2 – utheving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emastil 2 – uthevin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emastil 2 – utheving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Lys stil 1 – uthevin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35"/>
    <p:restoredTop sz="95345"/>
  </p:normalViewPr>
  <p:slideViewPr>
    <p:cSldViewPr snapToGrid="0" snapToObjects="1">
      <p:cViewPr>
        <p:scale>
          <a:sx n="96" d="100"/>
          <a:sy n="96" d="100"/>
        </p:scale>
        <p:origin x="131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7A584E-05E0-734A-B233-153BB9E86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A36A9CA-80D0-BA49-8B93-497321EFB8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BE5F5BA-CFCD-6040-8B05-ED20E89D8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86B-4772-C245-A993-2B84C83C4146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F86592-CC0D-7747-8FED-4D50C9A10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F69EA62-262F-D042-B193-B03B1D07B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B8B6-2CCC-FB40-B976-906C196B0F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146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66D2AC-6D0F-3641-966A-3A36E34B8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C407A05-7BB7-2F43-8091-2A6CF5806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830225-0C9D-7B40-9717-944705C4E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86B-4772-C245-A993-2B84C83C4146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A691F67-2C42-9F45-A759-37688769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5B1AF16-D828-A847-9DA9-FE94321C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B8B6-2CCC-FB40-B976-906C196B0F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520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53DD606-2871-7742-BC9F-2179EB7A3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FC5E64E-7F86-D04A-BB84-22900BDDD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454EFE-DC5A-9F44-8491-F5375E433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86B-4772-C245-A993-2B84C83C4146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C65C57B-8C36-6142-894F-BA0A37482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A1A25D7-D53C-7546-8287-900940219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B8B6-2CCC-FB40-B976-906C196B0F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75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C66EAB-4281-E34F-8933-49A6D0631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687971-52DE-2345-9642-2D92D7D86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28BDD2-3D18-F544-89EA-7A6EF3C7E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86B-4772-C245-A993-2B84C83C4146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1E42832-62D4-344A-8527-557962452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D39C7F2-960C-DA4A-8453-12CF09E96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B8B6-2CCC-FB40-B976-906C196B0F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691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83301D-9067-C44B-B5B7-28CE86631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93CBD95-B8DC-1A45-88E4-C9EB2DF7F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B126883-2093-E447-BB8D-EDC9B4D1F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86B-4772-C245-A993-2B84C83C4146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4871E14-F7A5-1B4E-84DC-3A4226E60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9BEBFBA-0811-A34E-93FE-097A75663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B8B6-2CCC-FB40-B976-906C196B0F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915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1958A9-BB26-1947-A91A-1070CF523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A85E12-AFCC-AD48-8BD4-0C8ACA05AC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9003ADD-1984-F444-BCEF-ECE3E0A91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F7D243D-FF34-8842-99D7-07862E68F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86B-4772-C245-A993-2B84C83C4146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0DF3D15-9753-414E-B2C9-5A8C952E7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55E0D14-F8EB-EB43-93B0-26E54BD4A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B8B6-2CCC-FB40-B976-906C196B0F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583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0370FE-79A8-A944-892E-1D54338B8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2945712-C6E0-A842-AB1A-ECB6217C8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23E601F-93F2-CC4F-94DD-E88FCAC0B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07F19A0-7A2C-D349-8E01-851707E220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7FE2DB5-262B-864C-8002-95055078F4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CE22350-3B49-7540-8987-C391DAC9F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86B-4772-C245-A993-2B84C83C4146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5D16313-03EC-814A-8128-D208A6EDE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2C9B7FE-63A1-7847-96A9-74132A7AC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B8B6-2CCC-FB40-B976-906C196B0F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8181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E5FCED-9BEF-0944-8771-EBC5D6AB8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DDF03B6-6ABA-CA45-A7A3-8FA3CD01B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86B-4772-C245-A993-2B84C83C4146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DEF4399-AC4C-0B4B-978C-8CD71564B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879D52C-79E8-3545-B852-C835AD3E9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B8B6-2CCC-FB40-B976-906C196B0F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226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B488BC9-4F8E-C740-B40F-0AD39CA63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86B-4772-C245-A993-2B84C83C4146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56F74F3-99FA-D64A-82C3-5EAA7BF0B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337375A-5130-9742-8C56-F63792335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B8B6-2CCC-FB40-B976-906C196B0F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443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C27208-E076-4B44-8CFF-DDD859538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28AF88F-9578-BE41-BDD9-804C70B64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CB6A579-5CC6-1B46-9DC2-0A9123F2B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FD7B359-CFBA-A940-8488-69734138B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86B-4772-C245-A993-2B84C83C4146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8C5264E-CCF9-9944-A268-C6AFADF79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0B0AB3B-F11A-994F-B404-D0007CC4E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B8B6-2CCC-FB40-B976-906C196B0F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573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C8524A-8013-D447-864C-415358954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9D12C17-CCCD-734E-9654-1E70A766F0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BB2DE7C-F675-1241-A7F8-B4D0B322B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EA87AFF-493F-234C-A0F4-3F4203F1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A86B-4772-C245-A993-2B84C83C4146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41EA38D-ABFF-4045-9E76-2449E65BF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D1EF261-AA56-B444-B1A8-67BC357FD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B8B6-2CCC-FB40-B976-906C196B0F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197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5330367-AB6D-1149-8CB6-63CF9347E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3972CE0-57BD-0147-B992-A09BBFD6A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31C1BCE-DBE3-034B-8BA4-D6C15BB3C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5A86B-4772-C245-A993-2B84C83C4146}" type="datetimeFigureOut">
              <a:rPr lang="nb-NO" smtClean="0"/>
              <a:t>07.10.2022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DD73C39-00F0-B54C-9B29-9D19F99708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EAE87B0-0F1B-D743-8D3A-D76055AE4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BB8B6-2CCC-FB40-B976-906C196B0F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943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st025@uib.n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tuj009@uib.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Et bilde som inneholder firkant&#10;&#10;Automatisk generert beskrivelse">
            <a:extLst>
              <a:ext uri="{FF2B5EF4-FFF2-40B4-BE49-F238E27FC236}">
                <a16:creationId xmlns:a16="http://schemas.microsoft.com/office/drawing/2014/main" id="{7EC01C88-FE6C-4349-BBF0-745C4AD04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8999"/>
            <a:ext cx="12192000" cy="208401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1763AA9A-B52E-4143-9D4D-18940AB05288}"/>
              </a:ext>
            </a:extLst>
          </p:cNvPr>
          <p:cNvSpPr txBox="1"/>
          <p:nvPr/>
        </p:nvSpPr>
        <p:spPr>
          <a:xfrm>
            <a:off x="4037430" y="141971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>
                <a:solidFill>
                  <a:schemeClr val="bg1"/>
                </a:solidFill>
                <a:latin typeface="GungsuhChe" panose="02030609000101010101" pitchFamily="49" charset="-127"/>
                <a:ea typeface="GungsuhChe" panose="02030609000101010101" pitchFamily="49" charset="-127"/>
                <a:cs typeface="Arial Narrow" panose="020B0604020202020204" pitchFamily="34" charset="0"/>
              </a:rPr>
              <a:t>En retrospektiv </a:t>
            </a:r>
            <a:r>
              <a:rPr lang="nb-NO" dirty="0" err="1">
                <a:solidFill>
                  <a:schemeClr val="bg1"/>
                </a:solidFill>
                <a:latin typeface="GungsuhChe" panose="02030609000101010101" pitchFamily="49" charset="-127"/>
                <a:ea typeface="GungsuhChe" panose="02030609000101010101" pitchFamily="49" charset="-127"/>
                <a:cs typeface="Arial Narrow" panose="020B0604020202020204" pitchFamily="34" charset="0"/>
              </a:rPr>
              <a:t>observasjonsstudie</a:t>
            </a:r>
            <a:endParaRPr lang="nb-NO" dirty="0">
              <a:solidFill>
                <a:schemeClr val="bg1"/>
              </a:solidFill>
              <a:latin typeface="GungsuhChe" panose="02030609000101010101" pitchFamily="49" charset="-127"/>
              <a:ea typeface="GungsuhChe" panose="02030609000101010101" pitchFamily="49" charset="-127"/>
              <a:cs typeface="Arial Narrow" panose="020B0604020202020204" pitchFamily="34" charset="0"/>
            </a:endParaRP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D93AF607-C9FA-1A43-8121-6B171F840598}"/>
              </a:ext>
            </a:extLst>
          </p:cNvPr>
          <p:cNvSpPr txBox="1"/>
          <p:nvPr/>
        </p:nvSpPr>
        <p:spPr>
          <a:xfrm>
            <a:off x="8957540" y="340894"/>
            <a:ext cx="312420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hangingPunct="1"/>
            <a:r>
              <a:rPr lang="nb-NO" altLang="nb-NO" sz="16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Vegard Straume &amp; </a:t>
            </a:r>
          </a:p>
          <a:p>
            <a:pPr algn="r" eaLnBrk="1" hangingPunct="1"/>
            <a:r>
              <a:rPr lang="nb-NO" altLang="nb-NO" sz="16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Heidrun E. Høyvik</a:t>
            </a:r>
            <a:br>
              <a:rPr lang="nb-NO" altLang="nb-NO" sz="18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nb-NO" altLang="nb-NO" sz="12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Universitetet i Bergen</a:t>
            </a:r>
          </a:p>
          <a:p>
            <a:pPr algn="r" eaLnBrk="1" hangingPunct="1"/>
            <a:r>
              <a:rPr lang="nb-NO" altLang="nb-NO" sz="12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  <a:hlinkClick r:id="rId3"/>
              </a:rPr>
              <a:t>vst025@uib.no</a:t>
            </a:r>
            <a:br>
              <a:rPr lang="nb-NO" altLang="nb-NO" sz="12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nb-NO" altLang="nb-NO" sz="12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  <a:hlinkClick r:id="rId4"/>
              </a:rPr>
              <a:t>tuj009@uib.no</a:t>
            </a:r>
            <a:endParaRPr lang="nb-NO" altLang="nb-NO" sz="1200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r" eaLnBrk="1" hangingPunct="1"/>
            <a:endParaRPr lang="nb-NO" altLang="nb-NO" sz="1200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r" eaLnBrk="1" hangingPunct="1"/>
            <a:r>
              <a:rPr lang="nb-NO" altLang="nb-NO" sz="12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En stor takk til veileder Mette Engan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09DF95AF-3042-774A-B888-AC73F79AC7CA}"/>
              </a:ext>
            </a:extLst>
          </p:cNvPr>
          <p:cNvSpPr txBox="1"/>
          <p:nvPr/>
        </p:nvSpPr>
        <p:spPr>
          <a:xfrm>
            <a:off x="215027" y="2101910"/>
            <a:ext cx="3633492" cy="14465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Bakgrunn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South </a:t>
            </a:r>
            <a:r>
              <a:rPr lang="nb-NO" sz="12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African</a:t>
            </a: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 </a:t>
            </a:r>
            <a:r>
              <a:rPr lang="nb-NO" sz="12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Triage</a:t>
            </a: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 </a:t>
            </a:r>
            <a:r>
              <a:rPr lang="nb-NO" sz="12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Scale</a:t>
            </a: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 (SATS) er et hastegradsverktøy som prioriterer pasienter </a:t>
            </a:r>
            <a:r>
              <a:rPr lang="nb-NO" sz="12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prehospitalt</a:t>
            </a: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 i ambulansetjenesten og på sykehus.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Helse Vest bruker en modifisert versjon (SATS-N) med fem hastegradskategorier.</a:t>
            </a:r>
          </a:p>
          <a:p>
            <a:endParaRPr lang="nb-NO" sz="1200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59EB319D-42CC-F04A-87DE-421C83EC8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5206" y="2169426"/>
            <a:ext cx="32888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b-NO" altLang="nb-NO" sz="1200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Tabell</a:t>
            </a:r>
            <a:r>
              <a:rPr kumimoji="0" lang="nb-NO" altLang="nb-NO" sz="120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: Validitet til høy vs. lav hastegrad i SATS-N for å identifisere behov for innleggelse i en overvåkingsenhet</a:t>
            </a:r>
            <a:endParaRPr kumimoji="0" lang="nb-NO" altLang="nb-NO" sz="12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725F4498-F434-C341-B420-0999AB9549B4}"/>
              </a:ext>
            </a:extLst>
          </p:cNvPr>
          <p:cNvSpPr txBox="1"/>
          <p:nvPr/>
        </p:nvSpPr>
        <p:spPr>
          <a:xfrm>
            <a:off x="215027" y="3319264"/>
            <a:ext cx="3373060" cy="16312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Formål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bg1"/>
                </a:solidFill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B</a:t>
            </a: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eskrive barnepopulasjonen som innlegges via ambulanse</a:t>
            </a:r>
            <a:endParaRPr lang="nb-NO" sz="1200" dirty="0">
              <a:solidFill>
                <a:schemeClr val="bg1"/>
              </a:solidFill>
              <a:latin typeface="Arial Narrow" panose="020B0604020202020204" pitchFamily="34" charset="0"/>
              <a:ea typeface="Times New Roman" panose="02020603050405020304" pitchFamily="18" charset="0"/>
              <a:cs typeface="Arial Narrow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bg1"/>
                </a:solidFill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U</a:t>
            </a: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ndersøke sammenhengen mellom SATS-N </a:t>
            </a:r>
            <a:r>
              <a:rPr lang="nb-NO" sz="12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prehospitalt</a:t>
            </a: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 og i akuttmottak.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bg1"/>
                </a:solidFill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U</a:t>
            </a: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ndersøke validiteten ved å se på sammenhengen mellom høy prehospital hastegrad og alvorlig utfall definert som innleggelse på en overvåkingsenhet. </a:t>
            </a: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4DEE8C42-CD97-694C-B0BA-681C313A165D}"/>
              </a:ext>
            </a:extLst>
          </p:cNvPr>
          <p:cNvSpPr txBox="1"/>
          <p:nvPr/>
        </p:nvSpPr>
        <p:spPr>
          <a:xfrm>
            <a:off x="215027" y="4923063"/>
            <a:ext cx="3373060" cy="16312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Metode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bg1"/>
                </a:solidFill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A</a:t>
            </a: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lle barn mellom 0-14 år innlagt for øyeblikkelig hjelp via ambulanse første halvår i 2020 på Haukeland Universitetssykehus, Bergen, Norge.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Informasjon ble hentet fra elektroniske pasientjournaler.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bg1"/>
                </a:solidFill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H</a:t>
            </a: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astegradskategoriene ble </a:t>
            </a:r>
            <a:r>
              <a:rPr lang="nb-NO" sz="12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dikotomisert</a:t>
            </a: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til høy og lav hastegrad. </a:t>
            </a:r>
            <a:endParaRPr lang="nb-NO" sz="1200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97FF6CE9-9C47-774B-9C6F-EAF721CECFF5}"/>
              </a:ext>
            </a:extLst>
          </p:cNvPr>
          <p:cNvSpPr txBox="1"/>
          <p:nvPr/>
        </p:nvSpPr>
        <p:spPr>
          <a:xfrm>
            <a:off x="3793886" y="2117274"/>
            <a:ext cx="4601888" cy="11079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Resultat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Hovedandelen</a:t>
            </a: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av </a:t>
            </a:r>
            <a:r>
              <a:rPr lang="nb-NO" sz="1200" dirty="0">
                <a:solidFill>
                  <a:schemeClr val="bg1"/>
                </a:solidFill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de 303 </a:t>
            </a: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pasientene fikk gjennomført SATS-N både i ambulanse (89%)  og i akuttmottak (80%).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bg1"/>
                </a:solidFill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E</a:t>
            </a: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t fåtall av pasientene hadde helt korrekt utført dokumentasjon.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48% av innlagte pasienter same hastegrad </a:t>
            </a:r>
            <a:r>
              <a:rPr lang="nb-NO" sz="12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prehospitalt</a:t>
            </a: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og i akuttmottake</a:t>
            </a:r>
            <a:r>
              <a:rPr lang="nb-NO" sz="1200" dirty="0">
                <a:solidFill>
                  <a:schemeClr val="bg1"/>
                </a:solidFill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t</a:t>
            </a: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</a:t>
            </a:r>
            <a:endParaRPr lang="nb-NO" sz="1200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AB9E8AB2-7523-5543-8C53-AAE29B05E88D}"/>
              </a:ext>
            </a:extLst>
          </p:cNvPr>
          <p:cNvSpPr txBox="1"/>
          <p:nvPr/>
        </p:nvSpPr>
        <p:spPr>
          <a:xfrm>
            <a:off x="8875206" y="5227479"/>
            <a:ext cx="3288868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Konklusjon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De fleste pasientene fikk gjennomført en hastegradsvurdering </a:t>
            </a:r>
            <a:r>
              <a:rPr lang="nb-NO" sz="12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prehospitalt</a:t>
            </a: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og i akuttmottak.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Kun halvparten hadde lik hastegrad </a:t>
            </a:r>
            <a:r>
              <a:rPr lang="nb-NO" sz="12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prehospitalt</a:t>
            </a: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og i akuttmottak.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SATS-N hadde en tilfredsstillende validitet, men en betydelig </a:t>
            </a:r>
            <a:r>
              <a:rPr lang="nb-NO" sz="12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overtriagering</a:t>
            </a:r>
            <a:r>
              <a:rPr lang="nb-NO" sz="12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i denne pasientgruppen.</a:t>
            </a:r>
            <a:endParaRPr lang="nb-NO" sz="1200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8257439B-F033-B54D-96F2-E01A8672EEDF}"/>
              </a:ext>
            </a:extLst>
          </p:cNvPr>
          <p:cNvSpPr txBox="1"/>
          <p:nvPr/>
        </p:nvSpPr>
        <p:spPr>
          <a:xfrm>
            <a:off x="3793886" y="5822360"/>
            <a:ext cx="4794181" cy="887422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 anchor="t">
            <a:spAutoFit/>
          </a:bodyPr>
          <a:lstStyle/>
          <a:p>
            <a:pPr>
              <a:spcBef>
                <a:spcPts val="50"/>
              </a:spcBef>
            </a:pPr>
            <a:r>
              <a:rPr lang="nb-NO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Referanser</a:t>
            </a:r>
          </a:p>
          <a:p>
            <a:pPr>
              <a:spcBef>
                <a:spcPts val="50"/>
              </a:spcBef>
            </a:pPr>
            <a:r>
              <a:rPr lang="nb-NO" sz="300" dirty="0">
                <a:solidFill>
                  <a:schemeClr val="bg1"/>
                </a:solidFill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- </a:t>
            </a:r>
            <a:r>
              <a:rPr lang="nb-NO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Iserson</a:t>
            </a: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KV, </a:t>
            </a:r>
            <a:r>
              <a:rPr lang="nb-NO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Moskop</a:t>
            </a: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JC. </a:t>
            </a:r>
            <a:r>
              <a:rPr lang="en-US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Triage in Medicine, Part I: Concept, History, and Types. Annals of Emergency Medicine. 2007;49(3):275-81.</a:t>
            </a:r>
            <a:endParaRPr lang="nb-NO" sz="300" dirty="0">
              <a:solidFill>
                <a:schemeClr val="bg1"/>
              </a:solidFill>
              <a:latin typeface="Arial Narrow" panose="020B0604020202020204" pitchFamily="34" charset="0"/>
              <a:ea typeface="Calibri" panose="020F0502020204030204" pitchFamily="34" charset="0"/>
              <a:cs typeface="Arial Narrow" panose="020B0604020202020204" pitchFamily="34" charset="0"/>
            </a:endParaRPr>
          </a:p>
          <a:p>
            <a:pPr>
              <a:spcBef>
                <a:spcPts val="50"/>
              </a:spcBef>
            </a:pPr>
            <a:r>
              <a:rPr lang="en-US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- </a:t>
            </a:r>
            <a:r>
              <a:rPr lang="en-US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Lidal</a:t>
            </a:r>
            <a:r>
              <a:rPr lang="en-US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IB, </a:t>
            </a:r>
            <a:r>
              <a:rPr lang="en-US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Holte</a:t>
            </a:r>
            <a:r>
              <a:rPr lang="en-US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HH, </a:t>
            </a:r>
            <a:r>
              <a:rPr lang="en-US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Vist</a:t>
            </a:r>
            <a:r>
              <a:rPr lang="en-US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GE. Triage systems for pre-hospital emergency medical services - a systematic review. Scandinavian Journal of Trauma, Resuscitation and Emergency Medicine. 2013;21(1):28.</a:t>
            </a:r>
          </a:p>
          <a:p>
            <a:pPr>
              <a:spcBef>
                <a:spcPts val="50"/>
              </a:spcBef>
            </a:pPr>
            <a:r>
              <a:rPr lang="en-US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- </a:t>
            </a:r>
            <a:r>
              <a:rPr lang="en-US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Engan</a:t>
            </a:r>
            <a:r>
              <a:rPr lang="en-US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M, </a:t>
            </a:r>
            <a:r>
              <a:rPr lang="en-US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Hirth</a:t>
            </a:r>
            <a:r>
              <a:rPr lang="en-US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A, </a:t>
            </a:r>
            <a:r>
              <a:rPr lang="en-US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Trønnes</a:t>
            </a:r>
            <a:r>
              <a:rPr lang="en-US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H. Validation of a Modified Triage Scale in a Norwegian Pediatric Emergency Department. </a:t>
            </a: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International Journal </a:t>
            </a:r>
            <a:r>
              <a:rPr lang="nb-NO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of</a:t>
            </a: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</a:t>
            </a:r>
            <a:r>
              <a:rPr lang="nb-NO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Pediatrics</a:t>
            </a: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. 2018;2018:4676758</a:t>
            </a:r>
            <a:endParaRPr lang="nb-NO" sz="300" dirty="0">
              <a:solidFill>
                <a:schemeClr val="bg1"/>
              </a:solidFill>
              <a:latin typeface="Arial Narrow" panose="020B0604020202020204" pitchFamily="34" charset="0"/>
              <a:ea typeface="Calibri" panose="020F0502020204030204" pitchFamily="34" charset="0"/>
              <a:cs typeface="Arial Narrow" panose="020B0604020202020204" pitchFamily="34" charset="0"/>
            </a:endParaRPr>
          </a:p>
          <a:p>
            <a:pPr>
              <a:spcBef>
                <a:spcPts val="50"/>
              </a:spcBef>
            </a:pP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- Idland S. MT, </a:t>
            </a:r>
            <a:r>
              <a:rPr lang="nb-NO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Allertsen</a:t>
            </a: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M., Solberg L. R., Halvorsen K. S., </a:t>
            </a:r>
            <a:r>
              <a:rPr lang="nb-NO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Isern</a:t>
            </a: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C. B., Kongsgård H. W., Nilsen J. E. . Kartlegging av den akuttmedisinske kjeden. akuttmedisin </a:t>
            </a:r>
            <a:r>
              <a:rPr lang="nb-NO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Nkfp</a:t>
            </a: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; 2019 07.05.2019.Engebretsen S, Røise O, </a:t>
            </a:r>
            <a:r>
              <a:rPr lang="nb-NO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Ribu</a:t>
            </a: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L. </a:t>
            </a:r>
            <a:r>
              <a:rPr lang="nb-NO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Triage</a:t>
            </a: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in Norwegian </a:t>
            </a:r>
            <a:r>
              <a:rPr lang="nb-NO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emergency</a:t>
            </a: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</a:t>
            </a:r>
            <a:r>
              <a:rPr lang="nb-NO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departments</a:t>
            </a: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. Tidsskrift for den Norske </a:t>
            </a:r>
            <a:r>
              <a:rPr lang="nb-NO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laegeforening</a:t>
            </a: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: tidsskrift for praktisk </a:t>
            </a:r>
            <a:r>
              <a:rPr lang="nb-NO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medicin</a:t>
            </a: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, ny </a:t>
            </a:r>
            <a:r>
              <a:rPr lang="nb-NO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raekke</a:t>
            </a: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. 2013;133:285-9.</a:t>
            </a:r>
            <a:r>
              <a:rPr lang="nb-NO" sz="300" dirty="0">
                <a:solidFill>
                  <a:schemeClr val="bg1"/>
                </a:solidFill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</a:t>
            </a:r>
          </a:p>
          <a:p>
            <a:pPr>
              <a:spcBef>
                <a:spcPts val="50"/>
              </a:spcBef>
            </a:pP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- </a:t>
            </a:r>
            <a:r>
              <a:rPr lang="nb-NO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Lillebeth</a:t>
            </a: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</a:t>
            </a:r>
            <a:r>
              <a:rPr lang="nb-NO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Larun</a:t>
            </a: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p, forsker, FHI, Louise </a:t>
            </a:r>
            <a:r>
              <a:rPr lang="nb-NO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Forsetlund</a:t>
            </a: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s, FHI, Kristin </a:t>
            </a:r>
            <a:r>
              <a:rPr lang="nb-NO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Thuve</a:t>
            </a: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Dahm f, FHI, Gyri Hval b, FHI, Martin Lerner a, FHI. Effekter av systemer for hastegradsvurdering i somatiske akuttmottak: oversikt over systematiske oversikter. Folkehelseinstituttet; 2020.</a:t>
            </a:r>
            <a:endParaRPr lang="nb-NO" sz="300" dirty="0">
              <a:solidFill>
                <a:schemeClr val="bg1"/>
              </a:solidFill>
              <a:latin typeface="Arial Narrow" panose="020B0604020202020204" pitchFamily="34" charset="0"/>
              <a:ea typeface="Calibri" panose="020F0502020204030204" pitchFamily="34" charset="0"/>
              <a:cs typeface="Arial Narrow" panose="020B0604020202020204" pitchFamily="34" charset="0"/>
            </a:endParaRPr>
          </a:p>
          <a:p>
            <a:pPr>
              <a:spcBef>
                <a:spcPts val="50"/>
              </a:spcBef>
            </a:pP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- Fonn M. </a:t>
            </a:r>
            <a:r>
              <a:rPr lang="nb-NO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Triage</a:t>
            </a: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når det haster. Sykepleien 2009; 7: 36 – 42. 2009.</a:t>
            </a:r>
            <a:endParaRPr lang="nb-NO" sz="300" dirty="0">
              <a:solidFill>
                <a:schemeClr val="bg1"/>
              </a:solidFill>
              <a:latin typeface="Arial Narrow" panose="020B0604020202020204" pitchFamily="34" charset="0"/>
              <a:ea typeface="Calibri" panose="020F0502020204030204" pitchFamily="34" charset="0"/>
              <a:cs typeface="Arial Narrow" panose="020B0604020202020204" pitchFamily="34" charset="0"/>
            </a:endParaRPr>
          </a:p>
          <a:p>
            <a:pPr>
              <a:spcBef>
                <a:spcPts val="50"/>
              </a:spcBef>
            </a:pPr>
            <a:r>
              <a:rPr lang="nb-NO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- Helsetilsynet. Mens vi venter... – forsvarlig pasientbehandling i akuttmottakene? </a:t>
            </a:r>
            <a:r>
              <a:rPr lang="en-US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Oslo; 2008.</a:t>
            </a:r>
            <a:endParaRPr lang="nb-NO" sz="300" dirty="0">
              <a:solidFill>
                <a:schemeClr val="bg1"/>
              </a:solidFill>
              <a:latin typeface="Arial Narrow" panose="020B0604020202020204" pitchFamily="34" charset="0"/>
              <a:ea typeface="Calibri" panose="020F0502020204030204" pitchFamily="34" charset="0"/>
              <a:cs typeface="Arial Narrow" panose="020B0604020202020204" pitchFamily="34" charset="0"/>
            </a:endParaRPr>
          </a:p>
          <a:p>
            <a:pPr>
              <a:spcBef>
                <a:spcPts val="50"/>
              </a:spcBef>
            </a:pPr>
            <a:r>
              <a:rPr lang="en-US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- </a:t>
            </a:r>
            <a:r>
              <a:rPr lang="en-US" sz="300" dirty="0" err="1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Heale</a:t>
            </a:r>
            <a:r>
              <a:rPr lang="en-US" sz="300" dirty="0">
                <a:solidFill>
                  <a:schemeClr val="bg1"/>
                </a:solidFill>
                <a:effectLst/>
                <a:latin typeface="Arial Narrow" panose="020B0604020202020204" pitchFamily="34" charset="0"/>
                <a:ea typeface="Calibri" panose="020F0502020204030204" pitchFamily="34" charset="0"/>
                <a:cs typeface="Arial Narrow" panose="020B0604020202020204" pitchFamily="34" charset="0"/>
              </a:rPr>
              <a:t> R, Twycross A. Validity and reliability in quantitative studies. Evidence Based Nursing. 2015;18(3):66-7.</a:t>
            </a:r>
            <a:endParaRPr lang="nb-NO" sz="300" dirty="0">
              <a:solidFill>
                <a:schemeClr val="bg1"/>
              </a:solidFill>
              <a:latin typeface="Arial Narrow" panose="020B0604020202020204" pitchFamily="34" charset="0"/>
              <a:ea typeface="Calibri" panose="020F0502020204030204" pitchFamily="34" charset="0"/>
              <a:cs typeface="Arial Narrow" panose="020B0604020202020204" pitchFamily="34" charset="0"/>
            </a:endParaRPr>
          </a:p>
        </p:txBody>
      </p:sp>
      <p:pic>
        <p:nvPicPr>
          <p:cNvPr id="26" name="Bilde 25">
            <a:extLst>
              <a:ext uri="{FF2B5EF4-FFF2-40B4-BE49-F238E27FC236}">
                <a16:creationId xmlns:a16="http://schemas.microsoft.com/office/drawing/2014/main" id="{70F204DD-BDCD-B84D-A2E9-6F4F2AC6F0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872" y="587135"/>
            <a:ext cx="1975552" cy="618923"/>
          </a:xfrm>
          <a:prstGeom prst="rect">
            <a:avLst/>
          </a:prstGeom>
        </p:spPr>
      </p:pic>
      <p:sp>
        <p:nvSpPr>
          <p:cNvPr id="27" name="Rektangel 26">
            <a:extLst>
              <a:ext uri="{FF2B5EF4-FFF2-40B4-BE49-F238E27FC236}">
                <a16:creationId xmlns:a16="http://schemas.microsoft.com/office/drawing/2014/main" id="{3C08F5C0-A416-4340-AADE-979460B4E52C}"/>
              </a:ext>
            </a:extLst>
          </p:cNvPr>
          <p:cNvSpPr/>
          <p:nvPr/>
        </p:nvSpPr>
        <p:spPr>
          <a:xfrm>
            <a:off x="926482" y="153193"/>
            <a:ext cx="10336696" cy="138499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1" algn="ctr"/>
            <a:r>
              <a:rPr lang="nb-NO" sz="28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Eras Medium ITC" panose="020F0502020204030204" pitchFamily="34" charset="0"/>
              </a:rPr>
              <a:t>HASTEGRADSVURDERING AV AKUTT SYKE BARN </a:t>
            </a:r>
          </a:p>
          <a:p>
            <a:pPr lvl="1" algn="ctr"/>
            <a:r>
              <a:rPr lang="nb-NO" sz="28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Eras Medium ITC" panose="020F0502020204030204" pitchFamily="34" charset="0"/>
              </a:rPr>
              <a:t>INNLAGT I AMBULANSE </a:t>
            </a:r>
          </a:p>
          <a:p>
            <a:pPr lvl="1" algn="ctr"/>
            <a:r>
              <a:rPr lang="nb-NO" sz="2800" b="1" spc="50" dirty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GungsuhChe" panose="02030609000101010101" pitchFamily="49" charset="-127"/>
                <a:ea typeface="GungsuhChe" panose="02030609000101010101" pitchFamily="49" charset="-127"/>
                <a:cs typeface="Eras Medium ITC" panose="020F0502020204030204" pitchFamily="34" charset="0"/>
              </a:rPr>
              <a:t>VED HAUKELAND UNIVERSITETSSJUKEHUS</a:t>
            </a:r>
          </a:p>
        </p:txBody>
      </p:sp>
      <p:sp>
        <p:nvSpPr>
          <p:cNvPr id="31" name="Rectangle 6">
            <a:extLst>
              <a:ext uri="{FF2B5EF4-FFF2-40B4-BE49-F238E27FC236}">
                <a16:creationId xmlns:a16="http://schemas.microsoft.com/office/drawing/2014/main" id="{6B2B5BC5-AE31-6B46-B748-CFE492A41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0407" y="1538188"/>
            <a:ext cx="30861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33" name="Rectangle 7">
            <a:extLst>
              <a:ext uri="{FF2B5EF4-FFF2-40B4-BE49-F238E27FC236}">
                <a16:creationId xmlns:a16="http://schemas.microsoft.com/office/drawing/2014/main" id="{8A7A9F7E-8BEC-794C-8B23-43E7AA94F88E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3848519" y="3184044"/>
            <a:ext cx="3373060" cy="46166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Figur</a:t>
            </a:r>
            <a:r>
              <a:rPr kumimoji="0" lang="nb-NO" altLang="nb-NO" sz="120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: Fordeling av pasienter i henhold til innleggelse og poliklinisk behandling og hastegrad tildelt </a:t>
            </a:r>
            <a:r>
              <a:rPr kumimoji="0" lang="nb-NO" altLang="nb-NO" sz="120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prehospitalt</a:t>
            </a:r>
            <a:r>
              <a:rPr kumimoji="0" lang="nb-NO" altLang="nb-NO" sz="120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. </a:t>
            </a:r>
            <a:endParaRPr kumimoji="0" lang="nb-NO" altLang="nb-NO" sz="12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graphicFrame>
        <p:nvGraphicFramePr>
          <p:cNvPr id="37" name="Tabell 36">
            <a:extLst>
              <a:ext uri="{FF2B5EF4-FFF2-40B4-BE49-F238E27FC236}">
                <a16:creationId xmlns:a16="http://schemas.microsoft.com/office/drawing/2014/main" id="{96EBB2CE-18CC-424D-A870-C14EA2139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040671"/>
              </p:ext>
            </p:extLst>
          </p:nvPr>
        </p:nvGraphicFramePr>
        <p:xfrm>
          <a:off x="8875206" y="2655908"/>
          <a:ext cx="3131264" cy="2357998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1024168">
                  <a:extLst>
                    <a:ext uri="{9D8B030D-6E8A-4147-A177-3AD203B41FA5}">
                      <a16:colId xmlns:a16="http://schemas.microsoft.com/office/drawing/2014/main" val="1468805635"/>
                    </a:ext>
                  </a:extLst>
                </a:gridCol>
                <a:gridCol w="1020417">
                  <a:extLst>
                    <a:ext uri="{9D8B030D-6E8A-4147-A177-3AD203B41FA5}">
                      <a16:colId xmlns:a16="http://schemas.microsoft.com/office/drawing/2014/main" val="1212831982"/>
                    </a:ext>
                  </a:extLst>
                </a:gridCol>
                <a:gridCol w="1086679">
                  <a:extLst>
                    <a:ext uri="{9D8B030D-6E8A-4147-A177-3AD203B41FA5}">
                      <a16:colId xmlns:a16="http://schemas.microsoft.com/office/drawing/2014/main" val="2482712213"/>
                    </a:ext>
                  </a:extLst>
                </a:gridCol>
              </a:tblGrid>
              <a:tr h="301929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nb-NO" sz="1100" b="0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b="0" i="0" dirty="0" err="1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Prehospitalt</a:t>
                      </a:r>
                      <a:endParaRPr lang="nb-NO" sz="1200" b="0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 akuttmottak</a:t>
                      </a:r>
                      <a:endParaRPr lang="nb-NO" sz="1100" b="0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8494664"/>
                  </a:ext>
                </a:extLst>
              </a:tr>
              <a:tr h="34789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Sensitivitet </a:t>
                      </a:r>
                      <a:endParaRPr lang="nb-NO" sz="1100" b="0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79%</a:t>
                      </a:r>
                      <a:endParaRPr lang="nb-NO" sz="1100" b="0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75%</a:t>
                      </a:r>
                      <a:endParaRPr lang="nb-NO" sz="1100" b="0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6591773"/>
                  </a:ext>
                </a:extLst>
              </a:tr>
              <a:tr h="34329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Spesifisitet</a:t>
                      </a:r>
                      <a:endParaRPr lang="nb-NO" sz="1100" b="0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47%</a:t>
                      </a:r>
                      <a:endParaRPr lang="nb-NO" sz="1100" b="0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63%</a:t>
                      </a:r>
                      <a:endParaRPr lang="nb-NO" sz="1100" b="0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9423787"/>
                  </a:ext>
                </a:extLst>
              </a:tr>
              <a:tr h="34122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PPV</a:t>
                      </a:r>
                      <a:endParaRPr lang="nb-NO" sz="1100" b="0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26%</a:t>
                      </a:r>
                      <a:endParaRPr lang="nb-NO" sz="1100" b="0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33%</a:t>
                      </a:r>
                      <a:endParaRPr lang="nb-NO" sz="1100" b="0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4930387"/>
                  </a:ext>
                </a:extLst>
              </a:tr>
              <a:tr h="34122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NPV</a:t>
                      </a:r>
                      <a:endParaRPr lang="nb-NO" sz="1100" b="0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b="0" i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90%</a:t>
                      </a:r>
                      <a:endParaRPr lang="nb-NO" sz="1100" b="0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91%</a:t>
                      </a:r>
                      <a:endParaRPr lang="nb-NO" sz="1100" b="0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96290429"/>
                  </a:ext>
                </a:extLst>
              </a:tr>
              <a:tr h="34122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b="0" i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Overtriage</a:t>
                      </a:r>
                      <a:endParaRPr lang="nb-NO" sz="1100" b="0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b="0" i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74%</a:t>
                      </a:r>
                      <a:endParaRPr lang="nb-NO" sz="1100" b="0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67%</a:t>
                      </a:r>
                      <a:endParaRPr lang="nb-NO" sz="1100" b="0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6818567"/>
                  </a:ext>
                </a:extLst>
              </a:tr>
              <a:tr h="34122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b="0" i="0" dirty="0" err="1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Undertriage</a:t>
                      </a:r>
                      <a:endParaRPr lang="nb-NO" sz="1100" b="0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b="0" i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10%</a:t>
                      </a:r>
                      <a:endParaRPr lang="nb-NO" sz="1100" b="0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9%</a:t>
                      </a:r>
                      <a:endParaRPr lang="nb-NO" sz="1100" b="0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9471266"/>
                  </a:ext>
                </a:extLst>
              </a:tr>
            </a:tbl>
          </a:graphicData>
        </a:graphic>
      </p:graphicFrame>
      <p:pic>
        <p:nvPicPr>
          <p:cNvPr id="3" name="Bilde 2">
            <a:extLst>
              <a:ext uri="{FF2B5EF4-FFF2-40B4-BE49-F238E27FC236}">
                <a16:creationId xmlns:a16="http://schemas.microsoft.com/office/drawing/2014/main" id="{7AD6601B-6EBD-7E40-98E5-3629476D94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48519" y="3673956"/>
            <a:ext cx="3572382" cy="214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53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589</Words>
  <Application>Microsoft Macintosh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GungsuhChe</vt:lpstr>
      <vt:lpstr>Arial</vt:lpstr>
      <vt:lpstr>Arial Narrow</vt:lpstr>
      <vt:lpstr>Calibri</vt:lpstr>
      <vt:lpstr>Calibri Light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Hastegradsvurdering av akutt syke barn  innlagt i ambulanse ved Haukeland Universitetssjukehus</dc:title>
  <dc:creator>Heidrun Eitungjerde Høyvik</dc:creator>
  <cp:lastModifiedBy>Heidrun Eitungjerde Høyvik</cp:lastModifiedBy>
  <cp:revision>17</cp:revision>
  <dcterms:created xsi:type="dcterms:W3CDTF">2022-10-07T09:41:58Z</dcterms:created>
  <dcterms:modified xsi:type="dcterms:W3CDTF">2022-10-08T08:37:38Z</dcterms:modified>
</cp:coreProperties>
</file>