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78">
          <p15:clr>
            <a:srgbClr val="A4A3A4"/>
          </p15:clr>
        </p15:guide>
        <p15:guide id="2" orient="horz" pos="18586">
          <p15:clr>
            <a:srgbClr val="A4A3A4"/>
          </p15:clr>
        </p15:guide>
        <p15:guide id="3" orient="horz" pos="17074">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684" autoAdjust="0"/>
    <p:restoredTop sz="90220" autoAdjust="0"/>
  </p:normalViewPr>
  <p:slideViewPr>
    <p:cSldViewPr snapToGrid="0">
      <p:cViewPr>
        <p:scale>
          <a:sx n="10" d="100"/>
          <a:sy n="10" d="100"/>
        </p:scale>
        <p:origin x="2128" y="412"/>
      </p:cViewPr>
      <p:guideLst>
        <p:guide orient="horz" pos="2778"/>
        <p:guide orient="horz" pos="18586"/>
        <p:guide orient="horz" pos="17074"/>
        <p:guide pos="745"/>
        <p:guide pos="19961"/>
        <p:guide pos="26361"/>
        <p:guide pos="13513"/>
        <p:guide pos="7025"/>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3" descr="Background, text field"/>
          <p:cNvSpPr>
            <a:spLocks/>
          </p:cNvSpPr>
          <p:nvPr/>
        </p:nvSpPr>
        <p:spPr bwMode="auto">
          <a:xfrm>
            <a:off x="6780" y="6047625"/>
            <a:ext cx="42840000" cy="21204000"/>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chemeClr val="bg2">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dirty="0"/>
          </a:p>
        </p:txBody>
      </p:sp>
      <p:pic>
        <p:nvPicPr>
          <p:cNvPr id="1026" name="Picture 19"/>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1141169" y="27849640"/>
            <a:ext cx="9907651" cy="181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reeform 3" descr="Red field, top"/>
          <p:cNvSpPr>
            <a:spLocks/>
          </p:cNvSpPr>
          <p:nvPr/>
        </p:nvSpPr>
        <p:spPr bwMode="auto">
          <a:xfrm>
            <a:off x="0" y="-1"/>
            <a:ext cx="42840000" cy="5634931"/>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rgbClr val="E857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nb-NO"/>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1128713"/>
            <a:ext cx="36180711"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9600" b="1" dirty="0">
                <a:solidFill>
                  <a:schemeClr val="bg1"/>
                </a:solidFill>
                <a:latin typeface="Arial" panose="020B0604020202020204" pitchFamily="34" charset="0"/>
                <a:cs typeface="Arial" panose="020B0604020202020204" pitchFamily="34" charset="0"/>
              </a:rPr>
              <a:t>The effect of rhythm intervention in Parkinson's Disease (PD) </a:t>
            </a:r>
            <a:endParaRPr lang="nb-NO" altLang="nb-NO" sz="9600" b="1" dirty="0">
              <a:solidFill>
                <a:schemeClr val="bg1"/>
              </a:solidFill>
              <a:latin typeface="Arial" panose="020B0604020202020204" pitchFamily="34" charset="0"/>
              <a:cs typeface="Arial" panose="020B0604020202020204" pitchFamily="34" charset="0"/>
            </a:endParaRPr>
          </a:p>
        </p:txBody>
      </p:sp>
      <p:sp>
        <p:nvSpPr>
          <p:cNvPr id="2054" name="Subtitle" descr="Subtitle field"/>
          <p:cNvSpPr txBox="1">
            <a:spLocks noChangeArrowheads="1"/>
          </p:cNvSpPr>
          <p:nvPr/>
        </p:nvSpPr>
        <p:spPr bwMode="auto">
          <a:xfrm>
            <a:off x="1182688" y="3076575"/>
            <a:ext cx="3643471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4000" b="1" dirty="0">
                <a:solidFill>
                  <a:schemeClr val="bg1"/>
                </a:solidFill>
                <a:latin typeface="+mj-lt"/>
              </a:rPr>
              <a:t>This intervention study assessed the effects of having 6 weeks of bimanual drumming lessons, using the Unified Parkinson's disease rating scale (UPDRS) and the Harvard Beat Assessment Test. The PD group showed a greater improvement from the production part of the Beat Finding Interval Test (BFIT), which can be argued to have a greater demand for motor flexibility, making it highly relevant to PD symptomatology.</a:t>
            </a:r>
          </a:p>
        </p:txBody>
      </p:sp>
      <p:sp>
        <p:nvSpPr>
          <p:cNvPr id="2053" name="Name and info" descr="Field for name and email"/>
          <p:cNvSpPr txBox="1">
            <a:spLocks noChangeArrowheads="1"/>
          </p:cNvSpPr>
          <p:nvPr/>
        </p:nvSpPr>
        <p:spPr bwMode="auto">
          <a:xfrm>
            <a:off x="36314221" y="2394643"/>
            <a:ext cx="6181408"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r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000" b="1" dirty="0">
                <a:solidFill>
                  <a:schemeClr val="bg1"/>
                </a:solidFill>
                <a:latin typeface="+mn-lt"/>
              </a:rPr>
              <a:t>Marie Bjerkvik and Håvard H. Hugaas</a:t>
            </a:r>
            <a:br>
              <a:rPr lang="nb-NO" altLang="nb-NO" sz="4000" dirty="0">
                <a:solidFill>
                  <a:schemeClr val="bg1"/>
                </a:solidFill>
                <a:latin typeface="+mn-lt"/>
              </a:rPr>
            </a:br>
            <a:r>
              <a:rPr lang="nb-NO" altLang="nb-NO" sz="4000" dirty="0" err="1">
                <a:solidFill>
                  <a:schemeClr val="bg1"/>
                </a:solidFill>
                <a:latin typeface="+mn-lt"/>
              </a:rPr>
              <a:t>University</a:t>
            </a:r>
            <a:r>
              <a:rPr lang="nb-NO" altLang="nb-NO" sz="4000" dirty="0">
                <a:solidFill>
                  <a:schemeClr val="bg1"/>
                </a:solidFill>
                <a:latin typeface="+mn-lt"/>
              </a:rPr>
              <a:t> </a:t>
            </a:r>
            <a:r>
              <a:rPr lang="nb-NO" altLang="nb-NO" sz="4000" dirty="0" err="1">
                <a:solidFill>
                  <a:schemeClr val="bg1"/>
                </a:solidFill>
                <a:latin typeface="+mn-lt"/>
              </a:rPr>
              <a:t>of</a:t>
            </a:r>
            <a:r>
              <a:rPr lang="nb-NO" altLang="nb-NO" sz="4000" dirty="0">
                <a:solidFill>
                  <a:schemeClr val="bg1"/>
                </a:solidFill>
                <a:latin typeface="+mn-lt"/>
              </a:rPr>
              <a:t> Bergen</a:t>
            </a:r>
          </a:p>
          <a:p>
            <a:pPr algn="r" eaLnBrk="1" hangingPunct="1"/>
            <a:r>
              <a:rPr lang="nb-NO" altLang="nb-NO" sz="4000" dirty="0">
                <a:solidFill>
                  <a:schemeClr val="bg1"/>
                </a:solidFill>
                <a:latin typeface="+mn-lt"/>
              </a:rPr>
              <a:t>bif009@uib.no hhu007@uib.no</a:t>
            </a:r>
          </a:p>
        </p:txBody>
      </p:sp>
      <p:sp>
        <p:nvSpPr>
          <p:cNvPr id="2055" name="Text box 1" descr="Text field "/>
          <p:cNvSpPr txBox="1">
            <a:spLocks noChangeArrowheads="1"/>
          </p:cNvSpPr>
          <p:nvPr/>
        </p:nvSpPr>
        <p:spPr bwMode="auto">
          <a:xfrm>
            <a:off x="813117" y="6229350"/>
            <a:ext cx="12648883" cy="294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spcAft>
                <a:spcPct val="20000"/>
              </a:spcAft>
            </a:pPr>
            <a:r>
              <a:rPr lang="en-GB" altLang="nb-NO" sz="4000" b="1" dirty="0">
                <a:solidFill>
                  <a:schemeClr val="tx1">
                    <a:lumMod val="85000"/>
                    <a:lumOff val="15000"/>
                  </a:schemeClr>
                </a:solidFill>
                <a:latin typeface="+mn-lt"/>
              </a:rPr>
              <a:t>ABSTRACT</a:t>
            </a:r>
          </a:p>
          <a:p>
            <a:pPr eaLnBrk="1" hangingPunct="1">
              <a:lnSpc>
                <a:spcPct val="150000"/>
              </a:lnSpc>
              <a:spcAft>
                <a:spcPct val="20000"/>
              </a:spcAft>
            </a:pPr>
            <a:r>
              <a:rPr lang="en-US" altLang="nb-NO" sz="4000" dirty="0">
                <a:latin typeface="+mj-lt"/>
              </a:rPr>
              <a:t>This intervention study assessed the effects in patients with PD of having 6 weeks of bimanual drumming lessons, using the Unified Parkinson's disease rating scale (UPDRS) and the Harvard Beat Assessment Test. </a:t>
            </a:r>
          </a:p>
          <a:p>
            <a:pPr eaLnBrk="1" hangingPunct="1">
              <a:lnSpc>
                <a:spcPct val="150000"/>
              </a:lnSpc>
              <a:spcAft>
                <a:spcPct val="20000"/>
              </a:spcAft>
            </a:pPr>
            <a:endParaRPr lang="en-US" altLang="nb-NO" sz="4000" dirty="0">
              <a:latin typeface="+mj-lt"/>
            </a:endParaRPr>
          </a:p>
          <a:p>
            <a:pPr eaLnBrk="1" hangingPunct="1">
              <a:lnSpc>
                <a:spcPct val="150000"/>
              </a:lnSpc>
              <a:spcAft>
                <a:spcPct val="20000"/>
              </a:spcAft>
            </a:pPr>
            <a:r>
              <a:rPr lang="en-US" altLang="nb-NO" sz="4000" dirty="0">
                <a:latin typeface="+mj-lt"/>
              </a:rPr>
              <a:t>The PD group showed a greater improvement in the production part of the Beat Finding Interval Test (BFIT) exclusively, which can be argued to have a greater demand for motor flexibility, making it highly relevant to PD symptomatology.</a:t>
            </a:r>
            <a:endParaRPr lang="en-GB" altLang="nb-NO" sz="4000" dirty="0">
              <a:latin typeface="+mj-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r>
              <a:rPr lang="en-GB" altLang="nb-NO" sz="4000" b="1" dirty="0">
                <a:solidFill>
                  <a:schemeClr val="tx1">
                    <a:lumMod val="85000"/>
                    <a:lumOff val="15000"/>
                  </a:schemeClr>
                </a:solidFill>
                <a:latin typeface="+mn-lt"/>
              </a:rPr>
              <a:t>Method</a:t>
            </a:r>
          </a:p>
          <a:p>
            <a:pPr eaLnBrk="1" hangingPunct="1">
              <a:lnSpc>
                <a:spcPct val="150000"/>
              </a:lnSpc>
              <a:spcAft>
                <a:spcPct val="20000"/>
              </a:spcAft>
            </a:pPr>
            <a:r>
              <a:rPr lang="en-US" sz="4000" dirty="0"/>
              <a:t>8 participants with PD were recruited and matched with 3 healthy control participants, all having the same intervention. Prior to and post intervention the participants were tested on motor symptoms and other PD symptoms related to mental status, cognitive functions, activities of daily living (ADL) and pharmacological side effects using the Unified Parkinson's disease rating scale (UPDRS), and rhythmic perception/production using the Harvard Beat Assessment Test (H-BAT)</a:t>
            </a: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a:p>
            <a:pPr eaLnBrk="1" hangingPunct="1">
              <a:spcAft>
                <a:spcPct val="20000"/>
              </a:spcAft>
            </a:pPr>
            <a:endParaRPr lang="en-GB" altLang="nb-NO" sz="4000" dirty="0">
              <a:solidFill>
                <a:schemeClr val="tx1">
                  <a:lumMod val="85000"/>
                  <a:lumOff val="15000"/>
                </a:schemeClr>
              </a:solidFill>
              <a:latin typeface="+mn-lt"/>
            </a:endParaRPr>
          </a:p>
        </p:txBody>
      </p:sp>
      <p:sp>
        <p:nvSpPr>
          <p:cNvPr id="2061" name="Text Box 4" descr="Text field "/>
          <p:cNvSpPr txBox="1">
            <a:spLocks noChangeArrowheads="1"/>
          </p:cNvSpPr>
          <p:nvPr/>
        </p:nvSpPr>
        <p:spPr bwMode="auto">
          <a:xfrm>
            <a:off x="14175099" y="6229350"/>
            <a:ext cx="17212856" cy="9879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4000" b="1" dirty="0">
                <a:solidFill>
                  <a:schemeClr val="tx1">
                    <a:lumMod val="85000"/>
                    <a:lumOff val="15000"/>
                  </a:schemeClr>
                </a:solidFill>
                <a:latin typeface="+mn-lt"/>
              </a:rPr>
              <a:t>Results</a:t>
            </a:r>
          </a:p>
          <a:p>
            <a:pPr eaLnBrk="1" hangingPunct="1">
              <a:lnSpc>
                <a:spcPct val="150000"/>
              </a:lnSpc>
              <a:spcBef>
                <a:spcPct val="50000"/>
              </a:spcBef>
            </a:pPr>
            <a:r>
              <a:rPr lang="en-US" sz="4000" dirty="0"/>
              <a:t>Participants with PD had a lower score pre intervention, but a greater </a:t>
            </a:r>
            <a:r>
              <a:rPr lang="en-US" sz="4000" dirty="0">
                <a:latin typeface="+mj-lt"/>
              </a:rPr>
              <a:t>improvement post intervention, when comparing their results from the production part of the Beat Finding Interval Test (BFIT) in the H-BAT with the control group. The other subtests in the H-BAT did not show significant improvement. The UPDRS motor symptom assessment showed no signs of improvement.</a:t>
            </a:r>
            <a:endParaRPr lang="en-US" altLang="nb-NO" sz="4000" b="1" dirty="0">
              <a:solidFill>
                <a:schemeClr val="tx1">
                  <a:lumMod val="85000"/>
                  <a:lumOff val="15000"/>
                </a:schemeClr>
              </a:solidFill>
              <a:latin typeface="+mj-lt"/>
            </a:endParaRPr>
          </a:p>
          <a:p>
            <a:pPr eaLnBrk="1" hangingPunct="1">
              <a:lnSpc>
                <a:spcPct val="150000"/>
              </a:lnSpc>
              <a:spcBef>
                <a:spcPct val="50000"/>
              </a:spcBef>
            </a:pPr>
            <a:endParaRPr lang="en-US" altLang="nb-NO" sz="3600" dirty="0">
              <a:solidFill>
                <a:schemeClr val="tx1">
                  <a:lumMod val="85000"/>
                  <a:lumOff val="15000"/>
                </a:schemeClr>
              </a:solidFill>
              <a:latin typeface="+mn-lt"/>
            </a:endParaRPr>
          </a:p>
          <a:p>
            <a:pPr eaLnBrk="1" hangingPunct="1">
              <a:spcBef>
                <a:spcPct val="50000"/>
              </a:spcBef>
            </a:pPr>
            <a:endParaRPr lang="en-US" altLang="nb-NO" sz="3600" dirty="0">
              <a:solidFill>
                <a:schemeClr val="tx1">
                  <a:lumMod val="85000"/>
                  <a:lumOff val="15000"/>
                </a:schemeClr>
              </a:solidFill>
              <a:latin typeface="+mn-lt"/>
            </a:endParaRPr>
          </a:p>
          <a:p>
            <a:pPr eaLnBrk="1" hangingPunct="1">
              <a:spcBef>
                <a:spcPct val="50000"/>
              </a:spcBef>
            </a:pPr>
            <a:br>
              <a:rPr lang="en-US" altLang="nb-NO" sz="3600" b="1" dirty="0">
                <a:solidFill>
                  <a:schemeClr val="tx1">
                    <a:lumMod val="85000"/>
                    <a:lumOff val="15000"/>
                  </a:schemeClr>
                </a:solidFill>
                <a:latin typeface="+mn-lt"/>
              </a:rPr>
            </a:br>
            <a:endParaRPr lang="en-US" altLang="nb-NO" sz="3600" dirty="0">
              <a:solidFill>
                <a:schemeClr val="tx1">
                  <a:lumMod val="85000"/>
                  <a:lumOff val="15000"/>
                </a:schemeClr>
              </a:solidFill>
            </a:endParaRPr>
          </a:p>
        </p:txBody>
      </p:sp>
      <p:sp>
        <p:nvSpPr>
          <p:cNvPr id="2063" name="Text Box 5" descr="Text field "/>
          <p:cNvSpPr txBox="1">
            <a:spLocks noChangeArrowheads="1"/>
          </p:cNvSpPr>
          <p:nvPr/>
        </p:nvSpPr>
        <p:spPr bwMode="auto">
          <a:xfrm>
            <a:off x="32878855" y="6229350"/>
            <a:ext cx="9116553" cy="1813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4000" b="1" dirty="0">
                <a:solidFill>
                  <a:schemeClr val="tx1">
                    <a:lumMod val="85000"/>
                    <a:lumOff val="15000"/>
                  </a:schemeClr>
                </a:solidFill>
                <a:latin typeface="+mn-lt"/>
              </a:rPr>
              <a:t>Conclusion</a:t>
            </a:r>
          </a:p>
          <a:p>
            <a:pPr eaLnBrk="1" hangingPunct="1">
              <a:lnSpc>
                <a:spcPct val="150000"/>
              </a:lnSpc>
              <a:spcBef>
                <a:spcPct val="50000"/>
              </a:spcBef>
            </a:pPr>
            <a:r>
              <a:rPr lang="en-US" sz="4000" dirty="0">
                <a:latin typeface="+mj-lt"/>
              </a:rPr>
              <a:t>Having a 6-weeks period of drum interventions improved patients with Parkinson's Disease ability to find and produce a beat, as well as adapting timed motor activation to changes in the beats as presented to them. </a:t>
            </a:r>
          </a:p>
          <a:p>
            <a:pPr eaLnBrk="1" hangingPunct="1">
              <a:lnSpc>
                <a:spcPct val="150000"/>
              </a:lnSpc>
              <a:spcBef>
                <a:spcPct val="50000"/>
              </a:spcBef>
            </a:pPr>
            <a:r>
              <a:rPr lang="en-US" sz="4000" dirty="0">
                <a:latin typeface="+mj-lt"/>
              </a:rPr>
              <a:t>This could have a connection to the greater demands on motor flexibility in this task specifically, which makes the improvement highly relevant to PD symptomatology, though the UPDRS motor score did not point to improvement in pure motor symptoms.</a:t>
            </a:r>
          </a:p>
          <a:p>
            <a:pPr eaLnBrk="1" hangingPunct="1">
              <a:lnSpc>
                <a:spcPct val="150000"/>
              </a:lnSpc>
              <a:spcBef>
                <a:spcPct val="50000"/>
              </a:spcBef>
            </a:pPr>
            <a:r>
              <a:rPr lang="en-US" sz="4000" dirty="0">
                <a:latin typeface="+mj-lt"/>
              </a:rPr>
              <a:t>An improvement of motor behavior may improve functioning in daily living, which may in turn represent both a greater independence, and increased quality of life.</a:t>
            </a:r>
            <a:endParaRPr lang="en-US" altLang="nb-NO" sz="4000" b="1" dirty="0">
              <a:solidFill>
                <a:schemeClr val="tx1">
                  <a:lumMod val="85000"/>
                  <a:lumOff val="15000"/>
                </a:schemeClr>
              </a:solidFill>
              <a:latin typeface="+mj-lt"/>
            </a:endParaRPr>
          </a:p>
        </p:txBody>
      </p:sp>
      <p:sp>
        <p:nvSpPr>
          <p:cNvPr id="2066" name="Acknowledgements" descr="Field for acknowledgements"/>
          <p:cNvSpPr txBox="1">
            <a:spLocks noChangeArrowheads="1"/>
          </p:cNvSpPr>
          <p:nvPr/>
        </p:nvSpPr>
        <p:spPr bwMode="auto">
          <a:xfrm>
            <a:off x="31387954" y="27460575"/>
            <a:ext cx="10349393"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nb-NO" altLang="nb-NO" sz="2800" b="1" dirty="0">
                <a:solidFill>
                  <a:schemeClr val="tx1">
                    <a:lumMod val="85000"/>
                    <a:lumOff val="15000"/>
                  </a:schemeClr>
                </a:solidFill>
                <a:latin typeface="+mn-lt"/>
              </a:rPr>
              <a:t>ACKNOWLEDGEMENTS</a:t>
            </a:r>
          </a:p>
          <a:p>
            <a:pPr eaLnBrk="1" hangingPunct="1"/>
            <a:r>
              <a:rPr lang="nb-NO" sz="2800" b="0" i="0">
                <a:solidFill>
                  <a:srgbClr val="050505"/>
                </a:solidFill>
                <a:effectLst/>
                <a:latin typeface="Segoe UI Historic" panose="020B0502040204020203" pitchFamily="34" charset="0"/>
              </a:rPr>
              <a:t>Kjetil </a:t>
            </a:r>
            <a:r>
              <a:rPr lang="nb-NO" sz="2800" b="0" i="0" dirty="0">
                <a:solidFill>
                  <a:srgbClr val="050505"/>
                </a:solidFill>
                <a:effectLst/>
                <a:latin typeface="Segoe UI Historic" panose="020B0502040204020203" pitchFamily="34" charset="0"/>
              </a:rPr>
              <a:t>Vikene, postdoktor ved Institutt for biologisk og medisinsk psykologi (IBMP) ved Universitetet i Bergen</a:t>
            </a:r>
          </a:p>
          <a:p>
            <a:pPr eaLnBrk="1" hangingPunct="1"/>
            <a:r>
              <a:rPr lang="nb-NO" sz="2800" b="0" i="0" dirty="0">
                <a:solidFill>
                  <a:srgbClr val="050505"/>
                </a:solidFill>
                <a:effectLst/>
                <a:latin typeface="Segoe UI Historic" panose="020B0502040204020203" pitchFamily="34" charset="0"/>
              </a:rPr>
              <a:t>Geir Olve Skeie, </a:t>
            </a:r>
            <a:r>
              <a:rPr lang="nb-NO" sz="2800" b="0" i="0" dirty="0" err="1">
                <a:solidFill>
                  <a:srgbClr val="050505"/>
                </a:solidFill>
                <a:effectLst/>
                <a:latin typeface="Segoe UI Historic" panose="020B0502040204020203" pitchFamily="34" charset="0"/>
              </a:rPr>
              <a:t>PhD</a:t>
            </a:r>
            <a:r>
              <a:rPr lang="nb-NO" sz="2800" b="0" i="0" dirty="0">
                <a:solidFill>
                  <a:srgbClr val="050505"/>
                </a:solidFill>
                <a:effectLst/>
                <a:latin typeface="Segoe UI Historic" panose="020B0502040204020203" pitchFamily="34" charset="0"/>
              </a:rPr>
              <a:t> og nevrolog ved Haukeland Universitetssykehus</a:t>
            </a:r>
            <a:endParaRPr lang="en-GB" altLang="nb-NO" sz="2000" dirty="0">
              <a:solidFill>
                <a:schemeClr val="tx1">
                  <a:lumMod val="85000"/>
                  <a:lumOff val="15000"/>
                </a:schemeClr>
              </a:solidFill>
              <a:latin typeface="+mn-lt"/>
            </a:endParaRPr>
          </a:p>
        </p:txBody>
      </p:sp>
      <p:pic>
        <p:nvPicPr>
          <p:cNvPr id="3" name="Bilde 2">
            <a:extLst>
              <a:ext uri="{FF2B5EF4-FFF2-40B4-BE49-F238E27FC236}">
                <a16:creationId xmlns:a16="http://schemas.microsoft.com/office/drawing/2014/main" id="{5154704F-B5FA-CA63-6F52-BAFD80AB3CDA}"/>
              </a:ext>
            </a:extLst>
          </p:cNvPr>
          <p:cNvPicPr>
            <a:picLocks noChangeAspect="1"/>
          </p:cNvPicPr>
          <p:nvPr/>
        </p:nvPicPr>
        <p:blipFill>
          <a:blip r:embed="rId3"/>
          <a:stretch>
            <a:fillRect/>
          </a:stretch>
        </p:blipFill>
        <p:spPr>
          <a:xfrm>
            <a:off x="14175099" y="12928113"/>
            <a:ext cx="17821348" cy="11887688"/>
          </a:xfrm>
          <a:prstGeom prst="rect">
            <a:avLst/>
          </a:prstGeom>
        </p:spPr>
      </p:pic>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1900</TotalTime>
  <Words>470</Words>
  <Application>Microsoft Office PowerPoint</Application>
  <PresentationFormat>Egendefinert</PresentationFormat>
  <Paragraphs>32</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Segoe UI Historic</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Håvard Hystad Hugaas</cp:lastModifiedBy>
  <cp:revision>144</cp:revision>
  <cp:lastPrinted>2016-05-27T08:05:21Z</cp:lastPrinted>
  <dcterms:created xsi:type="dcterms:W3CDTF">2006-11-02T13:18:58Z</dcterms:created>
  <dcterms:modified xsi:type="dcterms:W3CDTF">2022-10-07T12:34:18Z</dcterms:modified>
</cp:coreProperties>
</file>