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37" autoAdjust="0"/>
    <p:restoredTop sz="90297" autoAdjust="0"/>
  </p:normalViewPr>
  <p:slideViewPr>
    <p:cSldViewPr snapToGrid="0">
      <p:cViewPr>
        <p:scale>
          <a:sx n="50" d="100"/>
          <a:sy n="50" d="100"/>
        </p:scale>
        <p:origin x="-2856" y="-5040"/>
      </p:cViewPr>
      <p:guideLst>
        <p:guide orient="horz" pos="2778"/>
        <p:guide orient="horz" pos="18586"/>
        <p:guide orient="horz" pos="17074"/>
        <p:guide pos="745"/>
        <p:guide pos="19961"/>
        <p:guide pos="26361"/>
        <p:guide pos="13513"/>
        <p:guide pos="70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pic>
        <p:nvPicPr>
          <p:cNvPr id="6" name="Picture 19">
            <a:extLst>
              <a:ext uri="{FF2B5EF4-FFF2-40B4-BE49-F238E27FC236}">
                <a16:creationId xmlns:a16="http://schemas.microsoft.com/office/drawing/2014/main" id="{DB71FBB0-7283-9C47-8A07-A78431AE17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14799" y="27905117"/>
            <a:ext cx="9907650" cy="16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74507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8800" b="1" dirty="0">
                <a:solidFill>
                  <a:schemeClr val="bg1"/>
                </a:solidFill>
                <a:latin typeface="Arial" panose="020B0604020202020204" pitchFamily="34" charset="0"/>
                <a:cs typeface="Arial" panose="020B0604020202020204" pitchFamily="34" charset="0"/>
              </a:rPr>
              <a:t>Forskrivning</a:t>
            </a:r>
            <a:r>
              <a:rPr lang="en-US" altLang="nb-NO" sz="8800" b="1" dirty="0">
                <a:solidFill>
                  <a:schemeClr val="bg1"/>
                </a:solidFill>
                <a:latin typeface="Arial" panose="020B0604020202020204" pitchFamily="34" charset="0"/>
                <a:cs typeface="Arial" panose="020B0604020202020204" pitchFamily="34" charset="0"/>
              </a:rPr>
              <a:t> </a:t>
            </a:r>
            <a:r>
              <a:rPr lang="en-US" altLang="nb-NO" sz="8800" b="1" dirty="0" err="1">
                <a:solidFill>
                  <a:schemeClr val="bg1"/>
                </a:solidFill>
                <a:latin typeface="Arial" panose="020B0604020202020204" pitchFamily="34" charset="0"/>
                <a:cs typeface="Arial" panose="020B0604020202020204" pitchFamily="34" charset="0"/>
              </a:rPr>
              <a:t>og</a:t>
            </a:r>
            <a:r>
              <a:rPr lang="en-US" altLang="nb-NO" sz="8800" b="1" dirty="0">
                <a:solidFill>
                  <a:schemeClr val="bg1"/>
                </a:solidFill>
                <a:latin typeface="Arial" panose="020B0604020202020204" pitchFamily="34" charset="0"/>
                <a:cs typeface="Arial" panose="020B0604020202020204" pitchFamily="34" charset="0"/>
              </a:rPr>
              <a:t> effekt av </a:t>
            </a:r>
            <a:r>
              <a:rPr lang="nb-NO" altLang="nb-NO" sz="8800" b="1" dirty="0">
                <a:solidFill>
                  <a:schemeClr val="bg1"/>
                </a:solidFill>
                <a:latin typeface="Arial" panose="020B0604020202020204" pitchFamily="34" charset="0"/>
                <a:cs typeface="Arial" panose="020B0604020202020204" pitchFamily="34" charset="0"/>
              </a:rPr>
              <a:t>moderne</a:t>
            </a:r>
            <a:r>
              <a:rPr lang="en-US" altLang="nb-NO" sz="8800" b="1" dirty="0">
                <a:solidFill>
                  <a:schemeClr val="bg1"/>
                </a:solidFill>
                <a:latin typeface="Arial" panose="020B0604020202020204" pitchFamily="34" charset="0"/>
                <a:cs typeface="Arial" panose="020B0604020202020204" pitchFamily="34" charset="0"/>
              </a:rPr>
              <a:t> </a:t>
            </a:r>
            <a:r>
              <a:rPr lang="en-US" altLang="nb-NO" sz="8800" b="1" dirty="0" err="1">
                <a:solidFill>
                  <a:schemeClr val="bg1"/>
                </a:solidFill>
                <a:latin typeface="Arial" panose="020B0604020202020204" pitchFamily="34" charset="0"/>
                <a:cs typeface="Arial" panose="020B0604020202020204" pitchFamily="34" charset="0"/>
              </a:rPr>
              <a:t>behandling</a:t>
            </a:r>
            <a:r>
              <a:rPr lang="en-US" altLang="nb-NO" sz="8800" b="1" dirty="0">
                <a:solidFill>
                  <a:schemeClr val="bg1"/>
                </a:solidFill>
                <a:latin typeface="Arial" panose="020B0604020202020204" pitchFamily="34" charset="0"/>
                <a:cs typeface="Arial" panose="020B0604020202020204" pitchFamily="34" charset="0"/>
              </a:rPr>
              <a:t> av </a:t>
            </a:r>
            <a:r>
              <a:rPr lang="en-US" altLang="nb-NO" sz="8800" b="1" dirty="0" err="1">
                <a:solidFill>
                  <a:schemeClr val="bg1"/>
                </a:solidFill>
                <a:latin typeface="Arial" panose="020B0604020202020204" pitchFamily="34" charset="0"/>
                <a:cs typeface="Arial" panose="020B0604020202020204" pitchFamily="34" charset="0"/>
              </a:rPr>
              <a:t>atopisk</a:t>
            </a:r>
            <a:r>
              <a:rPr lang="en-US" altLang="nb-NO" sz="8800" b="1" dirty="0">
                <a:solidFill>
                  <a:schemeClr val="bg1"/>
                </a:solidFill>
                <a:latin typeface="Arial" panose="020B0604020202020204" pitchFamily="34" charset="0"/>
                <a:cs typeface="Arial" panose="020B0604020202020204" pitchFamily="34" charset="0"/>
              </a:rPr>
              <a:t> </a:t>
            </a:r>
            <a:r>
              <a:rPr lang="en-US" altLang="nb-NO" sz="8800" b="1" dirty="0" err="1">
                <a:solidFill>
                  <a:schemeClr val="bg1"/>
                </a:solidFill>
                <a:latin typeface="Arial" panose="020B0604020202020204" pitchFamily="34" charset="0"/>
                <a:cs typeface="Arial" panose="020B0604020202020204" pitchFamily="34" charset="0"/>
              </a:rPr>
              <a:t>dermatitt</a:t>
            </a:r>
            <a:endParaRPr lang="nb-NO" altLang="nb-NO" sz="8800" b="1" dirty="0">
              <a:solidFill>
                <a:schemeClr val="bg1"/>
              </a:solidFill>
              <a:latin typeface="Arial" panose="020B0604020202020204" pitchFamily="34" charset="0"/>
              <a:cs typeface="Arial" panose="020B0604020202020204" pitchFamily="34" charset="0"/>
            </a:endParaRPr>
          </a:p>
        </p:txBody>
      </p:sp>
      <p:sp>
        <p:nvSpPr>
          <p:cNvPr id="2054" name="Subtitle" descr="Subtitle field"/>
          <p:cNvSpPr txBox="1">
            <a:spLocks noChangeArrowheads="1"/>
          </p:cNvSpPr>
          <p:nvPr/>
        </p:nvSpPr>
        <p:spPr bwMode="auto">
          <a:xfrm>
            <a:off x="1182688" y="3076575"/>
            <a:ext cx="34261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4800" b="1" dirty="0">
                <a:solidFill>
                  <a:schemeClr val="bg1"/>
                </a:solidFill>
                <a:latin typeface="+mj-lt"/>
              </a:rPr>
              <a:t>En undersøkelse av forskrivning og effekt av moderne behandling av atopisk dermatitt hos pasienter behandlet ved Hudavdelingen på Haukeland Universitetssykehus</a:t>
            </a:r>
            <a:endParaRPr lang="nb-NO" altLang="nb-NO" sz="9400" b="1" dirty="0">
              <a:solidFill>
                <a:schemeClr val="bg1"/>
              </a:solidFill>
              <a:latin typeface="+mj-lt"/>
            </a:endParaRPr>
          </a:p>
        </p:txBody>
      </p:sp>
      <p:sp>
        <p:nvSpPr>
          <p:cNvPr id="2053" name="Name and info" descr="Field for name and email"/>
          <p:cNvSpPr txBox="1">
            <a:spLocks noChangeArrowheads="1"/>
          </p:cNvSpPr>
          <p:nvPr/>
        </p:nvSpPr>
        <p:spPr bwMode="auto">
          <a:xfrm>
            <a:off x="38067361" y="2760734"/>
            <a:ext cx="437568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3600" b="1" dirty="0">
                <a:solidFill>
                  <a:schemeClr val="bg1"/>
                </a:solidFill>
                <a:latin typeface="+mn-lt"/>
              </a:rPr>
              <a:t>Susanne B. </a:t>
            </a:r>
            <a:r>
              <a:rPr lang="nb-NO" altLang="nb-NO" sz="3600" b="1">
                <a:solidFill>
                  <a:schemeClr val="bg1"/>
                </a:solidFill>
                <a:latin typeface="+mn-lt"/>
              </a:rPr>
              <a:t>Utklev</a:t>
            </a:r>
            <a:endParaRPr lang="nb-NO" altLang="nb-NO" sz="3600" b="1" dirty="0">
              <a:solidFill>
                <a:schemeClr val="bg1"/>
              </a:solidFill>
              <a:latin typeface="+mn-lt"/>
            </a:endParaRPr>
          </a:p>
          <a:p>
            <a:pPr algn="r" eaLnBrk="1" hangingPunct="1"/>
            <a:r>
              <a:rPr lang="nb-NO" altLang="nb-NO" sz="3600" b="1" dirty="0">
                <a:solidFill>
                  <a:schemeClr val="bg1"/>
                </a:solidFill>
                <a:latin typeface="+mn-lt"/>
              </a:rPr>
              <a:t>Ragnhild T. Hovden</a:t>
            </a:r>
            <a:br>
              <a:rPr lang="nb-NO" altLang="nb-NO" sz="2800" dirty="0">
                <a:solidFill>
                  <a:schemeClr val="bg1"/>
                </a:solidFill>
                <a:latin typeface="+mn-lt"/>
              </a:rPr>
            </a:br>
            <a:r>
              <a:rPr lang="nb-NO" altLang="nb-NO" sz="2800" dirty="0">
                <a:solidFill>
                  <a:schemeClr val="bg1"/>
                </a:solidFill>
                <a:latin typeface="+mn-lt"/>
              </a:rPr>
              <a:t>Universitetet i Bergen</a:t>
            </a:r>
          </a:p>
          <a:p>
            <a:pPr algn="r" eaLnBrk="1" hangingPunct="1"/>
            <a:r>
              <a:rPr lang="nb-NO" altLang="nb-NO" sz="2800" dirty="0">
                <a:solidFill>
                  <a:schemeClr val="bg1"/>
                </a:solidFill>
                <a:latin typeface="+mn-lt"/>
              </a:rPr>
              <a:t>sut009@uib.no</a:t>
            </a:r>
          </a:p>
          <a:p>
            <a:pPr algn="r" eaLnBrk="1" hangingPunct="1"/>
            <a:r>
              <a:rPr lang="nb-NO" altLang="nb-NO" sz="2800" dirty="0">
                <a:solidFill>
                  <a:schemeClr val="bg1"/>
                </a:solidFill>
                <a:latin typeface="+mn-lt"/>
              </a:rPr>
              <a:t>rho037@uib.no</a:t>
            </a:r>
          </a:p>
        </p:txBody>
      </p:sp>
      <p:sp>
        <p:nvSpPr>
          <p:cNvPr id="2055" name="Text box 1" descr="Text field "/>
          <p:cNvSpPr txBox="1">
            <a:spLocks noChangeArrowheads="1"/>
          </p:cNvSpPr>
          <p:nvPr/>
        </p:nvSpPr>
        <p:spPr bwMode="auto">
          <a:xfrm>
            <a:off x="1182687" y="6727774"/>
            <a:ext cx="11821649" cy="120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400" b="1" dirty="0" err="1">
                <a:solidFill>
                  <a:schemeClr val="tx1">
                    <a:lumMod val="85000"/>
                    <a:lumOff val="15000"/>
                  </a:schemeClr>
                </a:solidFill>
                <a:latin typeface="+mn-lt"/>
              </a:rPr>
              <a:t>Bakgrunn</a:t>
            </a:r>
            <a:endParaRPr lang="en-GB" altLang="nb-NO" sz="4400" b="1" dirty="0">
              <a:solidFill>
                <a:schemeClr val="tx1">
                  <a:lumMod val="85000"/>
                  <a:lumOff val="15000"/>
                </a:schemeClr>
              </a:solidFill>
              <a:latin typeface="+mn-lt"/>
            </a:endParaRPr>
          </a:p>
          <a:p>
            <a:pPr eaLnBrk="1" hangingPunct="1">
              <a:spcAft>
                <a:spcPct val="20000"/>
              </a:spcAft>
            </a:pPr>
            <a:r>
              <a:rPr lang="nb-NO" sz="4000" dirty="0">
                <a:solidFill>
                  <a:srgbClr val="000000"/>
                </a:solidFill>
                <a:effectLst/>
                <a:latin typeface="+mn-lt"/>
                <a:ea typeface="Times New Roman" panose="02020603050405020304" pitchFamily="18" charset="0"/>
              </a:rPr>
              <a:t>Atopisk dermatitt er en kronisk tilbakevennende hudsykdom hvor gener, miljø og immunologi spiller en viktig rolle i patofysiologien. For å vurdere alvorlighetsgrad og utbredelse av sykdommen kan skåringsverktøyene </a:t>
            </a:r>
            <a:r>
              <a:rPr lang="nb-NO" sz="4000" dirty="0" err="1">
                <a:solidFill>
                  <a:srgbClr val="000000"/>
                </a:solidFill>
                <a:effectLst/>
                <a:latin typeface="+mn-lt"/>
                <a:ea typeface="Times New Roman" panose="02020603050405020304" pitchFamily="18" charset="0"/>
              </a:rPr>
              <a:t>Eczema</a:t>
            </a:r>
            <a:r>
              <a:rPr lang="nb-NO" sz="4000" dirty="0">
                <a:solidFill>
                  <a:srgbClr val="000000"/>
                </a:solidFill>
                <a:effectLst/>
                <a:latin typeface="+mn-lt"/>
                <a:ea typeface="Times New Roman" panose="02020603050405020304" pitchFamily="18" charset="0"/>
              </a:rPr>
              <a:t> Area and </a:t>
            </a:r>
            <a:r>
              <a:rPr lang="nb-NO" sz="4000" dirty="0" err="1">
                <a:solidFill>
                  <a:srgbClr val="000000"/>
                </a:solidFill>
                <a:effectLst/>
                <a:latin typeface="+mn-lt"/>
                <a:ea typeface="Times New Roman" panose="02020603050405020304" pitchFamily="18" charset="0"/>
              </a:rPr>
              <a:t>Severity</a:t>
            </a:r>
            <a:r>
              <a:rPr lang="nb-NO" sz="4000" dirty="0">
                <a:solidFill>
                  <a:srgbClr val="000000"/>
                </a:solidFill>
                <a:effectLst/>
                <a:latin typeface="+mn-lt"/>
                <a:ea typeface="Times New Roman" panose="02020603050405020304" pitchFamily="18" charset="0"/>
              </a:rPr>
              <a:t> Index (EASI), </a:t>
            </a:r>
            <a:r>
              <a:rPr lang="nb-NO" sz="4000" dirty="0" err="1">
                <a:solidFill>
                  <a:srgbClr val="000000"/>
                </a:solidFill>
                <a:effectLst/>
                <a:latin typeface="+mn-lt"/>
                <a:ea typeface="Times New Roman" panose="02020603050405020304" pitchFamily="18" charset="0"/>
              </a:rPr>
              <a:t>Patient-Oriented</a:t>
            </a:r>
            <a:r>
              <a:rPr lang="nb-NO" sz="4000" dirty="0">
                <a:solidFill>
                  <a:srgbClr val="000000"/>
                </a:solidFill>
                <a:effectLst/>
                <a:latin typeface="+mn-lt"/>
                <a:ea typeface="Times New Roman" panose="02020603050405020304" pitchFamily="18" charset="0"/>
              </a:rPr>
              <a:t> </a:t>
            </a:r>
            <a:r>
              <a:rPr lang="nb-NO" sz="4000" dirty="0" err="1">
                <a:solidFill>
                  <a:srgbClr val="000000"/>
                </a:solidFill>
                <a:effectLst/>
                <a:latin typeface="+mn-lt"/>
                <a:ea typeface="Times New Roman" panose="02020603050405020304" pitchFamily="18" charset="0"/>
              </a:rPr>
              <a:t>Eczema</a:t>
            </a:r>
            <a:r>
              <a:rPr lang="nb-NO" sz="4000" dirty="0">
                <a:solidFill>
                  <a:srgbClr val="000000"/>
                </a:solidFill>
                <a:effectLst/>
                <a:latin typeface="+mn-lt"/>
                <a:ea typeface="Times New Roman" panose="02020603050405020304" pitchFamily="18" charset="0"/>
              </a:rPr>
              <a:t> </a:t>
            </a:r>
            <a:r>
              <a:rPr lang="nb-NO" sz="4000" dirty="0" err="1">
                <a:solidFill>
                  <a:srgbClr val="000000"/>
                </a:solidFill>
                <a:effectLst/>
                <a:latin typeface="+mn-lt"/>
                <a:ea typeface="Times New Roman" panose="02020603050405020304" pitchFamily="18" charset="0"/>
              </a:rPr>
              <a:t>Measure</a:t>
            </a:r>
            <a:r>
              <a:rPr lang="nb-NO" sz="4000" dirty="0">
                <a:solidFill>
                  <a:srgbClr val="000000"/>
                </a:solidFill>
                <a:effectLst/>
                <a:latin typeface="+mn-lt"/>
                <a:ea typeface="Times New Roman" panose="02020603050405020304" pitchFamily="18" charset="0"/>
              </a:rPr>
              <a:t> (POEM) og </a:t>
            </a:r>
            <a:r>
              <a:rPr lang="nb-NO" sz="4000" dirty="0" err="1">
                <a:solidFill>
                  <a:srgbClr val="000000"/>
                </a:solidFill>
                <a:effectLst/>
                <a:latin typeface="+mn-lt"/>
                <a:ea typeface="Times New Roman" panose="02020603050405020304" pitchFamily="18" charset="0"/>
              </a:rPr>
              <a:t>Dermatology</a:t>
            </a:r>
            <a:r>
              <a:rPr lang="nb-NO" sz="4000" dirty="0">
                <a:solidFill>
                  <a:srgbClr val="000000"/>
                </a:solidFill>
                <a:effectLst/>
                <a:latin typeface="+mn-lt"/>
                <a:ea typeface="Times New Roman" panose="02020603050405020304" pitchFamily="18" charset="0"/>
              </a:rPr>
              <a:t> Life </a:t>
            </a:r>
            <a:r>
              <a:rPr lang="nb-NO" sz="4000" dirty="0" err="1">
                <a:solidFill>
                  <a:srgbClr val="000000"/>
                </a:solidFill>
                <a:effectLst/>
                <a:latin typeface="+mn-lt"/>
                <a:ea typeface="Times New Roman" panose="02020603050405020304" pitchFamily="18" charset="0"/>
              </a:rPr>
              <a:t>Quality</a:t>
            </a:r>
            <a:r>
              <a:rPr lang="nb-NO" sz="4000" dirty="0">
                <a:solidFill>
                  <a:srgbClr val="000000"/>
                </a:solidFill>
                <a:effectLst/>
                <a:latin typeface="+mn-lt"/>
                <a:ea typeface="Times New Roman" panose="02020603050405020304" pitchFamily="18" charset="0"/>
              </a:rPr>
              <a:t> Index (DLQI) benyttes. </a:t>
            </a:r>
            <a:r>
              <a:rPr lang="nb-NO" sz="4000" dirty="0" err="1">
                <a:solidFill>
                  <a:srgbClr val="000000"/>
                </a:solidFill>
                <a:effectLst/>
                <a:latin typeface="+mn-lt"/>
                <a:ea typeface="Times New Roman" panose="02020603050405020304" pitchFamily="18" charset="0"/>
              </a:rPr>
              <a:t>Topikal</a:t>
            </a:r>
            <a:r>
              <a:rPr lang="nb-NO" sz="4000" dirty="0">
                <a:solidFill>
                  <a:srgbClr val="000000"/>
                </a:solidFill>
                <a:effectLst/>
                <a:latin typeface="+mn-lt"/>
                <a:ea typeface="Times New Roman" panose="02020603050405020304" pitchFamily="18" charset="0"/>
              </a:rPr>
              <a:t> behandling, lysbehandling og systemisk immunsuppresjon har i flere tiår vært behandlingsalternativene. De siste par årene har imidlertid nye, mer målrettede, systemiske medikamenter (dupilumab, baricitinib og abrocitinib) blitt godkjent til bruk hos pasienter som ikke oppnår tilfredsstillende sykdomskontroll ved konvensjonell behandling. Denne studien undersøker forskrivning, effekt og bivirkninger av moderne behandling for atopisk dermatitt i en klinisk setting.</a:t>
            </a:r>
            <a:endParaRPr lang="nb-NO" sz="4000" dirty="0">
              <a:solidFill>
                <a:srgbClr val="000000"/>
              </a:solidFill>
              <a:effectLst/>
              <a:latin typeface="+mn-lt"/>
              <a:ea typeface="Calibri" panose="020F0502020204030204" pitchFamily="34" charset="0"/>
            </a:endParaRPr>
          </a:p>
          <a:p>
            <a:pPr eaLnBrk="1" hangingPunct="1">
              <a:spcAft>
                <a:spcPct val="20000"/>
              </a:spcAft>
            </a:pPr>
            <a:endParaRPr lang="en-GB" altLang="nb-NO" sz="3600" b="1" dirty="0">
              <a:solidFill>
                <a:schemeClr val="tx1">
                  <a:lumMod val="85000"/>
                  <a:lumOff val="15000"/>
                </a:schemeClr>
              </a:solidFill>
              <a:latin typeface="+mn-lt"/>
            </a:endParaRPr>
          </a:p>
        </p:txBody>
      </p:sp>
      <p:sp>
        <p:nvSpPr>
          <p:cNvPr id="2052" name="Text box 2" descr="Text field "/>
          <p:cNvSpPr txBox="1">
            <a:spLocks noChangeArrowheads="1"/>
          </p:cNvSpPr>
          <p:nvPr/>
        </p:nvSpPr>
        <p:spPr bwMode="auto">
          <a:xfrm>
            <a:off x="1182687" y="18275725"/>
            <a:ext cx="11899119" cy="864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err="1">
                <a:solidFill>
                  <a:schemeClr val="tx1">
                    <a:lumMod val="85000"/>
                    <a:lumOff val="15000"/>
                  </a:schemeClr>
                </a:solidFill>
                <a:latin typeface="+mn-lt"/>
              </a:rPr>
              <a:t>Matieriale</a:t>
            </a:r>
            <a:r>
              <a:rPr lang="en-US" altLang="nb-NO" sz="4400" b="1" dirty="0">
                <a:solidFill>
                  <a:schemeClr val="tx1">
                    <a:lumMod val="85000"/>
                    <a:lumOff val="15000"/>
                  </a:schemeClr>
                </a:solidFill>
                <a:latin typeface="+mn-lt"/>
              </a:rPr>
              <a:t> </a:t>
            </a:r>
            <a:r>
              <a:rPr lang="en-US" altLang="nb-NO" sz="4400" b="1" dirty="0" err="1">
                <a:solidFill>
                  <a:schemeClr val="tx1">
                    <a:lumMod val="85000"/>
                    <a:lumOff val="15000"/>
                  </a:schemeClr>
                </a:solidFill>
                <a:latin typeface="+mn-lt"/>
              </a:rPr>
              <a:t>og</a:t>
            </a:r>
            <a:r>
              <a:rPr lang="en-US" altLang="nb-NO" sz="4400" b="1" dirty="0">
                <a:solidFill>
                  <a:schemeClr val="tx1">
                    <a:lumMod val="85000"/>
                    <a:lumOff val="15000"/>
                  </a:schemeClr>
                </a:solidFill>
                <a:latin typeface="+mn-lt"/>
              </a:rPr>
              <a:t> m</a:t>
            </a:r>
            <a:r>
              <a:rPr lang="en-US" altLang="nb-NO" sz="4400" b="1">
                <a:solidFill>
                  <a:schemeClr val="tx1">
                    <a:lumMod val="85000"/>
                    <a:lumOff val="15000"/>
                  </a:schemeClr>
                </a:solidFill>
                <a:latin typeface="+mn-lt"/>
              </a:rPr>
              <a:t>etode</a:t>
            </a:r>
            <a:endParaRPr lang="en-US" altLang="nb-NO" sz="4400" b="1" dirty="0">
              <a:solidFill>
                <a:schemeClr val="tx1">
                  <a:lumMod val="85000"/>
                  <a:lumOff val="15000"/>
                </a:schemeClr>
              </a:solidFill>
              <a:latin typeface="+mn-lt"/>
            </a:endParaRPr>
          </a:p>
          <a:p>
            <a:pPr eaLnBrk="1" hangingPunct="1">
              <a:spcBef>
                <a:spcPct val="50000"/>
              </a:spcBef>
            </a:pPr>
            <a:r>
              <a:rPr lang="nb-NO" sz="4000" dirty="0">
                <a:solidFill>
                  <a:srgbClr val="000000"/>
                </a:solidFill>
                <a:effectLst/>
                <a:latin typeface="+mn-lt"/>
                <a:ea typeface="Times New Roman" panose="02020603050405020304" pitchFamily="18" charset="0"/>
              </a:rPr>
              <a:t>Studien er retrospektiv og tar utgangspunkt i pasienter godkjent for moderne behandling av atopisk dermatitt ved Hudavdelingen på Haukeland Universitetssykehus (HUS) i perioden januar 2020 til september 2022. Det forelå totalt 75 godkjenninger/behandlingsforløp. Av disse oppfylte 43 inklusjonskriteriene for studien, som i tillegg til godkjenning for moderne behandling, var at oppfølgingsdata var tilgjengelige. Effekt ble målt ved endring i skåringsverktøyene EASI, POEM og DLQI. </a:t>
            </a:r>
            <a:endParaRPr lang="nb-NO" sz="4000" dirty="0">
              <a:solidFill>
                <a:srgbClr val="000000"/>
              </a:solidFill>
              <a:effectLst/>
              <a:latin typeface="+mn-lt"/>
              <a:ea typeface="Calibri" panose="020F0502020204030204" pitchFamily="34" charset="0"/>
            </a:endParaRPr>
          </a:p>
          <a:p>
            <a:pPr eaLnBrk="1" hangingPunct="1">
              <a:spcBef>
                <a:spcPct val="50000"/>
              </a:spcBef>
            </a:pPr>
            <a:br>
              <a:rPr lang="en-US" altLang="nb-NO" sz="4000" b="1" dirty="0">
                <a:solidFill>
                  <a:schemeClr val="tx1">
                    <a:lumMod val="85000"/>
                    <a:lumOff val="15000"/>
                  </a:schemeClr>
                </a:solidFill>
                <a:latin typeface="+mn-lt"/>
              </a:rPr>
            </a:br>
            <a:endParaRPr lang="nb-NO" altLang="nb-NO" dirty="0">
              <a:solidFill>
                <a:schemeClr val="tx1">
                  <a:lumMod val="85000"/>
                  <a:lumOff val="15000"/>
                </a:schemeClr>
              </a:solidFill>
              <a:latin typeface="+mn-lt"/>
            </a:endParaRPr>
          </a:p>
        </p:txBody>
      </p:sp>
      <p:sp>
        <p:nvSpPr>
          <p:cNvPr id="2061" name="Text Box 4" descr="Text field "/>
          <p:cNvSpPr txBox="1">
            <a:spLocks noChangeArrowheads="1"/>
          </p:cNvSpPr>
          <p:nvPr/>
        </p:nvSpPr>
        <p:spPr bwMode="auto">
          <a:xfrm>
            <a:off x="15114124" y="6727774"/>
            <a:ext cx="15362256"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err="1">
                <a:solidFill>
                  <a:schemeClr val="tx1">
                    <a:lumMod val="85000"/>
                    <a:lumOff val="15000"/>
                  </a:schemeClr>
                </a:solidFill>
                <a:latin typeface="+mn-lt"/>
              </a:rPr>
              <a:t>Funn</a:t>
            </a:r>
            <a:r>
              <a:rPr lang="en-US" altLang="nb-NO" sz="4400" b="1" dirty="0">
                <a:solidFill>
                  <a:schemeClr val="tx1">
                    <a:lumMod val="85000"/>
                    <a:lumOff val="15000"/>
                  </a:schemeClr>
                </a:solidFill>
                <a:latin typeface="+mn-lt"/>
              </a:rPr>
              <a:t> </a:t>
            </a:r>
            <a:r>
              <a:rPr lang="en-US" altLang="nb-NO" sz="4400" b="1" dirty="0" err="1">
                <a:solidFill>
                  <a:schemeClr val="tx1">
                    <a:lumMod val="85000"/>
                    <a:lumOff val="15000"/>
                  </a:schemeClr>
                </a:solidFill>
                <a:latin typeface="+mn-lt"/>
              </a:rPr>
              <a:t>og</a:t>
            </a:r>
            <a:r>
              <a:rPr lang="en-US" altLang="nb-NO" sz="4400" b="1" dirty="0">
                <a:solidFill>
                  <a:schemeClr val="tx1">
                    <a:lumMod val="85000"/>
                    <a:lumOff val="15000"/>
                  </a:schemeClr>
                </a:solidFill>
                <a:latin typeface="+mn-lt"/>
              </a:rPr>
              <a:t> </a:t>
            </a:r>
            <a:r>
              <a:rPr lang="en-US" altLang="nb-NO" sz="4400" b="1" dirty="0" err="1">
                <a:solidFill>
                  <a:schemeClr val="tx1">
                    <a:lumMod val="85000"/>
                    <a:lumOff val="15000"/>
                  </a:schemeClr>
                </a:solidFill>
                <a:latin typeface="+mn-lt"/>
              </a:rPr>
              <a:t>resultater</a:t>
            </a:r>
            <a:endParaRPr lang="en-US" altLang="nb-NO" sz="4400" b="1" dirty="0">
              <a:solidFill>
                <a:schemeClr val="tx1">
                  <a:lumMod val="85000"/>
                  <a:lumOff val="15000"/>
                </a:schemeClr>
              </a:solidFill>
              <a:latin typeface="+mn-lt"/>
            </a:endParaRPr>
          </a:p>
          <a:p>
            <a:pPr eaLnBrk="1" hangingPunct="1">
              <a:spcBef>
                <a:spcPct val="50000"/>
              </a:spcBef>
            </a:pPr>
            <a:r>
              <a:rPr lang="nb-NO" sz="4000" dirty="0">
                <a:solidFill>
                  <a:srgbClr val="000000"/>
                </a:solidFill>
                <a:effectLst/>
                <a:latin typeface="+mn-lt"/>
                <a:ea typeface="Times New Roman" panose="02020603050405020304" pitchFamily="18" charset="0"/>
              </a:rPr>
              <a:t>Studien viser at pasientene som startet moderne behandling innfridde kriterier </a:t>
            </a:r>
            <a:r>
              <a:rPr lang="nb-NO" sz="4000" dirty="0" err="1">
                <a:solidFill>
                  <a:srgbClr val="000000"/>
                </a:solidFill>
                <a:effectLst/>
                <a:latin typeface="+mn-lt"/>
                <a:ea typeface="Times New Roman" panose="02020603050405020304" pitchFamily="18" charset="0"/>
              </a:rPr>
              <a:t>ihht</a:t>
            </a:r>
            <a:r>
              <a:rPr lang="nb-NO" sz="4000" dirty="0">
                <a:solidFill>
                  <a:srgbClr val="000000"/>
                </a:solidFill>
                <a:effectLst/>
                <a:latin typeface="+mn-lt"/>
                <a:ea typeface="Times New Roman" panose="02020603050405020304" pitchFamily="18" charset="0"/>
              </a:rPr>
              <a:t>. veiledende anbefalinger. Den </a:t>
            </a:r>
            <a:r>
              <a:rPr lang="nb-NO" sz="4000" dirty="0">
                <a:solidFill>
                  <a:srgbClr val="000000"/>
                </a:solidFill>
                <a:effectLst/>
                <a:latin typeface="+mn-lt"/>
                <a:ea typeface="Calibri" panose="020F0502020204030204" pitchFamily="34" charset="0"/>
              </a:rPr>
              <a:t>gjennomsnittlige totale effekten til pasientene i studiepopulasjonen viste reduksjon i EASI på 63,7%, POEM på 11,9 poeng og DLQI på 12,4 poeng etter oppstart med moderne behandling. Samtidig observeres det at skåringsverktøyene i mindre grad brukes ved oppfølgingstimer. 36,7% av pasientene behandlet med dupilumab opplevde bivirkninger fra øynene.</a:t>
            </a:r>
          </a:p>
          <a:p>
            <a:pPr eaLnBrk="1" hangingPunct="1">
              <a:spcBef>
                <a:spcPct val="50000"/>
              </a:spcBef>
            </a:pPr>
            <a:endParaRPr lang="en-US" altLang="nb-NO" sz="3600" dirty="0">
              <a:solidFill>
                <a:schemeClr val="tx1">
                  <a:lumMod val="85000"/>
                  <a:lumOff val="15000"/>
                </a:schemeClr>
              </a:solidFill>
              <a:latin typeface="+mn-lt"/>
            </a:endParaRPr>
          </a:p>
        </p:txBody>
      </p:sp>
      <p:sp>
        <p:nvSpPr>
          <p:cNvPr id="2063" name="Text Box 5" descr="Text field "/>
          <p:cNvSpPr txBox="1">
            <a:spLocks noChangeArrowheads="1"/>
          </p:cNvSpPr>
          <p:nvPr/>
        </p:nvSpPr>
        <p:spPr bwMode="auto">
          <a:xfrm>
            <a:off x="32586168" y="17949344"/>
            <a:ext cx="9039670" cy="815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err="1">
                <a:solidFill>
                  <a:schemeClr val="tx1">
                    <a:lumMod val="85000"/>
                    <a:lumOff val="15000"/>
                  </a:schemeClr>
                </a:solidFill>
                <a:latin typeface="+mn-lt"/>
              </a:rPr>
              <a:t>Konklusjon</a:t>
            </a:r>
            <a:endParaRPr lang="en-US" altLang="nb-NO" sz="4400" b="1" dirty="0">
              <a:solidFill>
                <a:schemeClr val="tx1">
                  <a:lumMod val="85000"/>
                  <a:lumOff val="15000"/>
                </a:schemeClr>
              </a:solidFill>
              <a:latin typeface="+mn-lt"/>
            </a:endParaRPr>
          </a:p>
          <a:p>
            <a:pPr eaLnBrk="1" hangingPunct="1">
              <a:spcBef>
                <a:spcPct val="50000"/>
              </a:spcBef>
            </a:pPr>
            <a:r>
              <a:rPr lang="nb-NO" sz="4000" dirty="0">
                <a:solidFill>
                  <a:srgbClr val="000000"/>
                </a:solidFill>
                <a:effectLst/>
                <a:latin typeface="+mn-lt"/>
                <a:ea typeface="Times New Roman" panose="02020603050405020304" pitchFamily="18" charset="0"/>
              </a:rPr>
              <a:t>Moderne medikamenter er i denne studien stort sett forskrevet i samsvar med veiledende anbefalinger. Pasienter behandlet med dupilumab hadde god og vedvarende effekt. Behandlerne ved HUS kan i større grad benytte skåringsverktøy ved oppfølging av pasienter under behandling med moderne medikamenter for atopisk dermatitt.</a:t>
            </a:r>
            <a:endParaRPr lang="nb-NO" sz="4000" dirty="0">
              <a:solidFill>
                <a:srgbClr val="000000"/>
              </a:solidFill>
              <a:effectLst/>
              <a:latin typeface="+mn-lt"/>
              <a:ea typeface="Calibri" panose="020F0502020204030204" pitchFamily="34" charset="0"/>
            </a:endParaRPr>
          </a:p>
          <a:p>
            <a:pPr eaLnBrk="1" hangingPunct="1">
              <a:spcBef>
                <a:spcPct val="50000"/>
              </a:spcBef>
            </a:pPr>
            <a:endParaRPr lang="en-US" altLang="nb-NO" sz="4000" b="1" dirty="0">
              <a:solidFill>
                <a:schemeClr val="tx1">
                  <a:lumMod val="85000"/>
                  <a:lumOff val="15000"/>
                </a:schemeClr>
              </a:solidFill>
              <a:latin typeface="+mn-lt"/>
            </a:endParaRPr>
          </a:p>
        </p:txBody>
      </p:sp>
      <p:sp>
        <p:nvSpPr>
          <p:cNvPr id="2066" name="Acknowledgements" descr="Field for acknowledgements"/>
          <p:cNvSpPr txBox="1">
            <a:spLocks noChangeArrowheads="1"/>
          </p:cNvSpPr>
          <p:nvPr/>
        </p:nvSpPr>
        <p:spPr bwMode="auto">
          <a:xfrm>
            <a:off x="32586168" y="27495349"/>
            <a:ext cx="903967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mn-lt"/>
              </a:rPr>
              <a:t>Annerkjennelser</a:t>
            </a:r>
          </a:p>
          <a:p>
            <a:pPr eaLnBrk="1" hangingPunct="1"/>
            <a:r>
              <a:rPr lang="en-GB" altLang="nb-NO" sz="2000" dirty="0">
                <a:solidFill>
                  <a:schemeClr val="tx1">
                    <a:lumMod val="85000"/>
                    <a:lumOff val="15000"/>
                  </a:schemeClr>
                </a:solidFill>
                <a:latin typeface="+mn-lt"/>
              </a:rPr>
              <a:t>Vi </a:t>
            </a:r>
            <a:r>
              <a:rPr lang="en-GB" altLang="nb-NO" sz="2000" dirty="0" err="1">
                <a:solidFill>
                  <a:schemeClr val="tx1">
                    <a:lumMod val="85000"/>
                    <a:lumOff val="15000"/>
                  </a:schemeClr>
                </a:solidFill>
                <a:latin typeface="+mn-lt"/>
              </a:rPr>
              <a:t>vil</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rette</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en</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stor</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takk</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til</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våre</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veiledere</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Lene</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Frøyen</a:t>
            </a:r>
            <a:r>
              <a:rPr lang="en-GB" altLang="nb-NO" sz="2000" dirty="0">
                <a:solidFill>
                  <a:schemeClr val="tx1">
                    <a:lumMod val="85000"/>
                    <a:lumOff val="15000"/>
                  </a:schemeClr>
                </a:solidFill>
                <a:latin typeface="+mn-lt"/>
              </a:rPr>
              <a:t> Sandvik </a:t>
            </a:r>
            <a:r>
              <a:rPr lang="en-GB" altLang="nb-NO" sz="2000" dirty="0" err="1">
                <a:solidFill>
                  <a:schemeClr val="tx1">
                    <a:lumMod val="85000"/>
                    <a:lumOff val="15000"/>
                  </a:schemeClr>
                </a:solidFill>
                <a:latin typeface="+mn-lt"/>
              </a:rPr>
              <a:t>og</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Silje</a:t>
            </a:r>
            <a:r>
              <a:rPr lang="en-GB" altLang="nb-NO" sz="2000" dirty="0">
                <a:solidFill>
                  <a:schemeClr val="tx1">
                    <a:lumMod val="85000"/>
                    <a:lumOff val="15000"/>
                  </a:schemeClr>
                </a:solidFill>
                <a:latin typeface="+mn-lt"/>
              </a:rPr>
              <a:t> Michelsen Solberg.</a:t>
            </a:r>
          </a:p>
        </p:txBody>
      </p:sp>
      <p:pic>
        <p:nvPicPr>
          <p:cNvPr id="3" name="Bilde 2" descr="Et bilde som inneholder tekst, bygning, utendørs, blomst&#10;&#10;Automatisk generert beskrivelse">
            <a:extLst>
              <a:ext uri="{FF2B5EF4-FFF2-40B4-BE49-F238E27FC236}">
                <a16:creationId xmlns:a16="http://schemas.microsoft.com/office/drawing/2014/main" id="{17996AB1-518C-CFA7-8837-08ED3AEA3EC9}"/>
              </a:ext>
            </a:extLst>
          </p:cNvPr>
          <p:cNvPicPr>
            <a:picLocks noChangeAspect="1"/>
          </p:cNvPicPr>
          <p:nvPr/>
        </p:nvPicPr>
        <p:blipFill rotWithShape="1">
          <a:blip r:embed="rId3">
            <a:extLst>
              <a:ext uri="{28A0092B-C50C-407E-A947-70E740481C1C}">
                <a14:useLocalDpi xmlns:a14="http://schemas.microsoft.com/office/drawing/2010/main" val="0"/>
              </a:ext>
            </a:extLst>
          </a:blip>
          <a:srcRect t="9608" b="8125"/>
          <a:stretch/>
        </p:blipFill>
        <p:spPr>
          <a:xfrm>
            <a:off x="32586168" y="6714847"/>
            <a:ext cx="9039670" cy="10665578"/>
          </a:xfrm>
          <a:prstGeom prst="rect">
            <a:avLst/>
          </a:prstGeom>
        </p:spPr>
      </p:pic>
      <p:pic>
        <p:nvPicPr>
          <p:cNvPr id="7" name="Bilde 6">
            <a:extLst>
              <a:ext uri="{FF2B5EF4-FFF2-40B4-BE49-F238E27FC236}">
                <a16:creationId xmlns:a16="http://schemas.microsoft.com/office/drawing/2014/main" id="{55F00E6A-834F-2695-C1F5-D400623F5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4124" y="12806356"/>
            <a:ext cx="15362256" cy="14117890"/>
          </a:xfrm>
          <a:prstGeom prst="rect">
            <a:avLst/>
          </a:prstGeom>
        </p:spPr>
      </p:pic>
      <p:sp>
        <p:nvSpPr>
          <p:cNvPr id="2" name="Acknowledgements" descr="Field for acknowledgements">
            <a:extLst>
              <a:ext uri="{FF2B5EF4-FFF2-40B4-BE49-F238E27FC236}">
                <a16:creationId xmlns:a16="http://schemas.microsoft.com/office/drawing/2014/main" id="{2219B199-4BD9-AEC7-63D7-4DF20A94BC10}"/>
              </a:ext>
            </a:extLst>
          </p:cNvPr>
          <p:cNvSpPr txBox="1">
            <a:spLocks noChangeArrowheads="1"/>
          </p:cNvSpPr>
          <p:nvPr/>
        </p:nvSpPr>
        <p:spPr bwMode="auto">
          <a:xfrm>
            <a:off x="32586168" y="28951207"/>
            <a:ext cx="9039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altLang="nb-NO" sz="2000" dirty="0" err="1">
                <a:solidFill>
                  <a:schemeClr val="tx1">
                    <a:lumMod val="85000"/>
                    <a:lumOff val="15000"/>
                  </a:schemeClr>
                </a:solidFill>
                <a:latin typeface="+mn-lt"/>
              </a:rPr>
              <a:t>Bilder</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hentet</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fra</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dermnetnz.org</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og</a:t>
            </a:r>
            <a:r>
              <a:rPr lang="en-GB" altLang="nb-NO" sz="2000" dirty="0">
                <a:solidFill>
                  <a:schemeClr val="tx1">
                    <a:lumMod val="85000"/>
                    <a:lumOff val="15000"/>
                  </a:schemeClr>
                </a:solidFill>
                <a:latin typeface="+mn-lt"/>
              </a:rPr>
              <a:t> </a:t>
            </a:r>
            <a:r>
              <a:rPr lang="en-GB" altLang="nb-NO" sz="2000" dirty="0" err="1">
                <a:solidFill>
                  <a:schemeClr val="tx1">
                    <a:lumMod val="85000"/>
                    <a:lumOff val="15000"/>
                  </a:schemeClr>
                </a:solidFill>
                <a:latin typeface="+mn-lt"/>
              </a:rPr>
              <a:t>helse-bergen.no</a:t>
            </a:r>
            <a:endParaRPr lang="en-GB" altLang="nb-NO" sz="2000" dirty="0">
              <a:solidFill>
                <a:schemeClr val="tx1">
                  <a:lumMod val="85000"/>
                  <a:lumOff val="15000"/>
                </a:schemeClr>
              </a:solidFill>
              <a:latin typeface="+mn-lt"/>
            </a:endParaRP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402</Words>
  <Application>Microsoft Macintosh PowerPoint</Application>
  <PresentationFormat>Egendefinert</PresentationFormat>
  <Paragraphs>19</Paragraphs>
  <Slides>1</Slides>
  <Notes>1</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vt:i4>
      </vt:variant>
    </vt:vector>
  </HeadingPairs>
  <TitlesOfParts>
    <vt:vector size="3" baseType="lpstr">
      <vt:lpstr>Arial</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Ragnhild Thokle Hovden</cp:lastModifiedBy>
  <cp:revision>150</cp:revision>
  <cp:lastPrinted>2016-05-27T08:05:21Z</cp:lastPrinted>
  <dcterms:created xsi:type="dcterms:W3CDTF">2006-11-02T13:18:58Z</dcterms:created>
  <dcterms:modified xsi:type="dcterms:W3CDTF">2022-10-07T08:52:19Z</dcterms:modified>
</cp:coreProperties>
</file>