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30279975" cy="4280852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1">
          <p15:clr>
            <a:srgbClr val="A4A3A4"/>
          </p15:clr>
        </p15:guide>
        <p15:guide id="2" orient="horz" pos="24368">
          <p15:clr>
            <a:srgbClr val="A4A3A4"/>
          </p15:clr>
        </p15:guide>
        <p15:guide id="3" pos="527">
          <p15:clr>
            <a:srgbClr val="A4A3A4"/>
          </p15:clr>
        </p15:guide>
        <p15:guide id="4" pos="14120">
          <p15:clr>
            <a:srgbClr val="A4A3A4"/>
          </p15:clr>
        </p15:guide>
        <p15:guide id="5" pos="18647">
          <p15:clr>
            <a:srgbClr val="A4A3A4"/>
          </p15:clr>
        </p15:guide>
        <p15:guide id="6" pos="9559">
          <p15:clr>
            <a:srgbClr val="A4A3A4"/>
          </p15:clr>
        </p15:guide>
        <p15:guide id="7" pos="4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A48"/>
    <a:srgbClr val="D0CAC2"/>
    <a:srgbClr val="009DE0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6" autoAdjust="0"/>
    <p:restoredTop sz="94307" autoAdjust="0"/>
  </p:normalViewPr>
  <p:slideViewPr>
    <p:cSldViewPr snapToGrid="0">
      <p:cViewPr>
        <p:scale>
          <a:sx n="50" d="100"/>
          <a:sy n="50" d="100"/>
        </p:scale>
        <p:origin x="160" y="-2688"/>
      </p:cViewPr>
      <p:guideLst>
        <p:guide orient="horz" pos="3111"/>
        <p:guide orient="horz" pos="24368"/>
        <p:guide pos="527"/>
        <p:guide pos="14120"/>
        <p:guide pos="18647"/>
        <p:guide pos="9559"/>
        <p:guide pos="4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3925" y="768350"/>
            <a:ext cx="27114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7CF512A-63FC-49ED-9153-3988A1459E1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289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35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35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35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35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FDA0B2-9476-4CFF-BD96-A247ADE5DBD1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Red field, top"/>
          <p:cNvSpPr>
            <a:spLocks noChangeAspect="1"/>
          </p:cNvSpPr>
          <p:nvPr userDrawn="1"/>
        </p:nvSpPr>
        <p:spPr bwMode="auto">
          <a:xfrm>
            <a:off x="0" y="0"/>
            <a:ext cx="30276000" cy="6262829"/>
          </a:xfrm>
          <a:custGeom>
            <a:avLst/>
            <a:gdLst>
              <a:gd name="T0" fmla="*/ 0 w 22394"/>
              <a:gd name="T1" fmla="*/ 4633 h 4633"/>
              <a:gd name="T2" fmla="*/ 22394 w 22394"/>
              <a:gd name="T3" fmla="*/ 4633 h 4633"/>
              <a:gd name="T4" fmla="*/ 22394 w 22394"/>
              <a:gd name="T5" fmla="*/ 0 h 4633"/>
              <a:gd name="T6" fmla="*/ 0 w 22394"/>
              <a:gd name="T7" fmla="*/ 0 h 4633"/>
              <a:gd name="T8" fmla="*/ 0 w 22394"/>
              <a:gd name="T9" fmla="*/ 4633 h 4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94" h="4633">
                <a:moveTo>
                  <a:pt x="0" y="4633"/>
                </a:moveTo>
                <a:lnTo>
                  <a:pt x="22394" y="4633"/>
                </a:lnTo>
                <a:lnTo>
                  <a:pt x="22394" y="0"/>
                </a:lnTo>
                <a:lnTo>
                  <a:pt x="0" y="0"/>
                </a:lnTo>
                <a:lnTo>
                  <a:pt x="0" y="4633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Freeform 4" descr="Background, text field"/>
          <p:cNvSpPr>
            <a:spLocks noChangeAspect="1"/>
          </p:cNvSpPr>
          <p:nvPr/>
        </p:nvSpPr>
        <p:spPr bwMode="auto">
          <a:xfrm>
            <a:off x="19049" y="6641931"/>
            <a:ext cx="30240000" cy="32629910"/>
          </a:xfrm>
          <a:custGeom>
            <a:avLst/>
            <a:gdLst>
              <a:gd name="T0" fmla="*/ 0 w 22394"/>
              <a:gd name="T1" fmla="+- 0 28957 4793"/>
              <a:gd name="T2" fmla="*/ 28957 h 24164"/>
              <a:gd name="T3" fmla="*/ 22394 w 22394"/>
              <a:gd name="T4" fmla="+- 0 28957 4793"/>
              <a:gd name="T5" fmla="*/ 28957 h 24164"/>
              <a:gd name="T6" fmla="*/ 22394 w 22394"/>
              <a:gd name="T7" fmla="+- 0 4793 4793"/>
              <a:gd name="T8" fmla="*/ 4793 h 24164"/>
              <a:gd name="T9" fmla="*/ 0 w 22394"/>
              <a:gd name="T10" fmla="+- 0 4793 4793"/>
              <a:gd name="T11" fmla="*/ 4793 h 24164"/>
              <a:gd name="T12" fmla="*/ 0 w 22394"/>
              <a:gd name="T13" fmla="+- 0 28957 4793"/>
              <a:gd name="T14" fmla="*/ 28957 h 2416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</a:cxnLst>
            <a:rect l="0" t="0" r="r" b="b"/>
            <a:pathLst>
              <a:path w="22394" h="24164">
                <a:moveTo>
                  <a:pt x="0" y="24164"/>
                </a:moveTo>
                <a:lnTo>
                  <a:pt x="22394" y="24164"/>
                </a:lnTo>
                <a:lnTo>
                  <a:pt x="22394" y="0"/>
                </a:lnTo>
                <a:lnTo>
                  <a:pt x="0" y="0"/>
                </a:lnTo>
                <a:lnTo>
                  <a:pt x="0" y="24164"/>
                </a:lnTo>
              </a:path>
            </a:pathLst>
          </a:custGeom>
          <a:solidFill>
            <a:srgbClr val="F2ED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FC28517C-C01B-9A1B-6C4E-749972DD80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2010" y="39988153"/>
            <a:ext cx="12753969" cy="21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" descr="Title field"/>
          <p:cNvSpPr txBox="1">
            <a:spLocks noChangeArrowheads="1"/>
          </p:cNvSpPr>
          <p:nvPr/>
        </p:nvSpPr>
        <p:spPr bwMode="auto">
          <a:xfrm>
            <a:off x="545857" y="615356"/>
            <a:ext cx="241569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b-NO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Koronatiltakene</a:t>
            </a:r>
            <a:r>
              <a:rPr lang="en-US" altLang="nb-NO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b-NO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Medisinstudenters</a:t>
            </a:r>
            <a:r>
              <a:rPr lang="en-US" altLang="nb-NO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opplevelse</a:t>
            </a:r>
            <a:r>
              <a:rPr lang="en-US" altLang="nb-NO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en-US" altLang="nb-NO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b-NO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heldigital</a:t>
            </a:r>
            <a:r>
              <a:rPr lang="en-US" altLang="nb-NO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undervisningshverdag</a:t>
            </a:r>
            <a:endParaRPr lang="nb-NO" altLang="nb-NO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" descr="Subtitle field"/>
          <p:cNvSpPr txBox="1">
            <a:spLocks noChangeArrowheads="1"/>
          </p:cNvSpPr>
          <p:nvPr/>
        </p:nvSpPr>
        <p:spPr bwMode="auto">
          <a:xfrm>
            <a:off x="545857" y="3334505"/>
            <a:ext cx="2327885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Hvordan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opplevde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medisinstudenter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ved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UiB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overgangen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fra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fysisk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til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digital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undervisning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? </a:t>
            </a:r>
          </a:p>
          <a:p>
            <a:pPr eaLnBrk="1" hangingPunct="1"/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Hvordan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påvirket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heldigital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undervisning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studentenes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opplevelse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av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motivasjon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og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læringsutbytte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? </a:t>
            </a:r>
          </a:p>
          <a:p>
            <a:pPr eaLnBrk="1" hangingPunct="1"/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Hva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kunne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vært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gjort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000" b="1" dirty="0" err="1">
                <a:solidFill>
                  <a:schemeClr val="bg1"/>
                </a:solidFill>
                <a:latin typeface="+mj-lt"/>
              </a:rPr>
              <a:t>annerledes</a:t>
            </a:r>
            <a:r>
              <a:rPr lang="en-US" altLang="nb-NO" sz="4000" b="1" dirty="0">
                <a:solidFill>
                  <a:schemeClr val="bg1"/>
                </a:solidFill>
                <a:latin typeface="+mj-lt"/>
              </a:rPr>
              <a:t>? </a:t>
            </a:r>
          </a:p>
        </p:txBody>
      </p:sp>
      <p:sp>
        <p:nvSpPr>
          <p:cNvPr id="2052" name="Field for name and email" descr="Field for name and email"/>
          <p:cNvSpPr txBox="1">
            <a:spLocks noChangeArrowheads="1"/>
          </p:cNvSpPr>
          <p:nvPr/>
        </p:nvSpPr>
        <p:spPr bwMode="auto">
          <a:xfrm>
            <a:off x="23533958" y="3952042"/>
            <a:ext cx="64979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altLang="nb-NO" sz="4000" b="1" dirty="0">
                <a:solidFill>
                  <a:schemeClr val="bg1"/>
                </a:solidFill>
                <a:latin typeface="+mn-lt"/>
              </a:rPr>
              <a:t>Henriette K Helland</a:t>
            </a:r>
            <a:br>
              <a:rPr lang="nb-NO" altLang="nb-NO" dirty="0">
                <a:solidFill>
                  <a:schemeClr val="bg1"/>
                </a:solidFill>
                <a:latin typeface="+mn-lt"/>
              </a:rPr>
            </a:br>
            <a:r>
              <a:rPr lang="nb-NO" altLang="nb-NO" dirty="0" err="1">
                <a:solidFill>
                  <a:schemeClr val="bg1"/>
                </a:solidFill>
                <a:latin typeface="+mn-lt"/>
              </a:rPr>
              <a:t>University</a:t>
            </a:r>
            <a:r>
              <a:rPr lang="nb-NO" altLang="nb-NO" dirty="0">
                <a:solidFill>
                  <a:schemeClr val="bg1"/>
                </a:solidFill>
                <a:latin typeface="+mn-lt"/>
              </a:rPr>
              <a:t> </a:t>
            </a:r>
            <a:r>
              <a:rPr lang="nb-NO" altLang="nb-NO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nb-NO" altLang="nb-NO" dirty="0">
                <a:solidFill>
                  <a:schemeClr val="bg1"/>
                </a:solidFill>
                <a:latin typeface="+mn-lt"/>
              </a:rPr>
              <a:t> Bergen</a:t>
            </a:r>
          </a:p>
          <a:p>
            <a:pPr algn="r" eaLnBrk="1" hangingPunct="1"/>
            <a:r>
              <a:rPr lang="nb-NO" altLang="nb-NO" dirty="0" err="1">
                <a:solidFill>
                  <a:schemeClr val="bg1"/>
                </a:solidFill>
                <a:latin typeface="+mn-lt"/>
              </a:rPr>
              <a:t>Henriette.k.helland@student.uib.no</a:t>
            </a:r>
            <a:endParaRPr lang="nb-NO" altLang="nb-NO" dirty="0">
              <a:solidFill>
                <a:schemeClr val="bg1"/>
              </a:solidFill>
              <a:latin typeface="+mn-lt"/>
            </a:endParaRPr>
          </a:p>
          <a:p>
            <a:pPr algn="r" eaLnBrk="1" hangingPunct="1"/>
            <a:endParaRPr lang="nb-NO" altLang="nb-NO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4" name="Text box 1" descr="Text field "/>
          <p:cNvSpPr txBox="1">
            <a:spLocks noChangeArrowheads="1"/>
          </p:cNvSpPr>
          <p:nvPr/>
        </p:nvSpPr>
        <p:spPr bwMode="auto">
          <a:xfrm>
            <a:off x="936106" y="17102566"/>
            <a:ext cx="8062843" cy="1794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180000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GB" alt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Introduksjon</a:t>
            </a:r>
            <a:r>
              <a:rPr lang="en-GB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GB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mål</a:t>
            </a:r>
            <a:r>
              <a:rPr lang="en-GB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for </a:t>
            </a:r>
            <a:r>
              <a:rPr lang="en-GB" alt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oppgaven</a:t>
            </a:r>
            <a:r>
              <a:rPr lang="en-GB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</a:p>
          <a:p>
            <a:pPr eaLnBrk="1" hangingPunct="1">
              <a:spcAft>
                <a:spcPct val="20000"/>
              </a:spcAft>
            </a:pPr>
            <a:endParaRPr lang="nb-NO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Aft>
                <a:spcPct val="20000"/>
              </a:spcAft>
            </a:pPr>
            <a:r>
              <a:rPr lang="nb-NO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12. mars 2020 stengte alle norske universiteter ned på ubestemt tid, som en del av den nasjonale responsen mot covid-19. </a:t>
            </a:r>
          </a:p>
          <a:p>
            <a:pPr eaLnBrk="1" hangingPunct="1">
              <a:spcAft>
                <a:spcPct val="20000"/>
              </a:spcAft>
            </a:pPr>
            <a:r>
              <a:rPr lang="nb-NO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 Norges studenter, inkludert medisinstudentene ved UiB, betydde dette tap av leseplasser, viktige sosiale arenaer, og store endringer i både teoretiske og praktiske undervisningsmetoder. </a:t>
            </a:r>
          </a:p>
          <a:p>
            <a:pPr eaLnBrk="1" hangingPunct="1">
              <a:spcAft>
                <a:spcPct val="20000"/>
              </a:spcAft>
            </a:pPr>
            <a:endParaRPr lang="nb-NO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Aft>
                <a:spcPct val="20000"/>
              </a:spcAft>
            </a:pPr>
            <a:r>
              <a:rPr lang="nb-NO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Målet med oppgaven var å undersøke nettopp hvordan denne overgangen til heldigital undervisning påvirket studiehverdagen til medisinstudenter ved UiB. Nøkkelord var særlig motivasjon, forskjeller i læringsutbytte og opplevelse av tapt kunnskap. Vi ønsket å få studentenes perspektiv rundt positive og negative sider ved digital undervisning, og hvordan en slik type undervisning kan forbedres. </a:t>
            </a:r>
          </a:p>
        </p:txBody>
      </p:sp>
      <p:sp>
        <p:nvSpPr>
          <p:cNvPr id="2051" name="Text box 2" descr="Text field "/>
          <p:cNvSpPr txBox="1">
            <a:spLocks noChangeArrowheads="1"/>
          </p:cNvSpPr>
          <p:nvPr/>
        </p:nvSpPr>
        <p:spPr bwMode="auto">
          <a:xfrm>
            <a:off x="8938036" y="16985883"/>
            <a:ext cx="8198531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18000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Metode</a:t>
            </a:r>
            <a:endParaRPr lang="en-US" alt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Et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nettbasert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spørreskjema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ble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sendt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til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alle 966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medisinstudenter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UiB.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Spørreskjemaet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inneholdt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spørsmål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om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undervisningskvalitet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studentenes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egen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opplevelse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av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læring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eksamen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digital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undervisning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sin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helhet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2066" name="Text box 3" descr="Text field "/>
          <p:cNvSpPr txBox="1">
            <a:spLocks noChangeArrowheads="1"/>
          </p:cNvSpPr>
          <p:nvPr/>
        </p:nvSpPr>
        <p:spPr bwMode="auto">
          <a:xfrm>
            <a:off x="8938065" y="21842970"/>
            <a:ext cx="8338231" cy="2526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18000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Resultater</a:t>
            </a:r>
            <a:r>
              <a:rPr lang="en-US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Responsraten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var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på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24% av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medisinstudentene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UiB.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Respons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varierte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mellom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ulike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kull</a:t>
            </a:r>
            <a:endParaRPr lang="en-US" altLang="nb-NO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Undervisningsmetodenes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kvalitet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ble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vurdert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etter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teknisk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pedagogisk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faglig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kvalitet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Direktesendte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videoer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skåret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høyest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på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pedagogisk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kvalitet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forhåndsinnspilte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videoer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høyest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på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teknisk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faglig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kvalitet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mens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powerpoint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med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lyd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skåret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lavest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på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alle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punkter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Studentenes </a:t>
            </a: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motivasjon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var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redusert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tidsrommet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for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undersøkelsen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Kun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35% av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studentene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oppga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å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ha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vært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motivert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for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læring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perioden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Positive sider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digital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undervisning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var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særlig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følelsen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av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økt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fleksibilitet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effektivitet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hverdagen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Negative sider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digital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undervisning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var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særlig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redusert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mulighet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for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sosialisering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mindre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struktur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hverdagen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stadige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endringer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timeplanen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nb-NO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nb-NO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nb-NO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nb-NO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nb-NO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altLang="nb-NO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nb-NO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alt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altLang="nb-NO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alt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altLang="nb-NO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59" name="Text box 4" descr="Text field "/>
          <p:cNvSpPr txBox="1">
            <a:spLocks noChangeArrowheads="1"/>
          </p:cNvSpPr>
          <p:nvPr/>
        </p:nvSpPr>
        <p:spPr bwMode="auto">
          <a:xfrm>
            <a:off x="16635023" y="7010764"/>
            <a:ext cx="11203377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rIns="18000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Digital </a:t>
            </a: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undervisning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av </a:t>
            </a: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praktiske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ferdigheter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møtte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stor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misnøye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fra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studentene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62% var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uenige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med at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heldigital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undervisning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av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praktiske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ferdigheter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ga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tilsvarende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læringsutbytte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som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fysisk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undervisning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  <a:p>
            <a:pPr eaLnBrk="1" hangingPunct="1"/>
            <a:endParaRPr lang="en-US" altLang="nb-NO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Vedrørende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læringsutbytte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mente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kun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23% av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studentene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at de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hadde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hatt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samme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læringsutbytte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digital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undervisning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som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fysisk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undervisning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  <a:p>
            <a:pPr eaLnBrk="1" hangingPunct="1"/>
            <a:endParaRPr lang="en-US" altLang="nb-NO" sz="3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Fra </a:t>
            </a: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fakultetet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forelesere</a:t>
            </a:r>
            <a:r>
              <a:rPr lang="en-US" altLang="nb-NO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ønsket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studentene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seg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økt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teknisk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kompetanse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økt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forutsigbarhet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timeplanen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økt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grad av pauser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mellom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forelesningstimene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endParaRPr lang="en-US" alt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026" name="Picture 2" descr="koronavirus – Store medisinske leksikon">
            <a:extLst>
              <a:ext uri="{FF2B5EF4-FFF2-40B4-BE49-F238E27FC236}">
                <a16:creationId xmlns:a16="http://schemas.microsoft.com/office/drawing/2014/main" id="{84AE573D-AB6C-A800-4AD7-7CA680EB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92" y="6736269"/>
            <a:ext cx="9353686" cy="93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5 Quarantine Zoom Calls Gone Hilariously Wrong | Bored Panda">
            <a:extLst>
              <a:ext uri="{FF2B5EF4-FFF2-40B4-BE49-F238E27FC236}">
                <a16:creationId xmlns:a16="http://schemas.microsoft.com/office/drawing/2014/main" id="{9984788A-5AC6-4973-5CA6-3FF9D5DE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176" y="15615343"/>
            <a:ext cx="11578346" cy="60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9536C7E-F5E2-0290-086C-89F11282E1AE}"/>
              </a:ext>
            </a:extLst>
          </p:cNvPr>
          <p:cNvSpPr txBox="1"/>
          <p:nvPr/>
        </p:nvSpPr>
        <p:spPr>
          <a:xfrm>
            <a:off x="17451833" y="22001272"/>
            <a:ext cx="12828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i="1" dirty="0"/>
              <a:t>Studentene savnet generelt høyere teknisk kompetanse fra foreleserne under heldigital undervisning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F4B5FDE-A3CC-7D36-65E2-C92CB10913B2}"/>
              </a:ext>
            </a:extLst>
          </p:cNvPr>
          <p:cNvSpPr txBox="1"/>
          <p:nvPr/>
        </p:nvSpPr>
        <p:spPr>
          <a:xfrm>
            <a:off x="17410643" y="23353856"/>
            <a:ext cx="10427757" cy="1628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/>
              <a:t>Diskusjon: </a:t>
            </a:r>
          </a:p>
          <a:p>
            <a:r>
              <a:rPr lang="nb-NO" sz="3600" dirty="0"/>
              <a:t>Andre studier har funnet flere potensiell fordeler med heldigital undervisning. Økt effektivitet i læringen gir økt fritid, familietid og bedre søvnkvalitet, og digital undervisning i sin helhet har potensiell mulighet for å øke læringsutbyttet hos studentene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 b="1" dirty="0"/>
          </a:p>
          <a:p>
            <a:r>
              <a:rPr lang="nb-NO" sz="3600" dirty="0"/>
              <a:t>Våre studenter rapporterte allikevel om et opplevd redusert læringsutbytte, blant annet som følge av redusert motivasjon. Redusert motivasjon kan ha hatt flere årsaker: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Manglende info fra universitetet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Upassende omgivelser for læring – Tap av lesesal og andre passende studiesteder kombinert med bosted i kollektiv eller lignende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Generell uforutsigbarhet i studiesituasjonen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Reduserte tekniske ferdigheter hos foreleserne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Misnøye med undervisning i praktiske ferdigheter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 dirty="0"/>
          </a:p>
          <a:p>
            <a:r>
              <a:rPr lang="nb-NO" sz="3600" dirty="0"/>
              <a:t>Digital undervisning har potensiale til å være et godt og viktig verktøy for undervisning av medisinstudenter i fremtiden. For å sikre tilstrekkelig læringsutbytte bør det tilrettelegges for et godt læringsmiljø, tilfredsstillende teknisk kompetanse hos undervisere bør sikres, og praktisk undervisning på nett bør forbedres. </a:t>
            </a:r>
          </a:p>
          <a:p>
            <a:endParaRPr lang="nb-NO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565</Words>
  <Application>Microsoft Macintosh PowerPoint</Application>
  <PresentationFormat>Egendefinert</PresentationFormat>
  <Paragraphs>47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Arial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Henriette Kronstad Helland</cp:lastModifiedBy>
  <cp:revision>170</cp:revision>
  <cp:lastPrinted>2016-05-27T08:04:33Z</cp:lastPrinted>
  <dcterms:created xsi:type="dcterms:W3CDTF">2006-11-02T13:18:58Z</dcterms:created>
  <dcterms:modified xsi:type="dcterms:W3CDTF">2022-10-07T08:44:53Z</dcterms:modified>
</cp:coreProperties>
</file>