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78">
          <p15:clr>
            <a:srgbClr val="A4A3A4"/>
          </p15:clr>
        </p15:guide>
        <p15:guide id="2" orient="horz" pos="18586">
          <p15:clr>
            <a:srgbClr val="A4A3A4"/>
          </p15:clr>
        </p15:guide>
        <p15:guide id="3" orient="horz" pos="17074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332B"/>
    <a:srgbClr val="005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53" autoAdjust="0"/>
    <p:restoredTop sz="90218" autoAdjust="0"/>
  </p:normalViewPr>
  <p:slideViewPr>
    <p:cSldViewPr snapToGrid="0">
      <p:cViewPr>
        <p:scale>
          <a:sx n="10" d="100"/>
          <a:sy n="10" d="100"/>
        </p:scale>
        <p:origin x="2128" y="340"/>
      </p:cViewPr>
      <p:guideLst>
        <p:guide orient="horz" pos="2778"/>
        <p:guide orient="horz" pos="18586"/>
        <p:guide orient="horz" pos="17074"/>
        <p:guide pos="745"/>
        <p:guide pos="19961"/>
        <p:guide pos="26361"/>
        <p:guide pos="13513"/>
        <p:guide pos="70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178457" indent="-68637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274549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384368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494187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604007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71382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82364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933465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788E0A-2390-493D-B96C-E13D0340CC64}" type="slidenum">
              <a:rPr lang="nb-NO" altLang="nb-NO" sz="1300"/>
              <a:pPr eaLnBrk="1" hangingPunct="1"/>
              <a:t>1</a:t>
            </a:fld>
            <a:endParaRPr lang="nb-NO" altLang="nb-NO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nb-NO" sz="9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3" descr="Background, text field"/>
          <p:cNvSpPr>
            <a:spLocks/>
          </p:cNvSpPr>
          <p:nvPr/>
        </p:nvSpPr>
        <p:spPr bwMode="auto">
          <a:xfrm>
            <a:off x="6780" y="6047625"/>
            <a:ext cx="42840000" cy="21204000"/>
          </a:xfrm>
          <a:custGeom>
            <a:avLst/>
            <a:gdLst>
              <a:gd name="T0" fmla="*/ 0 w 31660"/>
              <a:gd name="T1" fmla="*/ 4141 h 4141"/>
              <a:gd name="T2" fmla="*/ 31660 w 31660"/>
              <a:gd name="T3" fmla="*/ 4141 h 4141"/>
              <a:gd name="T4" fmla="*/ 31660 w 31660"/>
              <a:gd name="T5" fmla="*/ 0 h 4141"/>
              <a:gd name="T6" fmla="*/ 0 w 31660"/>
              <a:gd name="T7" fmla="*/ 0 h 4141"/>
              <a:gd name="T8" fmla="*/ 0 w 31660"/>
              <a:gd name="T9" fmla="*/ 4141 h 4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0" h="4141">
                <a:moveTo>
                  <a:pt x="0" y="4141"/>
                </a:moveTo>
                <a:lnTo>
                  <a:pt x="31660" y="4141"/>
                </a:lnTo>
                <a:lnTo>
                  <a:pt x="31660" y="0"/>
                </a:lnTo>
                <a:lnTo>
                  <a:pt x="0" y="0"/>
                </a:lnTo>
                <a:lnTo>
                  <a:pt x="0" y="4141"/>
                </a:lnTo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dirty="0"/>
          </a:p>
        </p:txBody>
      </p:sp>
      <p:sp>
        <p:nvSpPr>
          <p:cNvPr id="3" name="Freeform 3" descr="Red field, top"/>
          <p:cNvSpPr>
            <a:spLocks/>
          </p:cNvSpPr>
          <p:nvPr/>
        </p:nvSpPr>
        <p:spPr bwMode="auto">
          <a:xfrm>
            <a:off x="0" y="-1"/>
            <a:ext cx="42840000" cy="5634931"/>
          </a:xfrm>
          <a:custGeom>
            <a:avLst/>
            <a:gdLst>
              <a:gd name="T0" fmla="*/ 0 w 31660"/>
              <a:gd name="T1" fmla="*/ 4141 h 4141"/>
              <a:gd name="T2" fmla="*/ 31660 w 31660"/>
              <a:gd name="T3" fmla="*/ 4141 h 4141"/>
              <a:gd name="T4" fmla="*/ 31660 w 31660"/>
              <a:gd name="T5" fmla="*/ 0 h 4141"/>
              <a:gd name="T6" fmla="*/ 0 w 31660"/>
              <a:gd name="T7" fmla="*/ 0 h 4141"/>
              <a:gd name="T8" fmla="*/ 0 w 31660"/>
              <a:gd name="T9" fmla="*/ 4141 h 4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0" h="4141">
                <a:moveTo>
                  <a:pt x="0" y="4141"/>
                </a:moveTo>
                <a:lnTo>
                  <a:pt x="31660" y="4141"/>
                </a:lnTo>
                <a:lnTo>
                  <a:pt x="31660" y="0"/>
                </a:lnTo>
                <a:lnTo>
                  <a:pt x="0" y="0"/>
                </a:lnTo>
                <a:lnTo>
                  <a:pt x="0" y="4141"/>
                </a:lnTo>
              </a:path>
            </a:pathLst>
          </a:custGeom>
          <a:solidFill>
            <a:srgbClr val="E8574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6" name="Picture 19">
            <a:extLst>
              <a:ext uri="{FF2B5EF4-FFF2-40B4-BE49-F238E27FC236}">
                <a16:creationId xmlns:a16="http://schemas.microsoft.com/office/drawing/2014/main" id="{DB71FBB0-7283-9C47-8A07-A78431AE176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14799" y="27905117"/>
            <a:ext cx="9907650" cy="1699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0" fontAlgn="base" hangingPunct="0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0" fontAlgn="base" hangingPunct="0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0" fontAlgn="base" hangingPunct="0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" descr="Title field"/>
          <p:cNvSpPr txBox="1">
            <a:spLocks noChangeArrowheads="1"/>
          </p:cNvSpPr>
          <p:nvPr/>
        </p:nvSpPr>
        <p:spPr bwMode="auto">
          <a:xfrm>
            <a:off x="1182688" y="945402"/>
            <a:ext cx="42149712" cy="1831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nb-NO" sz="113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“</a:t>
            </a:r>
            <a:r>
              <a:rPr lang="en-US" altLang="nb-NO" sz="113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Doulaers</a:t>
            </a:r>
            <a:r>
              <a:rPr lang="en-US" altLang="nb-NO" sz="113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” </a:t>
            </a:r>
            <a:r>
              <a:rPr lang="en-US" altLang="nb-NO" sz="113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påvirkning</a:t>
            </a:r>
            <a:r>
              <a:rPr lang="en-US" altLang="nb-NO" sz="113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nb-NO" sz="113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på</a:t>
            </a:r>
            <a:r>
              <a:rPr lang="en-US" altLang="nb-NO" sz="113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nb-NO" sz="113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fødselsutfall</a:t>
            </a:r>
            <a:endParaRPr lang="nb-NO" altLang="nb-NO" sz="11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3" name="Name and info" descr="Field for name and email"/>
          <p:cNvSpPr txBox="1">
            <a:spLocks noChangeArrowheads="1"/>
          </p:cNvSpPr>
          <p:nvPr/>
        </p:nvSpPr>
        <p:spPr bwMode="auto">
          <a:xfrm>
            <a:off x="37236083" y="2843212"/>
            <a:ext cx="4759325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nb-NO" altLang="nb-NO" sz="4800" b="1" dirty="0">
                <a:solidFill>
                  <a:schemeClr val="bg1"/>
                </a:solidFill>
                <a:latin typeface="+mn-lt"/>
              </a:rPr>
              <a:t>Tuva M. H. Grønnæss</a:t>
            </a:r>
          </a:p>
          <a:p>
            <a:pPr algn="r" eaLnBrk="1" hangingPunct="1"/>
            <a:r>
              <a:rPr lang="nb-NO" altLang="nb-NO" sz="4000" dirty="0">
                <a:solidFill>
                  <a:schemeClr val="bg1"/>
                </a:solidFill>
                <a:latin typeface="+mn-lt"/>
              </a:rPr>
              <a:t>Universitet i Bergen</a:t>
            </a:r>
          </a:p>
          <a:p>
            <a:pPr algn="r" eaLnBrk="1" hangingPunct="1"/>
            <a:r>
              <a:rPr lang="nb-NO" altLang="nb-NO" sz="4000" dirty="0">
                <a:solidFill>
                  <a:schemeClr val="bg1"/>
                </a:solidFill>
                <a:latin typeface="+mn-lt"/>
              </a:rPr>
              <a:t>buv007@uib.no</a:t>
            </a:r>
          </a:p>
        </p:txBody>
      </p:sp>
      <p:sp>
        <p:nvSpPr>
          <p:cNvPr id="2065" name="References" descr="Field for references"/>
          <p:cNvSpPr txBox="1">
            <a:spLocks noChangeArrowheads="1"/>
          </p:cNvSpPr>
          <p:nvPr/>
        </p:nvSpPr>
        <p:spPr bwMode="auto">
          <a:xfrm>
            <a:off x="18542079" y="26993021"/>
            <a:ext cx="27367865" cy="3457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1.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Akhavan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S, Edge D. Foreign-Born Women's Experiences of Community-Based Doulas in Sweden—A Qualitative Study. Health Care for Women International. 2012;33(9):833-48.</a:t>
            </a:r>
            <a:endParaRPr lang="nb-NO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2.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Attanasio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LB, DaCosta M,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Kleppel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R,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Govantes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T, Sankey HZ, Goff SL. Community Perspectives on the Creation of a Hospital-Based Doula Program. Health Equity. 2021;5(1):545-53.</a:t>
            </a:r>
            <a:endParaRPr lang="nb-NO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3. Biswas M, Acosta T, Trivedi D, Schuster M. 1040 Doula support impact on maternal health outcomes for minority women: a meta-analysis of observational studies. American Journal of Obstetrics &amp; Gynecology. 2021;224(2):S645-S.</a:t>
            </a:r>
            <a:endParaRPr lang="nb-NO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4.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Byrskog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U, Small R,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Schytt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E. Community-based bilingual doulas for migrant women in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labour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and birth - findings from a Swedish register-based cohort study. BMC Pregnancy &amp; Childbirth. 2020;20(1):N.PAG-N.PAG.</a:t>
            </a:r>
            <a:endParaRPr lang="nb-NO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5. Edwards RC,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Thullen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MJ,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Korfmacher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J, Lantos JD, Henson LG, Hans SL. Breastfeeding and Complementary Food: Randomized Trial of Community Doula Home Visiting. PEDIATRICS. 2013;132:S160-S6.</a:t>
            </a:r>
            <a:endParaRPr lang="nb-NO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6. Mosley EA, Pratt M,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Besera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G, Clarke LS, Miller H, Noland T, et al. Evaluating Birth Outcomes From a Community-Based Pregnancy Support Program for Refugee Women in Georgia. Front Glob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Womens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Health. 2021;2:655409.</a:t>
            </a:r>
            <a:endParaRPr lang="nb-NO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7.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Mottl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-Santiago J, Walker C, Ewan J,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Vragovic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O, Winder S, Stubblefield P. A hospital-based doula program and childbirth outcomes in an urban, multicultural setting. Maternal &amp; Child Health Journal. 2008;12(3):372-7.</a:t>
            </a:r>
            <a:endParaRPr lang="nb-NO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eaLnBrk="1" hangingPunct="1"/>
            <a:endParaRPr lang="nb-NO" altLang="nb-NO" sz="28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2066" name="Acknowledgements" descr="Field for acknowledgements"/>
          <p:cNvSpPr txBox="1">
            <a:spLocks noChangeArrowheads="1"/>
          </p:cNvSpPr>
          <p:nvPr/>
        </p:nvSpPr>
        <p:spPr bwMode="auto">
          <a:xfrm>
            <a:off x="11952514" y="27400331"/>
            <a:ext cx="6589565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altLang="nb-NO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ACKNOWLEDGEMENTS</a:t>
            </a:r>
          </a:p>
          <a:p>
            <a:pPr eaLnBrk="1" hangingPunct="1"/>
            <a:endParaRPr lang="nb-NO" altLang="nb-NO" sz="28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/>
            <a:r>
              <a:rPr lang="en-GB" altLang="nb-NO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Takk</a:t>
            </a:r>
            <a:r>
              <a:rPr lang="en-GB" altLang="nb-NO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til</a:t>
            </a:r>
            <a:r>
              <a:rPr lang="en-GB" altLang="nb-NO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min </a:t>
            </a:r>
            <a:r>
              <a:rPr lang="en-GB" altLang="nb-NO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veileder</a:t>
            </a:r>
            <a:r>
              <a:rPr lang="en-GB" altLang="nb-NO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nb-NO" sz="2000" dirty="0">
                <a:effectLst/>
                <a:latin typeface="+mn-lt"/>
                <a:ea typeface="Times New Roman" panose="02020603050405020304" pitchFamily="18" charset="0"/>
              </a:rPr>
              <a:t>Professor Karen Marie Ingeborg Moland v/ Institutt for global helse og samfunnsmedisin</a:t>
            </a:r>
          </a:p>
          <a:p>
            <a:pPr eaLnBrk="1" hangingPunct="1"/>
            <a:endParaRPr lang="nb-NO" altLang="nb-NO" sz="20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/>
            <a:r>
              <a:rPr lang="nb-NO" altLang="nb-NO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REFERANSER</a:t>
            </a:r>
          </a:p>
          <a:p>
            <a:pPr eaLnBrk="1" hangingPunct="1"/>
            <a:r>
              <a:rPr lang="nb-NO" altLang="nb-NO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Se neste rubrikk</a:t>
            </a:r>
            <a:endParaRPr lang="en-GB" altLang="nb-NO" sz="20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2" name="Subtitle" descr="Subtitle field">
            <a:extLst>
              <a:ext uri="{FF2B5EF4-FFF2-40B4-BE49-F238E27FC236}">
                <a16:creationId xmlns:a16="http://schemas.microsoft.com/office/drawing/2014/main" id="{BD3717E3-911F-3B8F-D404-4DE0665E7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0586" y="2039241"/>
            <a:ext cx="34062987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b-NO" sz="4800" b="1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nb-NO" sz="4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Kvinner med minoritetsbakgrunn som føder i vestlige vertsland ser ut til å profittere </a:t>
            </a:r>
            <a:r>
              <a:rPr lang="nb-NO" sz="4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på støtte fra m</a:t>
            </a:r>
            <a:r>
              <a:rPr lang="nb-NO" sz="4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ultikulturelle </a:t>
            </a:r>
            <a:r>
              <a:rPr lang="nb-NO" sz="4800" b="1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Doulaer</a:t>
            </a:r>
            <a:r>
              <a:rPr lang="nb-NO" sz="4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*. Flere kvinner ønsker å amme med slik støtte, og de ammer også lenger. Videre bedres kvinnenes opplevelse av fødselen. Effekten på fødselsutfall, inkludert keisersnitt, og bruk av </a:t>
            </a:r>
            <a:r>
              <a:rPr lang="nb-NO" sz="4800" b="1" dirty="0" err="1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analgesi</a:t>
            </a:r>
            <a:r>
              <a:rPr lang="nb-NO" sz="4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er usikker.</a:t>
            </a:r>
            <a:endParaRPr lang="nb-NO" altLang="nb-NO" sz="48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Bilde 7" descr="Et bilde som inneholder bord&#10;&#10;Automatisk generert beskrivelse">
            <a:extLst>
              <a:ext uri="{FF2B5EF4-FFF2-40B4-BE49-F238E27FC236}">
                <a16:creationId xmlns:a16="http://schemas.microsoft.com/office/drawing/2014/main" id="{4D0D110F-EDE1-B0CA-4CC6-109321F939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2514" y="6229351"/>
            <a:ext cx="30284714" cy="20027858"/>
          </a:xfrm>
          <a:prstGeom prst="rect">
            <a:avLst/>
          </a:prstGeom>
        </p:spPr>
      </p:pic>
      <p:sp>
        <p:nvSpPr>
          <p:cNvPr id="9" name="TekstSylinder 8">
            <a:extLst>
              <a:ext uri="{FF2B5EF4-FFF2-40B4-BE49-F238E27FC236}">
                <a16:creationId xmlns:a16="http://schemas.microsoft.com/office/drawing/2014/main" id="{D4D478F0-FACA-B3CD-6106-D7905114A546}"/>
              </a:ext>
            </a:extLst>
          </p:cNvPr>
          <p:cNvSpPr txBox="1"/>
          <p:nvPr/>
        </p:nvSpPr>
        <p:spPr>
          <a:xfrm>
            <a:off x="571297" y="5983359"/>
            <a:ext cx="10662717" cy="21009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sz="4000" b="1" dirty="0">
              <a:latin typeface="+mn-lt"/>
            </a:endParaRPr>
          </a:p>
          <a:p>
            <a:r>
              <a:rPr lang="nb-NO" sz="4000" b="1" dirty="0">
                <a:latin typeface="+mn-lt"/>
              </a:rPr>
              <a:t>Oppsummering</a:t>
            </a:r>
            <a:endParaRPr lang="nb-NO" sz="4000" dirty="0">
              <a:latin typeface="+mn-lt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nb-NO" sz="4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Oppgaven undersøker hvilken effekt multikulturelle </a:t>
            </a:r>
            <a:r>
              <a:rPr lang="nb-NO" sz="40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Doulaer</a:t>
            </a:r>
            <a:r>
              <a:rPr lang="nb-NO" sz="4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har på bruk av </a:t>
            </a:r>
            <a:r>
              <a:rPr lang="nb-NO" sz="40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analgesi</a:t>
            </a:r>
            <a:r>
              <a:rPr lang="nb-NO" sz="4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 fødselsutfall, inkludert bruk av keisersnitt, hensikt om og lengde på amming og kvinners grad av tilfredshet med fødselen.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nb-NO" sz="4000" u="sng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nb-NO" sz="4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 Strukturerte søk gjennomført januar 2022 i databasene </a:t>
            </a:r>
            <a:r>
              <a:rPr lang="nb-NO" sz="40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PubMed</a:t>
            </a:r>
            <a:r>
              <a:rPr lang="nb-NO" sz="4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 CINAHL og </a:t>
            </a:r>
            <a:r>
              <a:rPr lang="nb-NO" sz="40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Cochrane</a:t>
            </a:r>
            <a:r>
              <a:rPr lang="nb-NO" sz="40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4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bygget opp av fritekstord og </a:t>
            </a:r>
            <a:r>
              <a:rPr lang="nb-NO" sz="40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MesH</a:t>
            </a:r>
            <a:r>
              <a:rPr lang="nb-NO" sz="4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-termer for ordene </a:t>
            </a:r>
            <a:r>
              <a:rPr lang="nb-NO" sz="40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Doula</a:t>
            </a:r>
            <a:r>
              <a:rPr lang="nb-NO" sz="4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 fødsel og minoritet ga 122 treff. Disse ble gjennomgått etter fastsatte kriterier og ga syv relevante artikler med ulike kvalitative og kvantitative design.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nb-NO" sz="4000" u="sng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Konklusjon:</a:t>
            </a:r>
            <a:r>
              <a:rPr lang="nb-NO" sz="4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Multikulturell </a:t>
            </a:r>
            <a:r>
              <a:rPr lang="nb-NO" sz="40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Doula</a:t>
            </a:r>
            <a:r>
              <a:rPr lang="nb-NO" sz="4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ser ut til å ha en positiv effekt på hensikt om og lengde på amming og kvinnenes opplevelse av fødselen. Effekten på fødselsutfall og bruk av </a:t>
            </a:r>
            <a:r>
              <a:rPr lang="nb-NO" sz="40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analgesi</a:t>
            </a:r>
            <a:r>
              <a:rPr lang="nb-NO" sz="4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er usikker.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endParaRPr lang="nb-NO" sz="4000" dirty="0">
              <a:latin typeface="+mn-lt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nb-NO" sz="4000" dirty="0">
                <a:latin typeface="+mn-lt"/>
                <a:cs typeface="Times New Roman" panose="02020603050405020304" pitchFamily="18" charset="0"/>
              </a:rPr>
              <a:t>Tabellen viser hvilke artikler som omtaler de ulike temaene i problemstillingen og hva artikkelforfatterne kom frem til.</a:t>
            </a:r>
            <a:endParaRPr lang="nb-NO" sz="4000" dirty="0"/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5E0E6A7C-B774-120F-42AE-1187AC7164C1}"/>
              </a:ext>
            </a:extLst>
          </p:cNvPr>
          <p:cNvSpPr txBox="1"/>
          <p:nvPr/>
        </p:nvSpPr>
        <p:spPr>
          <a:xfrm>
            <a:off x="11952514" y="25997430"/>
            <a:ext cx="302847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sz="3200" b="1" dirty="0">
              <a:latin typeface="+mn-lt"/>
            </a:endParaRPr>
          </a:p>
          <a:p>
            <a:r>
              <a:rPr lang="nb-NO" sz="3200" dirty="0">
                <a:latin typeface="+mn-lt"/>
              </a:rPr>
              <a:t>* Med «</a:t>
            </a:r>
            <a:r>
              <a:rPr lang="nb-NO" sz="3200" dirty="0" err="1">
                <a:latin typeface="+mn-lt"/>
              </a:rPr>
              <a:t>Doula</a:t>
            </a:r>
            <a:r>
              <a:rPr lang="nb-NO" sz="3200" dirty="0">
                <a:latin typeface="+mn-lt"/>
              </a:rPr>
              <a:t>» menes en kvinne som bistår en annen kvinne under svangerskap og fødsel, her i forbindelse med tilrettelegging for gravide som har migrert.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1748</TotalTime>
  <Words>547</Words>
  <Application>Microsoft Office PowerPoint</Application>
  <PresentationFormat>Egendefinert</PresentationFormat>
  <Paragraphs>30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Standard utforming</vt:lpstr>
      <vt:lpstr>PowerPoint-presentasjon</vt:lpstr>
    </vt:vector>
  </TitlesOfParts>
  <Company>IT-avd, 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Helge Grønhaug</dc:creator>
  <cp:lastModifiedBy>Tuva Marie Hildisch Grønnæss</cp:lastModifiedBy>
  <cp:revision>144</cp:revision>
  <cp:lastPrinted>2016-05-27T08:05:21Z</cp:lastPrinted>
  <dcterms:created xsi:type="dcterms:W3CDTF">2006-11-02T13:18:58Z</dcterms:created>
  <dcterms:modified xsi:type="dcterms:W3CDTF">2022-10-05T09:38:43Z</dcterms:modified>
</cp:coreProperties>
</file>