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42808525" cy="30279975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A4A3A4"/>
          </p15:clr>
        </p15:guide>
        <p15:guide id="2" orient="horz" pos="18586">
          <p15:clr>
            <a:srgbClr val="A4A3A4"/>
          </p15:clr>
        </p15:guide>
        <p15:guide id="3" orient="horz" pos="17074">
          <p15:clr>
            <a:srgbClr val="A4A3A4"/>
          </p15:clr>
        </p15:guide>
        <p15:guide id="4" pos="745">
          <p15:clr>
            <a:srgbClr val="A4A3A4"/>
          </p15:clr>
        </p15:guide>
        <p15:guide id="5" pos="19961">
          <p15:clr>
            <a:srgbClr val="A4A3A4"/>
          </p15:clr>
        </p15:guide>
        <p15:guide id="6" pos="26361">
          <p15:clr>
            <a:srgbClr val="A4A3A4"/>
          </p15:clr>
        </p15:guide>
        <p15:guide id="7" pos="13513">
          <p15:clr>
            <a:srgbClr val="A4A3A4"/>
          </p15:clr>
        </p15:guide>
        <p15:guide id="8" pos="7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32B"/>
    <a:srgbClr val="005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807A7-BB8D-7996-610D-AB7306EE5AD9}" v="125" dt="2022-10-05T11:37:59.088"/>
    <p1510:client id="{B508EBEC-E7C8-7BD0-7037-CC3A1DFE299A}" v="63" dt="2022-10-06T11:47:33.631"/>
    <p1510:client id="{B6FD5085-B265-2FB7-3283-416DCBDEDCD5}" v="1975" dt="2022-10-05T14:04:33.717"/>
    <p1510:client id="{C60B542C-7AA5-8C80-2E74-832291DD8B50}" v="26" dt="2022-10-06T11:51:20.697"/>
    <p1510:client id="{E2AE1B1B-3BB9-ECE1-95F0-74D39F56DF0E}" v="219" dt="2022-10-05T11:56:57.685"/>
    <p1510:client id="{EF89050B-B4C4-4640-BE30-FBDB0E60D695}" v="1384" dt="2022-10-05T13:05:21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63"/>
  </p:normalViewPr>
  <p:slideViewPr>
    <p:cSldViewPr snapToGrid="0" snapToObjects="1">
      <p:cViewPr varScale="1">
        <p:scale>
          <a:sx n="26" d="100"/>
          <a:sy n="26" d="100"/>
        </p:scale>
        <p:origin x="1216" y="312"/>
      </p:cViewPr>
      <p:guideLst>
        <p:guide orient="horz" pos="2778"/>
        <p:guide orient="horz" pos="18586"/>
        <p:guide orient="horz" pos="17074"/>
        <p:guide pos="745"/>
        <p:guide pos="19961"/>
        <p:guide pos="26361"/>
        <p:guide pos="13513"/>
        <p:guide pos="70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24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8350"/>
            <a:ext cx="5422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79" y="4861365"/>
            <a:ext cx="5679742" cy="46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24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131AE1E-E725-4449-B03D-B7F1AD5A2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9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178457" indent="-68637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274549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384368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494187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604007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71382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82364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933465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788E0A-2390-493D-B96C-E13D0340CC64}" type="slidenum">
              <a:rPr lang="nb-NO" altLang="nb-NO" sz="1300"/>
              <a:pPr eaLnBrk="1" hangingPunct="1"/>
              <a:t>1</a:t>
            </a:fld>
            <a:endParaRPr lang="nb-NO" altLang="nb-NO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nb-NO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6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 descr="Background, text field"/>
          <p:cNvSpPr>
            <a:spLocks/>
          </p:cNvSpPr>
          <p:nvPr/>
        </p:nvSpPr>
        <p:spPr bwMode="auto">
          <a:xfrm>
            <a:off x="6780" y="6047625"/>
            <a:ext cx="42840000" cy="21204000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Freeform 3" descr="Red field, top"/>
          <p:cNvSpPr>
            <a:spLocks/>
          </p:cNvSpPr>
          <p:nvPr/>
        </p:nvSpPr>
        <p:spPr bwMode="auto">
          <a:xfrm>
            <a:off x="0" y="-1"/>
            <a:ext cx="42840000" cy="5634931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rgbClr val="E85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DB71FBB0-7283-9C47-8A07-A78431AE1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4799" y="27905117"/>
            <a:ext cx="9907650" cy="16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2pPr>
      <a:lvl3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3pPr>
      <a:lvl4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4pPr>
      <a:lvl5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5pPr>
      <a:lvl6pPr marL="4572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6pPr>
      <a:lvl7pPr marL="9144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7pPr>
      <a:lvl8pPr marL="13716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8pPr>
      <a:lvl9pPr marL="18288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9pPr>
    </p:titleStyle>
    <p:bodyStyle>
      <a:lvl1pPr marL="3136900" indent="-3136900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9300">
          <a:solidFill>
            <a:schemeClr val="tx1"/>
          </a:solidFill>
          <a:latin typeface="+mn-lt"/>
          <a:ea typeface="+mn-ea"/>
          <a:cs typeface="+mn-cs"/>
        </a:defRPr>
      </a:lvl1pPr>
      <a:lvl2pPr marL="6792913" indent="-2613025" algn="l" defTabSz="8361363" rtl="0" eaLnBrk="0" fontAlgn="base" hangingPunct="0">
        <a:spcBef>
          <a:spcPct val="20000"/>
        </a:spcBef>
        <a:spcAft>
          <a:spcPct val="0"/>
        </a:spcAft>
        <a:buChar char="–"/>
        <a:defRPr sz="25600">
          <a:solidFill>
            <a:schemeClr val="tx1"/>
          </a:solidFill>
          <a:latin typeface="+mn-lt"/>
        </a:defRPr>
      </a:lvl2pPr>
      <a:lvl3pPr marL="10452100" indent="-2090738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</a:defRPr>
      </a:lvl3pPr>
      <a:lvl4pPr marL="14630400" indent="-2090738" algn="l" defTabSz="8361363" rtl="0" eaLnBrk="0" fontAlgn="base" hangingPunct="0">
        <a:spcBef>
          <a:spcPct val="20000"/>
        </a:spcBef>
        <a:spcAft>
          <a:spcPct val="0"/>
        </a:spcAft>
        <a:buChar char="–"/>
        <a:defRPr sz="18200">
          <a:solidFill>
            <a:schemeClr val="tx1"/>
          </a:solidFill>
          <a:latin typeface="+mn-lt"/>
        </a:defRPr>
      </a:lvl4pPr>
      <a:lvl5pPr marL="18810288" indent="-2089150" algn="l" defTabSz="8361363" rtl="0" eaLnBrk="0" fontAlgn="base" hangingPunct="0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5pPr>
      <a:lvl6pPr marL="192674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6pPr>
      <a:lvl7pPr marL="197246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7pPr>
      <a:lvl8pPr marL="201818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8pPr>
      <a:lvl9pPr marL="206390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www.kreftregisteret.no/globalassets/livmorhalsprogrammet/rapporter/arsrapport-lp/arsrapport2021_final.pdf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" descr="Title field"/>
          <p:cNvSpPr txBox="1">
            <a:spLocks noChangeArrowheads="1"/>
          </p:cNvSpPr>
          <p:nvPr/>
        </p:nvSpPr>
        <p:spPr bwMode="auto">
          <a:xfrm>
            <a:off x="1182688" y="463735"/>
            <a:ext cx="41369569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5720" rIns="91440" bIns="45720" anchor="t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1300" b="1">
                <a:solidFill>
                  <a:schemeClr val="bg1"/>
                </a:solidFill>
                <a:latin typeface="Arial"/>
                <a:cs typeface="Arial"/>
              </a:rPr>
              <a:t>#sjekkdeg 2018-20 ved KK; </a:t>
            </a:r>
            <a:r>
              <a:rPr lang="nb-NO" altLang="nb-NO" sz="11500" b="1">
                <a:solidFill>
                  <a:schemeClr val="bg1"/>
                </a:solidFill>
                <a:latin typeface="Arial"/>
                <a:cs typeface="Arial"/>
              </a:rPr>
              <a:t>kva </a:t>
            </a:r>
            <a:r>
              <a:rPr lang="nb-NO" altLang="nb-NO" sz="11500" b="1" err="1">
                <a:solidFill>
                  <a:schemeClr val="bg1"/>
                </a:solidFill>
                <a:latin typeface="Arial"/>
                <a:cs typeface="Arial"/>
              </a:rPr>
              <a:t>fann</a:t>
            </a:r>
            <a:r>
              <a:rPr lang="nb-NO" altLang="nb-NO" sz="11500" b="1">
                <a:solidFill>
                  <a:schemeClr val="bg1"/>
                </a:solidFill>
                <a:latin typeface="Arial"/>
                <a:cs typeface="Arial"/>
              </a:rPr>
              <a:t> vi?</a:t>
            </a:r>
            <a:endParaRPr lang="nb-NO" altLang="nb-NO" sz="113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54" name="Subtitle" descr="Subtitle field"/>
          <p:cNvSpPr txBox="1">
            <a:spLocks noChangeArrowheads="1"/>
          </p:cNvSpPr>
          <p:nvPr/>
        </p:nvSpPr>
        <p:spPr bwMode="auto">
          <a:xfrm>
            <a:off x="1179743" y="2658078"/>
            <a:ext cx="2918267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5720" rIns="91440" bIns="45720" anchor="t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Lågterskel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sjølvhenvist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cervixscreeningtilbod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vart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 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 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hovudsak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nytta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av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kvinner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 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 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tråd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med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retningslinjene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til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Livmorhalsprogrammet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mhp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alder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og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tid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sidan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forrige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prøve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. 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Koniseringsrate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på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2%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samsvarer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med den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norske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nb-NO" sz="4800" b="1" err="1">
                <a:solidFill>
                  <a:schemeClr val="bg1"/>
                </a:solidFill>
                <a:latin typeface="+mj-lt"/>
              </a:rPr>
              <a:t>screeningpopulasjonen</a:t>
            </a:r>
            <a:r>
              <a:rPr lang="en-US" altLang="nb-NO" sz="4800" b="1">
                <a:solidFill>
                  <a:schemeClr val="bg1"/>
                </a:solidFill>
                <a:latin typeface="+mj-lt"/>
              </a:rPr>
              <a:t> (1).</a:t>
            </a:r>
            <a:endParaRPr lang="en-US" altLang="nb-NO" sz="4800" b="1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2053" name="Name and info" descr="Field for name and email"/>
          <p:cNvSpPr txBox="1">
            <a:spLocks noChangeArrowheads="1"/>
          </p:cNvSpPr>
          <p:nvPr/>
        </p:nvSpPr>
        <p:spPr bwMode="auto">
          <a:xfrm>
            <a:off x="37403629" y="1686381"/>
            <a:ext cx="471218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b-NO" altLang="nb-NO" sz="4800" b="1">
                <a:solidFill>
                  <a:schemeClr val="bg1"/>
                </a:solidFill>
                <a:latin typeface="+mn-lt"/>
              </a:rPr>
              <a:t>Emilie Forså</a:t>
            </a:r>
          </a:p>
          <a:p>
            <a:pPr algn="r" eaLnBrk="1" hangingPunct="1"/>
            <a:r>
              <a:rPr lang="nb-NO" altLang="nb-NO" sz="4800" b="1">
                <a:solidFill>
                  <a:schemeClr val="bg1"/>
                </a:solidFill>
                <a:latin typeface="+mn-lt"/>
              </a:rPr>
              <a:t>Malene Nesse</a:t>
            </a:r>
            <a:br>
              <a:rPr lang="nb-NO" altLang="nb-NO" sz="4000">
                <a:solidFill>
                  <a:schemeClr val="bg1"/>
                </a:solidFill>
                <a:latin typeface="+mn-lt"/>
              </a:rPr>
            </a:br>
            <a:r>
              <a:rPr lang="nb-NO" altLang="nb-NO" sz="4000">
                <a:solidFill>
                  <a:schemeClr val="bg1"/>
                </a:solidFill>
                <a:latin typeface="+mn-lt"/>
              </a:rPr>
              <a:t>Universitet i Bergen </a:t>
            </a:r>
          </a:p>
          <a:p>
            <a:pPr algn="r" eaLnBrk="1" hangingPunct="1"/>
            <a:r>
              <a:rPr lang="nb-NO" altLang="nb-NO" sz="4000">
                <a:solidFill>
                  <a:schemeClr val="bg1"/>
                </a:solidFill>
                <a:latin typeface="+mn-lt"/>
              </a:rPr>
              <a:t>efo030@uib.no </a:t>
            </a:r>
          </a:p>
          <a:p>
            <a:pPr algn="r" eaLnBrk="1" hangingPunct="1"/>
            <a:r>
              <a:rPr lang="nb-NO" altLang="nb-NO" sz="4000">
                <a:solidFill>
                  <a:schemeClr val="bg1"/>
                </a:solidFill>
                <a:latin typeface="+mn-lt"/>
              </a:rPr>
              <a:t> ruy008@uib.no</a:t>
            </a:r>
          </a:p>
        </p:txBody>
      </p:sp>
      <p:sp>
        <p:nvSpPr>
          <p:cNvPr id="2055" name="Text box 1" descr="Text field "/>
          <p:cNvSpPr txBox="1">
            <a:spLocks noChangeArrowheads="1"/>
          </p:cNvSpPr>
          <p:nvPr/>
        </p:nvSpPr>
        <p:spPr bwMode="auto">
          <a:xfrm>
            <a:off x="1182688" y="6760355"/>
            <a:ext cx="9276290" cy="1142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5720" rIns="91440" bIns="45720" anchor="t">
            <a:spAutoFit/>
          </a:bodyPr>
          <a:lstStyle>
            <a:lvl1pPr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en-GB" altLang="nb-NO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ABSTRAKT</a:t>
            </a: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Sidan 2018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har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KK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arrangert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ein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årleg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ettermiddagspoliklinikk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der 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kvinner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kan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få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tatt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cervixprøve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gratis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utan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henvisning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 </a:t>
            </a:r>
            <a:endParaRPr lang="en-GB" altLang="nb-NO" sz="400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Målet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med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studien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var å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karakterisere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desse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kvinnene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utfall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av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screening. </a:t>
            </a:r>
            <a:br>
              <a:rPr lang="en-GB" altLang="nb-NO" sz="4000">
                <a:latin typeface="+mn-lt"/>
                <a:cs typeface="Arial"/>
              </a:rPr>
            </a:br>
            <a:br>
              <a:rPr lang="en-GB" altLang="nb-NO" sz="4000">
                <a:latin typeface="+mn-lt"/>
              </a:rPr>
            </a:br>
            <a:r>
              <a:rPr lang="en-GB" altLang="nb-NO" sz="4000" b="1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Materiale</a:t>
            </a:r>
            <a:r>
              <a:rPr lang="en-GB" altLang="nb-NO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b="1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GB" altLang="nb-NO" sz="40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b="1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metode</a:t>
            </a:r>
            <a:endParaRPr lang="en-GB" altLang="nb-NO" sz="40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Ein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retrospekt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kohortstudie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med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journalgjennomgang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av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kvinnene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frå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#sjekkdeg 2018-2020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ved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KK.</a:t>
            </a:r>
            <a:endParaRPr lang="en-GB" altLang="nb-NO" sz="400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2059" name="Text Box 3" descr="Text field "/>
          <p:cNvSpPr txBox="1">
            <a:spLocks noChangeArrowheads="1"/>
          </p:cNvSpPr>
          <p:nvPr/>
        </p:nvSpPr>
        <p:spPr bwMode="auto">
          <a:xfrm>
            <a:off x="32035592" y="15347655"/>
            <a:ext cx="10736073" cy="1105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5720" rIns="91440" bIns="45720" anchor="t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INTERESSANTE FUNN</a:t>
            </a:r>
            <a:endParaRPr lang="en-US" alt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marL="571500" indent="-57150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Medisinarstudent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hadde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ikkje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høgre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andel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suboptimale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prøvar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enn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meir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erfarne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prøvetakarar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(p=0,572).</a:t>
            </a:r>
            <a:endParaRPr lang="en-US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marL="571500" indent="-57150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Screeningintervall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 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kvinner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som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aldri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hadde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tatt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før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kvinner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med &lt;3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år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sidan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forrige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hadde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høgst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andel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unormal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under #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sjekkdeg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(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p=0,006).</a:t>
            </a:r>
            <a:endParaRPr lang="en-US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marL="571500" indent="-57150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Resultat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av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forrige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kvinner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med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unormal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forrige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hadde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høgst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andel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unormal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prøve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under #</a:t>
            </a:r>
            <a:r>
              <a:rPr lang="en-US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sjekkdeg</a:t>
            </a:r>
            <a:r>
              <a:rPr lang="en-US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(p&lt;0,001).</a:t>
            </a:r>
            <a:endParaRPr lang="en-US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2062" name="Exmple box" descr="Example box"/>
          <p:cNvSpPr txBox="1">
            <a:spLocks noChangeArrowheads="1"/>
          </p:cNvSpPr>
          <p:nvPr/>
        </p:nvSpPr>
        <p:spPr bwMode="auto">
          <a:xfrm>
            <a:off x="33173505" y="6045077"/>
            <a:ext cx="7376158" cy="2823137"/>
          </a:xfrm>
          <a:prstGeom prst="rect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0" tIns="82800" rIns="91440" bIns="82800" anchor="t">
            <a:spAutoFit/>
          </a:bodyPr>
          <a:lstStyle>
            <a:lvl1pPr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Tabell 2: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Biopsiresultat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frå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kolposkopi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 CIN2+CIN3 (6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kvinner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2%)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blei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konisert</a:t>
            </a:r>
            <a:r>
              <a:rPr lang="en-GB" altLang="nb-NO" sz="4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2064" name="Text Box 6" descr="Text field "/>
          <p:cNvSpPr txBox="1">
            <a:spLocks noChangeArrowheads="1"/>
          </p:cNvSpPr>
          <p:nvPr/>
        </p:nvSpPr>
        <p:spPr bwMode="auto">
          <a:xfrm>
            <a:off x="1182687" y="19225448"/>
            <a:ext cx="20287981" cy="718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5720" rIns="91440" bIns="45720" anchor="t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20000"/>
              </a:spcAft>
            </a:pPr>
            <a:r>
              <a:rPr lang="en-GB" altLang="nb-NO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Resultat</a:t>
            </a:r>
            <a:endParaRPr lang="en-GB" altLang="nb-NO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marL="571500" indent="-57150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295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kvinner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fekk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tatt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prøve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under #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sjekkdeg</a:t>
            </a:r>
            <a:endParaRPr lang="en-GB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marL="1314450" lvl="1" indent="-57150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188 HPV-test, 63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cervixcytologi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44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cervixcytologi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+ HPV-test.</a:t>
            </a:r>
            <a:endParaRPr lang="en-GB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marL="571500" indent="-57150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Screeningintervall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blant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alle 295: &lt;3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år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39, 3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år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98, &gt;3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år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122,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aldri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tatt: 36</a:t>
            </a:r>
            <a:endParaRPr lang="en-GB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marL="571500" indent="-57150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46 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kvinner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(16%)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fekk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tatt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prøve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for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tidleg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iflg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retningslinjene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til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Livmorhalsprogrammet</a:t>
            </a:r>
            <a:endParaRPr lang="en-GB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marL="1314450" lvl="1" indent="-57150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15 var &lt;25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år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31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hadde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&lt;3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år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sidan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forrige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normale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prøve</a:t>
            </a:r>
            <a:endParaRPr lang="en-GB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571500" indent="-57150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33 (11%)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hadde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unormale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prøvesvar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Wingdings" pitchFamily="2" charset="2"/>
              </a:rPr>
              <a:t>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16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fekk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utredning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hos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KK 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Wingdings" pitchFamily="2" charset="2"/>
              </a:rPr>
              <a:t>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6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vart</a:t>
            </a: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konisert</a:t>
            </a:r>
            <a:endParaRPr lang="en-GB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2065" name="References" descr="Field for references"/>
          <p:cNvSpPr txBox="1">
            <a:spLocks noChangeArrowheads="1"/>
          </p:cNvSpPr>
          <p:nvPr/>
        </p:nvSpPr>
        <p:spPr bwMode="auto">
          <a:xfrm>
            <a:off x="21801392" y="27460575"/>
            <a:ext cx="957675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5720" rIns="91440" bIns="45720" anchor="t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REFERANSAR</a:t>
            </a:r>
            <a:endParaRPr lang="nb-NO" altLang="nb-NO" sz="2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  <a:p>
            <a:pPr eaLnBrk="1" hangingPunct="1"/>
            <a:r>
              <a:rPr lang="nb-NO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/>
              </a:rPr>
              <a:t>1:  :</a:t>
            </a:r>
            <a:r>
              <a:rPr lang="nb-NO" sz="2000" dirty="0">
                <a:latin typeface="+mn-lt"/>
                <a:cs typeface="Arial"/>
              </a:rPr>
              <a:t>Kreftregisteret. Årsrapport 2021, screeningaktivitet og resultater fra livmorhalsprogrammet [Rapport]. </a:t>
            </a:r>
            <a:r>
              <a:rPr lang="nb-NO" sz="2000" dirty="0" err="1">
                <a:latin typeface="+mn-lt"/>
                <a:cs typeface="Arial"/>
              </a:rPr>
              <a:t>Kreftregisteret.no</a:t>
            </a:r>
            <a:r>
              <a:rPr lang="nb-NO" sz="2000" dirty="0">
                <a:latin typeface="+mn-lt"/>
                <a:cs typeface="Arial"/>
              </a:rPr>
              <a:t>: Kreftregisteret; 2022 [</a:t>
            </a:r>
            <a:r>
              <a:rPr lang="nb-NO" sz="2000" dirty="0" err="1">
                <a:latin typeface="+mn-lt"/>
                <a:cs typeface="Arial"/>
              </a:rPr>
              <a:t>updated</a:t>
            </a:r>
            <a:r>
              <a:rPr lang="nb-NO" sz="2000" dirty="0">
                <a:latin typeface="+mn-lt"/>
                <a:cs typeface="Arial"/>
              </a:rPr>
              <a:t> 22.08.2022. </a:t>
            </a:r>
            <a:r>
              <a:rPr lang="nb-NO" sz="2000" dirty="0" err="1">
                <a:latin typeface="+mn-lt"/>
                <a:cs typeface="Arial"/>
              </a:rPr>
              <a:t>Available</a:t>
            </a:r>
            <a:r>
              <a:rPr lang="nb-NO" sz="2000" dirty="0">
                <a:latin typeface="+mn-lt"/>
                <a:cs typeface="Arial"/>
              </a:rPr>
              <a:t> from: </a:t>
            </a:r>
            <a:r>
              <a:rPr lang="nb-NO" sz="2000" dirty="0">
                <a:latin typeface="+mn-lt"/>
                <a:cs typeface="Arial"/>
                <a:hlinkClick r:id="rId3"/>
              </a:rPr>
              <a:t>https://www.kreftregisteret.no/globalassets/livmorhalsprogrammet/rapporter/arsrapport-lp/arsrapport2021_final.pdf</a:t>
            </a:r>
            <a:r>
              <a:rPr lang="nb-NO" sz="2000" dirty="0">
                <a:latin typeface="+mn-lt"/>
                <a:cs typeface="Arial"/>
              </a:rPr>
              <a:t>.</a:t>
            </a:r>
            <a:endParaRPr lang="nb-NO" altLang="nb-NO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</p:txBody>
      </p:sp>
      <p:sp>
        <p:nvSpPr>
          <p:cNvPr id="2066" name="Acknowledgements" descr="Field for acknowledgements"/>
          <p:cNvSpPr txBox="1">
            <a:spLocks noChangeArrowheads="1"/>
          </p:cNvSpPr>
          <p:nvPr/>
        </p:nvSpPr>
        <p:spPr bwMode="auto">
          <a:xfrm>
            <a:off x="32374916" y="27459585"/>
            <a:ext cx="97409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5720" rIns="91440" bIns="45720" anchor="t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TAKK TIL</a:t>
            </a:r>
            <a:endParaRPr 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b-NO" sz="1800" dirty="0">
                <a:effectLst/>
                <a:latin typeface="+mn-lt"/>
                <a:ea typeface="Merriweather" pitchFamily="2" charset="77"/>
              </a:rPr>
              <a:t>Takk til seksjonsoverlege Maria Ravnefjell ved Avdeling for patologi ved HUS for bidrag til skildring av </a:t>
            </a:r>
            <a:r>
              <a:rPr lang="nb-NO" sz="1800" dirty="0" err="1">
                <a:effectLst/>
                <a:latin typeface="+mn-lt"/>
                <a:ea typeface="Merriweather" pitchFamily="2" charset="77"/>
              </a:rPr>
              <a:t>analysemetodane</a:t>
            </a:r>
            <a:r>
              <a:rPr lang="nb-NO" sz="1800" dirty="0">
                <a:effectLst/>
                <a:latin typeface="+mn-lt"/>
                <a:ea typeface="Merriweather" pitchFamily="2" charset="77"/>
              </a:rPr>
              <a:t> ved HUS for HPV- og </a:t>
            </a:r>
            <a:r>
              <a:rPr lang="nb-NO" sz="1800" dirty="0" err="1">
                <a:effectLst/>
                <a:latin typeface="+mn-lt"/>
                <a:ea typeface="Merriweather" pitchFamily="2" charset="77"/>
              </a:rPr>
              <a:t>cytologiprøvar</a:t>
            </a:r>
            <a:r>
              <a:rPr lang="nb-NO" sz="1800" dirty="0">
                <a:effectLst/>
                <a:latin typeface="+mn-lt"/>
                <a:ea typeface="Merriweather" pitchFamily="2" charset="77"/>
              </a:rPr>
              <a:t>.</a:t>
            </a:r>
            <a:r>
              <a:rPr lang="nb-NO" sz="1800" dirty="0">
                <a:latin typeface="+mn-lt"/>
                <a:ea typeface="Merriweather" pitchFamily="2" charset="77"/>
              </a:rPr>
              <a:t>  </a:t>
            </a:r>
            <a:endParaRPr lang="nb-NO" sz="18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nb-NO" sz="1800" dirty="0">
                <a:effectLst/>
                <a:latin typeface="+mn-lt"/>
                <a:ea typeface="Merriweather" pitchFamily="2" charset="77"/>
              </a:rPr>
              <a:t>Vi vil også takke vår </a:t>
            </a:r>
            <a:r>
              <a:rPr lang="nb-NO" sz="1800" dirty="0" err="1">
                <a:effectLst/>
                <a:latin typeface="+mn-lt"/>
                <a:ea typeface="Merriweather" pitchFamily="2" charset="77"/>
              </a:rPr>
              <a:t>hovudveileiar</a:t>
            </a:r>
            <a:r>
              <a:rPr lang="nb-NO" sz="1800" dirty="0">
                <a:effectLst/>
                <a:latin typeface="+mn-lt"/>
                <a:ea typeface="Merriweather" pitchFamily="2" charset="77"/>
              </a:rPr>
              <a:t>, Jone </a:t>
            </a:r>
            <a:r>
              <a:rPr lang="nb-NO" sz="1800" dirty="0" err="1">
                <a:effectLst/>
                <a:latin typeface="+mn-lt"/>
                <a:ea typeface="Merriweather" pitchFamily="2" charset="77"/>
              </a:rPr>
              <a:t>Trovik</a:t>
            </a:r>
            <a:r>
              <a:rPr lang="nb-NO" sz="1800" dirty="0">
                <a:effectLst/>
                <a:latin typeface="+mn-lt"/>
                <a:ea typeface="Merriweather" pitchFamily="2" charset="77"/>
              </a:rPr>
              <a:t>, for god rettleiing og </a:t>
            </a:r>
            <a:r>
              <a:rPr lang="nb-NO" sz="1800" dirty="0" err="1">
                <a:effectLst/>
                <a:latin typeface="+mn-lt"/>
                <a:ea typeface="Merriweather" pitchFamily="2" charset="77"/>
              </a:rPr>
              <a:t>inspirerande</a:t>
            </a:r>
            <a:r>
              <a:rPr lang="nb-NO" sz="1800" dirty="0">
                <a:effectLst/>
                <a:latin typeface="+mn-lt"/>
                <a:ea typeface="Merriweather" pitchFamily="2" charset="77"/>
              </a:rPr>
              <a:t> </a:t>
            </a:r>
            <a:r>
              <a:rPr lang="nb-NO" sz="1800" dirty="0" err="1">
                <a:effectLst/>
                <a:latin typeface="+mn-lt"/>
                <a:ea typeface="Merriweather" pitchFamily="2" charset="77"/>
              </a:rPr>
              <a:t>innspel</a:t>
            </a:r>
            <a:r>
              <a:rPr lang="nb-NO" sz="1800" dirty="0">
                <a:effectLst/>
                <a:latin typeface="+mn-lt"/>
                <a:ea typeface="Merriweather" pitchFamily="2" charset="77"/>
              </a:rPr>
              <a:t> undervegs i prosessen med dette prosjektet.</a:t>
            </a:r>
            <a:r>
              <a:rPr lang="nb-NO" sz="1800" dirty="0">
                <a:latin typeface="+mn-lt"/>
                <a:ea typeface="Merriweather" pitchFamily="2" charset="77"/>
              </a:rPr>
              <a:t> </a:t>
            </a:r>
            <a:endParaRPr lang="nb-NO" sz="1800" dirty="0">
              <a:effectLst/>
              <a:latin typeface="+mn-lt"/>
              <a:ea typeface="Times New Roman" panose="02020603050405020304" pitchFamily="18" charset="0"/>
            </a:endParaRPr>
          </a:p>
          <a:p>
            <a:pPr eaLnBrk="1" hangingPunct="1"/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endParaRPr lang="en-GB" altLang="nb-NO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/>
            </a:endParaRP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EAFA6A1-72FE-9044-923C-BEE919A7F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26303"/>
              </p:ext>
            </p:extLst>
          </p:nvPr>
        </p:nvGraphicFramePr>
        <p:xfrm>
          <a:off x="22163314" y="16919202"/>
          <a:ext cx="9214830" cy="9486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4773">
                  <a:extLst>
                    <a:ext uri="{9D8B030D-6E8A-4147-A177-3AD203B41FA5}">
                      <a16:colId xmlns:a16="http://schemas.microsoft.com/office/drawing/2014/main" val="3170162509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2835813090"/>
                    </a:ext>
                  </a:extLst>
                </a:gridCol>
              </a:tblGrid>
              <a:tr h="9102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Prøvesvar #</a:t>
                      </a:r>
                      <a:r>
                        <a:rPr lang="nb-NO" sz="3600" err="1">
                          <a:effectLst/>
                        </a:rPr>
                        <a:t>sjekkdeg</a:t>
                      </a:r>
                      <a:r>
                        <a:rPr lang="nb-NO" sz="3600">
                          <a:effectLst/>
                        </a:rPr>
                        <a:t> 2018-2020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Tal n (%)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08783"/>
                  </a:ext>
                </a:extLst>
              </a:tr>
              <a:tr h="1054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Negativ HPV (kun tatt HPV)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186 (63)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478261"/>
                  </a:ext>
                </a:extLst>
              </a:tr>
              <a:tr h="1054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Normal </a:t>
                      </a:r>
                      <a:r>
                        <a:rPr lang="nb-NO" sz="3600" err="1">
                          <a:effectLst/>
                        </a:rPr>
                        <a:t>cyt</a:t>
                      </a:r>
                      <a:r>
                        <a:rPr lang="nb-NO" sz="3600">
                          <a:effectLst/>
                        </a:rPr>
                        <a:t> (kun tatt </a:t>
                      </a:r>
                      <a:r>
                        <a:rPr lang="nb-NO" sz="3600" err="1">
                          <a:effectLst/>
                        </a:rPr>
                        <a:t>cyt</a:t>
                      </a:r>
                      <a:r>
                        <a:rPr lang="nb-NO" sz="3600">
                          <a:effectLst/>
                        </a:rPr>
                        <a:t>) 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59 (20)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109213"/>
                  </a:ext>
                </a:extLst>
              </a:tr>
              <a:tr h="1054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Negativ HPV + normal </a:t>
                      </a:r>
                      <a:r>
                        <a:rPr lang="nb-NO" sz="3600" err="1">
                          <a:effectLst/>
                        </a:rPr>
                        <a:t>cyt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17 (6)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827595"/>
                  </a:ext>
                </a:extLst>
              </a:tr>
              <a:tr h="11967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Positiv HPV + unormal </a:t>
                      </a:r>
                      <a:r>
                        <a:rPr lang="nb-NO" sz="3600" err="1">
                          <a:effectLst/>
                        </a:rPr>
                        <a:t>cyt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12 (4)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8642344"/>
                  </a:ext>
                </a:extLst>
              </a:tr>
              <a:tr h="1054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Negativ HPV + unormal </a:t>
                      </a:r>
                      <a:r>
                        <a:rPr lang="nb-NO" sz="3600" err="1">
                          <a:effectLst/>
                        </a:rPr>
                        <a:t>cyt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9 (3)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026391"/>
                  </a:ext>
                </a:extLst>
              </a:tr>
              <a:tr h="1054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Normal </a:t>
                      </a:r>
                      <a:r>
                        <a:rPr lang="nb-NO" sz="3600" err="1">
                          <a:effectLst/>
                        </a:rPr>
                        <a:t>cyt</a:t>
                      </a:r>
                      <a:r>
                        <a:rPr lang="nb-NO" sz="3600">
                          <a:effectLst/>
                        </a:rPr>
                        <a:t> + positiv HPV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6 (2)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767098"/>
                  </a:ext>
                </a:extLst>
              </a:tr>
              <a:tr h="1054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Unormal </a:t>
                      </a:r>
                      <a:r>
                        <a:rPr lang="nb-NO" sz="3600" err="1">
                          <a:effectLst/>
                        </a:rPr>
                        <a:t>cyt</a:t>
                      </a:r>
                      <a:r>
                        <a:rPr lang="nb-NO" sz="3600">
                          <a:effectLst/>
                        </a:rPr>
                        <a:t> (kun tatt </a:t>
                      </a:r>
                      <a:r>
                        <a:rPr lang="nb-NO" sz="3600" err="1">
                          <a:effectLst/>
                        </a:rPr>
                        <a:t>cyt</a:t>
                      </a:r>
                      <a:r>
                        <a:rPr lang="nb-NO" sz="3600">
                          <a:effectLst/>
                        </a:rPr>
                        <a:t>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4 (1)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872546"/>
                  </a:ext>
                </a:extLst>
              </a:tr>
              <a:tr h="10542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Positiv HPV (kun tatt HPV)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2 (1)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7035808"/>
                  </a:ext>
                </a:extLst>
              </a:tr>
            </a:tbl>
          </a:graphicData>
        </a:graphic>
      </p:graphicFrame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638EA8E2-6580-F64E-AB55-B5CEDE578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88330"/>
              </p:ext>
            </p:extLst>
          </p:nvPr>
        </p:nvGraphicFramePr>
        <p:xfrm>
          <a:off x="33173505" y="9056264"/>
          <a:ext cx="7451981" cy="53733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447524">
                  <a:extLst>
                    <a:ext uri="{9D8B030D-6E8A-4147-A177-3AD203B41FA5}">
                      <a16:colId xmlns:a16="http://schemas.microsoft.com/office/drawing/2014/main" val="3878298820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1859084508"/>
                    </a:ext>
                  </a:extLst>
                </a:gridCol>
              </a:tblGrid>
              <a:tr h="9391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Biopsiresultat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Tal n (%)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374678"/>
                  </a:ext>
                </a:extLst>
              </a:tr>
              <a:tr h="717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Normal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4 (24)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0808520"/>
                  </a:ext>
                </a:extLst>
              </a:tr>
              <a:tr h="717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CIN1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3 (18)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835160"/>
                  </a:ext>
                </a:extLst>
              </a:tr>
              <a:tr h="717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CIN2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2 (12)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229566"/>
                  </a:ext>
                </a:extLst>
              </a:tr>
              <a:tr h="717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CIN3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4 (24)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5057422"/>
                  </a:ext>
                </a:extLst>
              </a:tr>
              <a:tr h="8153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Inflammasjon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4 (24)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5115889"/>
                  </a:ext>
                </a:extLst>
              </a:tr>
              <a:tr h="717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Total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3600">
                          <a:effectLst/>
                        </a:rPr>
                        <a:t>17</a:t>
                      </a:r>
                      <a:endParaRPr lang="nb-NO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840705"/>
                  </a:ext>
                </a:extLst>
              </a:tr>
            </a:tbl>
          </a:graphicData>
        </a:graphic>
      </p:graphicFrame>
      <p:sp>
        <p:nvSpPr>
          <p:cNvPr id="157" name="Pil høyre 156">
            <a:extLst>
              <a:ext uri="{FF2B5EF4-FFF2-40B4-BE49-F238E27FC236}">
                <a16:creationId xmlns:a16="http://schemas.microsoft.com/office/drawing/2014/main" id="{4DB10A8C-32BA-7842-A1ED-4CEF46B0ADF4}"/>
              </a:ext>
            </a:extLst>
          </p:cNvPr>
          <p:cNvSpPr/>
          <p:nvPr/>
        </p:nvSpPr>
        <p:spPr bwMode="auto">
          <a:xfrm>
            <a:off x="10966724" y="6051505"/>
            <a:ext cx="20995684" cy="7857114"/>
          </a:xfrm>
          <a:prstGeom prst="rightArrow">
            <a:avLst/>
          </a:prstGeom>
          <a:solidFill>
            <a:schemeClr val="accent1"/>
          </a:solidFill>
          <a:ln w="76200" cap="flat" cmpd="sng" algn="ctr">
            <a:solidFill>
              <a:srgbClr val="00547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8361363" eaLnBrk="1" hangingPunct="1">
              <a:defRPr/>
            </a:pPr>
            <a:r>
              <a:rPr lang="nb-NO">
                <a:latin typeface="Arial" charset="0"/>
              </a:rPr>
              <a:t>ASC-US</a:t>
            </a:r>
          </a:p>
        </p:txBody>
      </p:sp>
      <p:pic>
        <p:nvPicPr>
          <p:cNvPr id="160" name="Picture 11" descr="superf">
            <a:extLst>
              <a:ext uri="{FF2B5EF4-FFF2-40B4-BE49-F238E27FC236}">
                <a16:creationId xmlns:a16="http://schemas.microsoft.com/office/drawing/2014/main" id="{630ABD6E-4B79-F441-84DC-626B76E3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865" y="7887264"/>
            <a:ext cx="4176713" cy="30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9" descr="CIN 1 i">
            <a:extLst>
              <a:ext uri="{FF2B5EF4-FFF2-40B4-BE49-F238E27FC236}">
                <a16:creationId xmlns:a16="http://schemas.microsoft.com/office/drawing/2014/main" id="{C07E52D9-0175-C948-9311-11360B71B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4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522" y="7887264"/>
            <a:ext cx="5489802" cy="30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Picture 13" descr="CIN 2">
            <a:extLst>
              <a:ext uri="{FF2B5EF4-FFF2-40B4-BE49-F238E27FC236}">
                <a16:creationId xmlns:a16="http://schemas.microsoft.com/office/drawing/2014/main" id="{A71C5104-4B58-794F-B25B-676F27BC8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6"/>
          <a:stretch>
            <a:fillRect/>
          </a:stretch>
        </p:blipFill>
        <p:spPr bwMode="auto">
          <a:xfrm>
            <a:off x="20250023" y="7883206"/>
            <a:ext cx="4681846" cy="30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Bilde 54">
            <a:extLst>
              <a:ext uri="{FF2B5EF4-FFF2-40B4-BE49-F238E27FC236}">
                <a16:creationId xmlns:a16="http://schemas.microsoft.com/office/drawing/2014/main" id="{F92C6F4D-0417-2047-B35A-FB975C0AD0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3" t="28104" r="55602" b="40193"/>
          <a:stretch>
            <a:fillRect/>
          </a:stretch>
        </p:blipFill>
        <p:spPr bwMode="auto">
          <a:xfrm>
            <a:off x="24931869" y="7879148"/>
            <a:ext cx="3128968" cy="301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0" name="TekstSylinder 2109">
            <a:extLst>
              <a:ext uri="{FF2B5EF4-FFF2-40B4-BE49-F238E27FC236}">
                <a16:creationId xmlns:a16="http://schemas.microsoft.com/office/drawing/2014/main" id="{7F1360B3-CDC3-EA48-8BAD-6B3FD03B0096}"/>
              </a:ext>
            </a:extLst>
          </p:cNvPr>
          <p:cNvSpPr txBox="1"/>
          <p:nvPr/>
        </p:nvSpPr>
        <p:spPr>
          <a:xfrm>
            <a:off x="11071185" y="10897847"/>
            <a:ext cx="1654106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b="1">
                <a:solidFill>
                  <a:schemeClr val="bg1"/>
                </a:solidFill>
                <a:latin typeface="Arial"/>
                <a:cs typeface="Arial"/>
              </a:rPr>
              <a:t>Normal </a:t>
            </a:r>
            <a:r>
              <a:rPr lang="nb-NO" b="1" err="1">
                <a:solidFill>
                  <a:schemeClr val="bg1"/>
                </a:solidFill>
                <a:latin typeface="Arial"/>
                <a:cs typeface="Arial"/>
              </a:rPr>
              <a:t>cyt</a:t>
            </a:r>
            <a:r>
              <a:rPr lang="nb-NO" b="1">
                <a:solidFill>
                  <a:schemeClr val="bg1"/>
                </a:solidFill>
                <a:latin typeface="Arial"/>
                <a:cs typeface="Arial"/>
              </a:rPr>
              <a:t>/HPV        ASC-US/LSIL/HPV-andre    HSIL/HPV16/18/CIN3        Konisert</a:t>
            </a:r>
          </a:p>
          <a:p>
            <a:r>
              <a:rPr lang="nb-NO" b="1">
                <a:solidFill>
                  <a:schemeClr val="bg1"/>
                </a:solidFill>
                <a:latin typeface="Arial"/>
                <a:cs typeface="Arial"/>
              </a:rPr>
              <a:t>n = 262                       </a:t>
            </a:r>
            <a:r>
              <a:rPr lang="nb-NO" b="1" err="1">
                <a:solidFill>
                  <a:schemeClr val="bg1"/>
                </a:solidFill>
                <a:latin typeface="Arial"/>
                <a:cs typeface="Arial"/>
              </a:rPr>
              <a:t>Ktr</a:t>
            </a:r>
            <a:r>
              <a:rPr lang="nb-NO" b="1">
                <a:solidFill>
                  <a:schemeClr val="bg1"/>
                </a:solidFill>
                <a:latin typeface="Arial"/>
                <a:cs typeface="Arial"/>
              </a:rPr>
              <a:t> fastlege n = 17               </a:t>
            </a:r>
            <a:r>
              <a:rPr lang="nb-NO" b="1" err="1">
                <a:solidFill>
                  <a:schemeClr val="bg1"/>
                </a:solidFill>
                <a:latin typeface="Arial"/>
                <a:cs typeface="Arial"/>
              </a:rPr>
              <a:t>Ktr</a:t>
            </a:r>
            <a:r>
              <a:rPr lang="nb-NO" b="1">
                <a:solidFill>
                  <a:schemeClr val="bg1"/>
                </a:solidFill>
                <a:latin typeface="Arial"/>
                <a:cs typeface="Arial"/>
              </a:rPr>
              <a:t> KK n= 16                     n = 6</a:t>
            </a:r>
          </a:p>
        </p:txBody>
      </p:sp>
      <p:sp>
        <p:nvSpPr>
          <p:cNvPr id="2291" name="TekstSylinder 2290">
            <a:extLst>
              <a:ext uri="{FF2B5EF4-FFF2-40B4-BE49-F238E27FC236}">
                <a16:creationId xmlns:a16="http://schemas.microsoft.com/office/drawing/2014/main" id="{B0510A8D-DAD4-30D3-797F-90A3CBD4487B}"/>
              </a:ext>
            </a:extLst>
          </p:cNvPr>
          <p:cNvSpPr txBox="1"/>
          <p:nvPr/>
        </p:nvSpPr>
        <p:spPr>
          <a:xfrm>
            <a:off x="22163314" y="14774497"/>
            <a:ext cx="9214830" cy="18249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nb-NO" sz="4000" dirty="0">
                <a:latin typeface="Arial"/>
                <a:cs typeface="Arial"/>
              </a:rPr>
              <a:t>  Tabell 1: Fordeling av </a:t>
            </a:r>
            <a:r>
              <a:rPr lang="nb-NO" sz="4000" dirty="0" err="1">
                <a:latin typeface="Arial"/>
                <a:cs typeface="Arial"/>
              </a:rPr>
              <a:t>prøvetypar</a:t>
            </a:r>
            <a:r>
              <a:rPr lang="nb-NO" sz="4000" dirty="0">
                <a:latin typeface="Arial"/>
                <a:cs typeface="Arial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nb-NO" sz="4000" dirty="0">
                <a:latin typeface="Arial"/>
                <a:cs typeface="Arial"/>
              </a:rPr>
              <a:t>  og prøveresultat</a:t>
            </a:r>
            <a:endParaRPr lang="nb-NO" sz="4000" dirty="0">
              <a:cs typeface="Arial"/>
            </a:endParaRPr>
          </a:p>
        </p:txBody>
      </p:sp>
      <p:pic>
        <p:nvPicPr>
          <p:cNvPr id="21" name="Bilde 39">
            <a:extLst>
              <a:ext uri="{FF2B5EF4-FFF2-40B4-BE49-F238E27FC236}">
                <a16:creationId xmlns:a16="http://schemas.microsoft.com/office/drawing/2014/main" id="{42451DA4-9602-4247-961D-1FBF27F08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23"/>
          <a:stretch>
            <a:fillRect/>
          </a:stretch>
        </p:blipFill>
        <p:spPr bwMode="auto">
          <a:xfrm>
            <a:off x="32363252" y="727855"/>
            <a:ext cx="3039545" cy="42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vrundet rektangel 3">
            <a:extLst>
              <a:ext uri="{FF2B5EF4-FFF2-40B4-BE49-F238E27FC236}">
                <a16:creationId xmlns:a16="http://schemas.microsoft.com/office/drawing/2014/main" id="{7E2D0619-816C-174E-B44B-CD0FD3F5824A}"/>
              </a:ext>
            </a:extLst>
          </p:cNvPr>
          <p:cNvSpPr/>
          <p:nvPr/>
        </p:nvSpPr>
        <p:spPr bwMode="auto">
          <a:xfrm>
            <a:off x="10843864" y="12634275"/>
            <a:ext cx="3699450" cy="1417309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 algn="ctr">
                <a:solidFill>
                  <a:srgbClr val="00547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999" tIns="360000" rIns="72000" bIns="36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361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299 påmelde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150EDF1-2565-6A43-AE2E-0481F5BDFBBB}"/>
              </a:ext>
            </a:extLst>
          </p:cNvPr>
          <p:cNvSpPr txBox="1"/>
          <p:nvPr/>
        </p:nvSpPr>
        <p:spPr>
          <a:xfrm>
            <a:off x="11190514" y="1480457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/>
          </a:p>
        </p:txBody>
      </p:sp>
      <p:sp>
        <p:nvSpPr>
          <p:cNvPr id="25" name="Avrundet rektangel 24">
            <a:extLst>
              <a:ext uri="{FF2B5EF4-FFF2-40B4-BE49-F238E27FC236}">
                <a16:creationId xmlns:a16="http://schemas.microsoft.com/office/drawing/2014/main" id="{D367E690-1EAD-AE4E-9753-70DE021A1F9C}"/>
              </a:ext>
            </a:extLst>
          </p:cNvPr>
          <p:cNvSpPr/>
          <p:nvPr/>
        </p:nvSpPr>
        <p:spPr bwMode="auto">
          <a:xfrm>
            <a:off x="10843864" y="14222331"/>
            <a:ext cx="3699450" cy="2060809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txBody>
          <a:bodyPr vert="horz" wrap="square" lIns="396000" tIns="648000" rIns="72000" bIns="648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361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3600">
                <a:solidFill>
                  <a:schemeClr val="bg1"/>
                </a:solidFill>
              </a:rPr>
              <a:t>295 tok prøve</a:t>
            </a:r>
          </a:p>
        </p:txBody>
      </p:sp>
      <p:sp>
        <p:nvSpPr>
          <p:cNvPr id="26" name="Avrundet rektangel 25">
            <a:extLst>
              <a:ext uri="{FF2B5EF4-FFF2-40B4-BE49-F238E27FC236}">
                <a16:creationId xmlns:a16="http://schemas.microsoft.com/office/drawing/2014/main" id="{68340CE6-526F-E342-9631-58679372D10F}"/>
              </a:ext>
            </a:extLst>
          </p:cNvPr>
          <p:cNvSpPr/>
          <p:nvPr/>
        </p:nvSpPr>
        <p:spPr bwMode="auto">
          <a:xfrm>
            <a:off x="10824684" y="16399568"/>
            <a:ext cx="3699450" cy="2643176"/>
          </a:xfrm>
          <a:prstGeom prst="roundRect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</p:spPr>
        <p:txBody>
          <a:bodyPr vert="horz" wrap="square" lIns="648000" tIns="360000" rIns="72000" bIns="360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361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3600">
                <a:solidFill>
                  <a:schemeClr val="bg1"/>
                </a:solidFill>
              </a:rPr>
              <a:t>249 =</a:t>
            </a:r>
          </a:p>
          <a:p>
            <a:pPr marL="0" marR="0" indent="0" algn="l" defTabSz="8361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3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Screening-</a:t>
            </a:r>
          </a:p>
          <a:p>
            <a:pPr marL="0" marR="0" indent="0" algn="l" defTabSz="8361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3600">
                <a:solidFill>
                  <a:schemeClr val="bg1"/>
                </a:solidFill>
              </a:rPr>
              <a:t>populasjon</a:t>
            </a:r>
            <a:endParaRPr kumimoji="0" lang="nb-NO" sz="3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EFA4B5D-E50A-F741-B2F3-71C81DD29CB1}"/>
              </a:ext>
            </a:extLst>
          </p:cNvPr>
          <p:cNvSpPr txBox="1"/>
          <p:nvPr/>
        </p:nvSpPr>
        <p:spPr>
          <a:xfrm>
            <a:off x="14666173" y="12871081"/>
            <a:ext cx="369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/>
              <a:t>4 tok </a:t>
            </a:r>
            <a:r>
              <a:rPr lang="nb-NO" err="1"/>
              <a:t>ikkje</a:t>
            </a:r>
            <a:r>
              <a:rPr lang="nb-NO"/>
              <a:t> prøve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A1DEC99-6795-C44D-8DE4-1EC6EF556D8A}"/>
              </a:ext>
            </a:extLst>
          </p:cNvPr>
          <p:cNvSpPr txBox="1"/>
          <p:nvPr/>
        </p:nvSpPr>
        <p:spPr>
          <a:xfrm>
            <a:off x="14730851" y="14039639"/>
            <a:ext cx="6739818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dirty="0" err="1">
                <a:latin typeface="Arial"/>
                <a:cs typeface="Arial"/>
              </a:rPr>
              <a:t>Følgde</a:t>
            </a:r>
            <a:r>
              <a:rPr lang="nb-NO" dirty="0">
                <a:latin typeface="Arial"/>
                <a:cs typeface="Arial"/>
              </a:rPr>
              <a:t> </a:t>
            </a:r>
            <a:r>
              <a:rPr lang="nb-NO" dirty="0" err="1">
                <a:latin typeface="Arial"/>
                <a:cs typeface="Arial"/>
              </a:rPr>
              <a:t>ikkje</a:t>
            </a:r>
            <a:r>
              <a:rPr lang="nb-NO" dirty="0">
                <a:latin typeface="Arial"/>
                <a:cs typeface="Arial"/>
              </a:rPr>
              <a:t> screeningalgoritme: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31 &lt;3 år </a:t>
            </a:r>
            <a:r>
              <a:rPr lang="nb-NO" dirty="0" err="1">
                <a:latin typeface="Arial"/>
                <a:cs typeface="Arial"/>
              </a:rPr>
              <a:t>sidan</a:t>
            </a:r>
            <a:r>
              <a:rPr lang="nb-NO" dirty="0">
                <a:latin typeface="Arial"/>
                <a:cs typeface="Arial"/>
              </a:rPr>
              <a:t> forrige </a:t>
            </a:r>
            <a:endParaRPr lang="nb-NO" dirty="0">
              <a:cs typeface="Arial"/>
            </a:endParaRPr>
          </a:p>
          <a:p>
            <a:r>
              <a:rPr lang="nb-NO" dirty="0">
                <a:latin typeface="Arial"/>
                <a:cs typeface="Arial"/>
              </a:rPr>
              <a:t>    normale prøve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15 &lt;25 år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95A2B18-01F2-A34F-9D64-E237F327741E}"/>
              </a:ext>
            </a:extLst>
          </p:cNvPr>
          <p:cNvSpPr txBox="1"/>
          <p:nvPr/>
        </p:nvSpPr>
        <p:spPr>
          <a:xfrm>
            <a:off x="14666173" y="16599420"/>
            <a:ext cx="71352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Tid </a:t>
            </a:r>
            <a:r>
              <a:rPr lang="nb-NO" err="1"/>
              <a:t>sidan</a:t>
            </a:r>
            <a:r>
              <a:rPr lang="nb-NO"/>
              <a:t> forrige prøve: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/>
              <a:t>Aldri tatt: 23 (9%)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/>
              <a:t>&lt;3 år, men unormal forrige: 8 (3%)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/>
              <a:t>3 år: 97 (39%)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/>
              <a:t>&gt;3 år: 121 (48%)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UiB-Farger-2015-matt">
      <a:dk1>
        <a:sysClr val="windowText" lastClr="000000"/>
      </a:dk1>
      <a:lt1>
        <a:srgbClr val="FFFFFF"/>
      </a:lt1>
      <a:dk2>
        <a:srgbClr val="847268"/>
      </a:dk2>
      <a:lt2>
        <a:srgbClr val="D0CAC2"/>
      </a:lt2>
      <a:accent1>
        <a:srgbClr val="DB3F3D"/>
      </a:accent1>
      <a:accent2>
        <a:srgbClr val="1A2640"/>
      </a:accent2>
      <a:accent3>
        <a:srgbClr val="CDAB3F"/>
      </a:accent3>
      <a:accent4>
        <a:srgbClr val="4EA0B7"/>
      </a:accent4>
      <a:accent5>
        <a:srgbClr val="789A5B"/>
      </a:accent5>
      <a:accent6>
        <a:srgbClr val="705686"/>
      </a:accent6>
      <a:hlink>
        <a:srgbClr val="009FEE"/>
      </a:hlink>
      <a:folHlink>
        <a:srgbClr val="522D89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Macintosh PowerPoint</Application>
  <PresentationFormat>Egendefinert</PresentationFormat>
  <Paragraphs>81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Standard utforming</vt:lpstr>
      <vt:lpstr>PowerPoint-presentasjon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Malene Breivik Nesse</cp:lastModifiedBy>
  <cp:revision>1</cp:revision>
  <cp:lastPrinted>2016-05-27T08:05:21Z</cp:lastPrinted>
  <dcterms:created xsi:type="dcterms:W3CDTF">2006-11-02T13:18:58Z</dcterms:created>
  <dcterms:modified xsi:type="dcterms:W3CDTF">2022-10-06T11:56:06Z</dcterms:modified>
</cp:coreProperties>
</file>