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3" autoAdjust="0"/>
    <p:restoredTop sz="90218" autoAdjust="0"/>
  </p:normalViewPr>
  <p:slideViewPr>
    <p:cSldViewPr snapToGrid="0">
      <p:cViewPr>
        <p:scale>
          <a:sx n="20" d="100"/>
          <a:sy n="20" d="100"/>
        </p:scale>
        <p:origin x="1296" y="44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yggenhudlegesenter.no/hudbloggen/hvordan-bli-kvitt-skab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660260" y="1245304"/>
            <a:ext cx="34201099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Behandlingsutfordringer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skabbinfestasjon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515624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b-NO" altLang="nb-NO" sz="4800" b="1" dirty="0">
                <a:solidFill>
                  <a:schemeClr val="bg1"/>
                </a:solidFill>
                <a:latin typeface="+mj-lt"/>
              </a:rPr>
              <a:t>En studie for å undersøke hvilke årsaker som kan forklare hvorfor flere leger opplever en økning av pasienter med behandlingssvikt ved bruk av </a:t>
            </a:r>
            <a:r>
              <a:rPr lang="nb-NO" altLang="nb-NO" sz="4800" b="1" dirty="0" err="1">
                <a:solidFill>
                  <a:schemeClr val="bg1"/>
                </a:solidFill>
                <a:latin typeface="+mj-lt"/>
              </a:rPr>
              <a:t>peremtrin</a:t>
            </a:r>
            <a:r>
              <a:rPr lang="nb-NO" altLang="nb-NO" sz="4800" b="1" dirty="0">
                <a:solidFill>
                  <a:schemeClr val="bg1"/>
                </a:solidFill>
                <a:latin typeface="+mj-lt"/>
              </a:rPr>
              <a:t> 5% krem. </a:t>
            </a:r>
            <a:endParaRPr lang="en-US" altLang="nb-NO" sz="4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7236083" y="1631096"/>
            <a:ext cx="475932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Julie Flugstad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jfl012@uib.no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20221574" cy="997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altLang="nb-NO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Sammendrag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 Norge og i flere europeiske land ser man i dag en økende grad av pasienter som kontakter primærhelsetjenesten grunnet middinfestasjon med behov for </a:t>
            </a:r>
            <a:r>
              <a:rPr lang="nb-NO" altLang="nb-NO" sz="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skabbehandling</a:t>
            </a:r>
            <a:r>
              <a:rPr lang="nb-NO" altLang="nb-NO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(1, 2).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Salget av førstelinjemedikamentet permetrin 5% krem har fra 2004 til 2020 blitt femdoblet, og forskrivning av andrelinjemedikamentet </a:t>
            </a:r>
            <a:r>
              <a:rPr lang="nb-NO" altLang="nb-NO" sz="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ivermektin</a:t>
            </a:r>
            <a:r>
              <a:rPr lang="nb-NO" altLang="nb-NO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har tredoblet seg fra 2019 til 2020. I tillegg er det en tredobling av konsultasjoner vedrørende skabbinfestasjon som problemstilling i Norge i perioden 2006 til 2018 (1). 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Parallelt med dette opplever flere leger tilfeller med behandlingssvikt hos pasienter behandlet med førstelinjemedikamentet permetrin 5% krem (2, 3).</a:t>
            </a: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82689" y="24302606"/>
            <a:ext cx="20221574" cy="48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Metode: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Litteraturstudie med gjennomgang av aktuell data i tidsperioden 2000 til 26.08.2022. </a:t>
            </a:r>
          </a:p>
          <a:p>
            <a:pPr eaLnBrk="1" hangingPunct="1">
              <a:spcBef>
                <a:spcPct val="50000"/>
              </a:spcBef>
            </a:pPr>
            <a:endParaRPr lang="en-US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4" name="Text Box 6" descr="Text field "/>
          <p:cNvSpPr txBox="1">
            <a:spLocks noChangeArrowheads="1"/>
          </p:cNvSpPr>
          <p:nvPr/>
        </p:nvSpPr>
        <p:spPr bwMode="auto">
          <a:xfrm>
            <a:off x="21660454" y="21514864"/>
            <a:ext cx="21007132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</a:t>
            </a:r>
            <a:br>
              <a:rPr lang="en-US" altLang="nb-NO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 finnes ikke en årsak som entydig kan forklare hvorfor flere leger opplever et økt antall tilfeller med behandlingssvikt ved bruk av permetrin 5% krem. Tilgjengelig litteratur viser til forklaringer som </a:t>
            </a:r>
            <a:r>
              <a:rPr lang="nb-NO" altLang="nb-NO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genomiske</a:t>
            </a:r>
            <a:r>
              <a:rPr lang="nb-NO" altLang="nb-NO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endringer hos skabbmidden og brukerfeil. Muligens kan problematikken knyttet til behandlingssvikt forklares gjennom en kombinasjon av brukerfeil og en endret toleranse mot permetrin. </a:t>
            </a:r>
            <a:endParaRPr lang="en-US" altLang="nb-NO" sz="4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16854985" y="27203401"/>
            <a:ext cx="15309035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REFERENCES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Amato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E,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Dansie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LS, Grøneng GM, Blix HS,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Bentele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H,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Veneti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L, et al.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Increase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of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scabies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infestations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Norway, 2006 to 2018. Euro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Surveill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2019;24(23):1.</a:t>
            </a:r>
          </a:p>
          <a:p>
            <a:pPr eaLnBrk="1" hangingPunct="1"/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2.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Reichert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F, Schulz M,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Mertens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E, Lachmann R,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Aebischer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A.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Reemergence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of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Scabies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Driven by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Adolescents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and Young Adults, Germany, 2009-2018.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Emerg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Infect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Dis. 2021;27(6):1693-6.</a:t>
            </a:r>
          </a:p>
          <a:p>
            <a:pPr eaLnBrk="1" hangingPunct="1"/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3.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Lilleskog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ES, Hugdahl E. Hvordan bli kvitt skabb [Internett]. 2021 [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updated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09.07.2021;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cited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2022 03.10].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Available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from: 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3"/>
              </a:rPr>
              <a:t>https://www.bryggenhudlegesenter.no/hudbloggen/hvordan-bli-kvitt-skabb</a:t>
            </a:r>
            <a:endParaRPr lang="nb-NO" altLang="nb-NO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4.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Pasay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C, Walton S, Fischer K, Holt D, McCarthy J. PCR-BASED ASSAY TO SURVEY FOR KNOCKDOWN RESISTANCE TO PYRETHROID ACARICIDES IN HUMAN SCABIES MITES (SARCOPTES SCABIEI VAR HOMINIS). Am J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Trop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nb-NO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Hyg</a:t>
            </a:r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2006;74(4):649-57.</a:t>
            </a:r>
          </a:p>
          <a:p>
            <a:pPr eaLnBrk="1" hangingPunct="1"/>
            <a:r>
              <a:rPr lang="nb-NO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5. 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Pasay C,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Arlian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L, Morgan M,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Vyszenski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-Moher D, Rose A, Holt D, et al. High-resolution melt analysis for the detection of a mutation associated with permethrin resistance in a population of scabies mites. Med Vet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Entomol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2008;22(1):82-8.</a:t>
            </a:r>
          </a:p>
          <a:p>
            <a:pPr eaLnBrk="1" hangingPunct="1"/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6. Walton SF, Myerscough MR, Currie BJ. Studies in vitro on the relative efficacy of current acaricides for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Sarcoptes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scabiei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var. hominis. Trans R Soc Trop Med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Hyg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2000;94(1):92-6.</a:t>
            </a:r>
          </a:p>
          <a:p>
            <a:pPr eaLnBrk="1" hangingPunct="1"/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7.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Yürekli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A. Is there a really resistance to scabies treatment with permethrin? In vitro killing activity of permethrin on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Sarcoptes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scabiei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from patients with resistant scabies.</a:t>
            </a:r>
          </a:p>
          <a:p>
            <a:pPr eaLnBrk="1" hangingPunct="1"/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Dermatol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Ther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2022;35(3):e15260-n/a.</a:t>
            </a:r>
          </a:p>
          <a:p>
            <a:pPr eaLnBrk="1" hangingPunct="1"/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8.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Nemecek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R,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Stockbauer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A, Lexa M,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Poeppl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W,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Mooseder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G. Application errors associated with topical treatment of scabies: an observational study. J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Dtsch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Dermatol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Ges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2020;18(6):554-9.</a:t>
            </a:r>
          </a:p>
          <a:p>
            <a:pPr eaLnBrk="1" hangingPunct="1"/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9. Lee SK, Kim JH, Kim MS, Lee UH. Risk factors for scabies treatment resistance: a retrospective cohort study. J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Eur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Acad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Dermatol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Venereol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2022;36(1):126-32.</a:t>
            </a:r>
          </a:p>
          <a:p>
            <a:pPr eaLnBrk="1" hangingPunct="1"/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10.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Meyersburg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D, Kaiser A, Bauer JW. Loss of efficacy of topical 5% permethrin for treating scabies: an Austrian single-center study. J </a:t>
            </a:r>
            <a:r>
              <a:rPr lang="en-US" altLang="nb-NO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Dermatolog</a:t>
            </a:r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Treat. 2022;33(2):774-7.</a:t>
            </a:r>
          </a:p>
          <a:p>
            <a:pPr eaLnBrk="1" hangingPunct="1"/>
            <a:r>
              <a:rPr lang="en-US" altLang="nb-N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11. Fraser J. Permethrin: a Top End viewpoint and experience. Medical Journal of Australia. 1994;160(12):806-.</a:t>
            </a:r>
          </a:p>
          <a:p>
            <a:pPr eaLnBrk="1" hangingPunct="1"/>
            <a:endParaRPr lang="en-US" altLang="nb-NO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en-US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en-US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en-US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nb-NO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nb-NO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514350" indent="-514350" eaLnBrk="1" hangingPunct="1">
              <a:buAutoNum type="arabicPeriod"/>
            </a:pPr>
            <a:endParaRPr lang="nb-NO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nb-NO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2556768" y="27457316"/>
            <a:ext cx="97409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ACKNOWLEDGEMENTS</a:t>
            </a:r>
          </a:p>
          <a:p>
            <a:pPr eaLnBrk="1" hangingPunct="1"/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 til mine kunnskapsrike veiledere, Ingeborg M. </a:t>
            </a:r>
            <a:r>
              <a:rPr lang="nb-NO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Bachmann</a:t>
            </a:r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og Rita G. Ladstein. </a:t>
            </a:r>
          </a:p>
          <a:p>
            <a:pPr eaLnBrk="1" hangingPunct="1"/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B001B6D-6231-AC01-9ABD-5C3FDFBA6639}"/>
              </a:ext>
            </a:extLst>
          </p:cNvPr>
          <p:cNvSpPr txBox="1"/>
          <p:nvPr/>
        </p:nvSpPr>
        <p:spPr>
          <a:xfrm>
            <a:off x="21801392" y="6175562"/>
            <a:ext cx="21007132" cy="1026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b="1" dirty="0"/>
              <a:t>Resultater:</a:t>
            </a:r>
          </a:p>
          <a:p>
            <a:r>
              <a:rPr lang="nb-NO" sz="4500" dirty="0"/>
              <a:t>Søket ga 37 treff og syv artikler ble inkludert i oppgaven. </a:t>
            </a:r>
          </a:p>
          <a:p>
            <a:endParaRPr lang="nb-NO" sz="4500" dirty="0"/>
          </a:p>
          <a:p>
            <a:r>
              <a:rPr lang="nb-NO" sz="4500" dirty="0"/>
              <a:t>-&gt; 0/7 studier konkluderer entydig med at skabbmidden er resistent mot permetrin (4-10)</a:t>
            </a:r>
          </a:p>
          <a:p>
            <a:r>
              <a:rPr lang="nb-NO" sz="4500" dirty="0"/>
              <a:t>-&gt; 2/7studier undersøker </a:t>
            </a:r>
            <a:r>
              <a:rPr lang="nb-NO" sz="4500" dirty="0" err="1"/>
              <a:t>genomiske</a:t>
            </a:r>
            <a:r>
              <a:rPr lang="nb-NO" sz="4500" dirty="0"/>
              <a:t> endringer hos skabbmidd, hvor den ene studien påviser endringer i </a:t>
            </a:r>
            <a:r>
              <a:rPr lang="nb-NO" sz="4500" dirty="0" err="1"/>
              <a:t>genomet</a:t>
            </a:r>
            <a:r>
              <a:rPr lang="nb-NO" sz="4500" dirty="0"/>
              <a:t> til </a:t>
            </a:r>
            <a:r>
              <a:rPr lang="nb-NO" sz="4500" dirty="0" err="1"/>
              <a:t>permetrineksponerte</a:t>
            </a:r>
            <a:r>
              <a:rPr lang="nb-NO" sz="4500" dirty="0"/>
              <a:t> midd (4, 5). </a:t>
            </a:r>
          </a:p>
          <a:p>
            <a:r>
              <a:rPr lang="nb-NO" sz="4500" dirty="0"/>
              <a:t>-&gt; 2/7 studier viser en forlenget overlevelsestid hos skabbmidd ved applikasjon av permetrin, i forhold til når medikamentet først ble tatt i bruk (6, 7).</a:t>
            </a:r>
          </a:p>
          <a:p>
            <a:r>
              <a:rPr lang="nb-NO" sz="4500" dirty="0"/>
              <a:t>-&gt; 2/7 studier konkluderer med at brukerfeil er årsaken til behandlingssvikt (8, 9). </a:t>
            </a:r>
          </a:p>
          <a:p>
            <a:r>
              <a:rPr lang="nb-NO" sz="4500" dirty="0"/>
              <a:t>-&gt; 1/7 studier konkluderer med at behandlingssvikt kan relateres til resistensutvikling hos skabbmidden mot permetrin (10)</a:t>
            </a:r>
          </a:p>
          <a:p>
            <a:endParaRPr lang="en-GB" sz="54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B8530D7-372A-256D-49A6-5DCC500A91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2688" y="16190125"/>
            <a:ext cx="14469837" cy="8112481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DC4053F0-6615-58A1-90AD-C3658327CC60}"/>
              </a:ext>
            </a:extLst>
          </p:cNvPr>
          <p:cNvSpPr txBox="1"/>
          <p:nvPr/>
        </p:nvSpPr>
        <p:spPr>
          <a:xfrm>
            <a:off x="15770531" y="16201311"/>
            <a:ext cx="39776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/>
              <a:t>Figur</a:t>
            </a:r>
            <a:r>
              <a:rPr lang="en-GB" b="1" i="1" dirty="0"/>
              <a:t> 1:</a:t>
            </a:r>
          </a:p>
          <a:p>
            <a:r>
              <a:rPr lang="en-GB" i="1" dirty="0" err="1"/>
              <a:t>Antall</a:t>
            </a:r>
            <a:r>
              <a:rPr lang="en-GB" i="1" dirty="0"/>
              <a:t> </a:t>
            </a:r>
            <a:r>
              <a:rPr lang="en-GB" i="1" dirty="0" err="1"/>
              <a:t>brukere</a:t>
            </a:r>
            <a:r>
              <a:rPr lang="en-GB" i="1" dirty="0"/>
              <a:t> </a:t>
            </a:r>
            <a:r>
              <a:rPr lang="en-GB" i="1" dirty="0" err="1"/>
              <a:t>av</a:t>
            </a:r>
            <a:r>
              <a:rPr lang="en-GB" i="1" dirty="0"/>
              <a:t> ivermectin </a:t>
            </a:r>
            <a:r>
              <a:rPr lang="en-GB" i="1" dirty="0" err="1"/>
              <a:t>og</a:t>
            </a:r>
            <a:r>
              <a:rPr lang="en-GB" i="1" dirty="0"/>
              <a:t> permetrin I </a:t>
            </a:r>
            <a:r>
              <a:rPr lang="en-GB" i="1" dirty="0" err="1"/>
              <a:t>perioden</a:t>
            </a:r>
            <a:r>
              <a:rPr lang="en-GB" i="1" dirty="0"/>
              <a:t> 2004 </a:t>
            </a:r>
            <a:r>
              <a:rPr lang="en-GB" i="1" dirty="0" err="1"/>
              <a:t>til</a:t>
            </a:r>
            <a:r>
              <a:rPr lang="en-GB" i="1" dirty="0"/>
              <a:t> 2020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97EAD0B-3FEF-064E-C948-720E789C3BFE}"/>
              </a:ext>
            </a:extLst>
          </p:cNvPr>
          <p:cNvSpPr txBox="1"/>
          <p:nvPr/>
        </p:nvSpPr>
        <p:spPr>
          <a:xfrm>
            <a:off x="38886992" y="15315930"/>
            <a:ext cx="358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/>
              <a:t>Figur</a:t>
            </a:r>
            <a:r>
              <a:rPr lang="en-GB" b="1" i="1" dirty="0"/>
              <a:t> 2:</a:t>
            </a:r>
          </a:p>
          <a:p>
            <a:r>
              <a:rPr lang="en-GB" i="1" dirty="0" err="1"/>
              <a:t>Overlevelsestiden</a:t>
            </a:r>
            <a:r>
              <a:rPr lang="en-GB" i="1" dirty="0"/>
              <a:t> </a:t>
            </a:r>
            <a:r>
              <a:rPr lang="en-GB" i="1" dirty="0" err="1"/>
              <a:t>hos</a:t>
            </a:r>
            <a:r>
              <a:rPr lang="en-GB" i="1" dirty="0"/>
              <a:t> </a:t>
            </a:r>
            <a:r>
              <a:rPr lang="en-GB" i="1" dirty="0" err="1"/>
              <a:t>skabbmidd</a:t>
            </a:r>
            <a:r>
              <a:rPr lang="en-GB" i="1" dirty="0"/>
              <a:t> </a:t>
            </a:r>
            <a:r>
              <a:rPr lang="en-GB" i="1" dirty="0" err="1"/>
              <a:t>ved</a:t>
            </a:r>
            <a:r>
              <a:rPr lang="en-GB" i="1" dirty="0"/>
              <a:t> </a:t>
            </a:r>
            <a:r>
              <a:rPr lang="en-GB" i="1" dirty="0" err="1"/>
              <a:t>applikasjon</a:t>
            </a:r>
            <a:r>
              <a:rPr lang="en-GB" i="1" dirty="0"/>
              <a:t> </a:t>
            </a:r>
            <a:r>
              <a:rPr lang="en-GB" i="1" dirty="0" err="1"/>
              <a:t>av</a:t>
            </a:r>
            <a:r>
              <a:rPr lang="en-GB" i="1" dirty="0"/>
              <a:t> permetrin </a:t>
            </a:r>
            <a:r>
              <a:rPr lang="en-GB" i="1" dirty="0" err="1"/>
              <a:t>fra</a:t>
            </a:r>
            <a:r>
              <a:rPr lang="en-GB" i="1" dirty="0"/>
              <a:t> 1994 </a:t>
            </a:r>
            <a:r>
              <a:rPr lang="en-GB" i="1" dirty="0" err="1"/>
              <a:t>til</a:t>
            </a:r>
            <a:r>
              <a:rPr lang="en-GB" i="1" dirty="0"/>
              <a:t> 2022. 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D2AF7BD-A9EF-7254-C725-3E382EC01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50514"/>
              </p:ext>
            </p:extLst>
          </p:nvPr>
        </p:nvGraphicFramePr>
        <p:xfrm>
          <a:off x="21803130" y="15210972"/>
          <a:ext cx="17063225" cy="6303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3746">
                  <a:extLst>
                    <a:ext uri="{9D8B030D-6E8A-4147-A177-3AD203B41FA5}">
                      <a16:colId xmlns:a16="http://schemas.microsoft.com/office/drawing/2014/main" val="1698455145"/>
                    </a:ext>
                  </a:extLst>
                </a:gridCol>
                <a:gridCol w="7729479">
                  <a:extLst>
                    <a:ext uri="{9D8B030D-6E8A-4147-A177-3AD203B41FA5}">
                      <a16:colId xmlns:a16="http://schemas.microsoft.com/office/drawing/2014/main" val="2172812815"/>
                    </a:ext>
                  </a:extLst>
                </a:gridCol>
              </a:tblGrid>
              <a:tr h="9875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2400" dirty="0">
                          <a:effectLst/>
                        </a:rPr>
                        <a:t>Studieår, forfatter og  tittel 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2400">
                          <a:effectLst/>
                        </a:rPr>
                        <a:t>Overlevelsestid ved applikasjon av permetrin 5%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00519"/>
                  </a:ext>
                </a:extLst>
              </a:tr>
              <a:tr h="10623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</a:rPr>
                        <a:t>1994, Fraser et al (11)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Permethrin: a Top End viewpoint and experience</a:t>
                      </a:r>
                      <a:endParaRPr lang="nb-NO" sz="24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2400">
                          <a:effectLst/>
                        </a:rPr>
                        <a:t>100% mortalitet etter 60 minutter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6759354"/>
                  </a:ext>
                </a:extLst>
              </a:tr>
              <a:tr h="21199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</a:rPr>
                        <a:t>2000, Walton et al. (6)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altLang="nb-NO" sz="24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Studies in vitro on the relative efficacy of current acaricides for </a:t>
                      </a:r>
                      <a:r>
                        <a:rPr lang="en-US" altLang="nb-NO" sz="2400" b="0" i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Sarcoptes</a:t>
                      </a:r>
                      <a:r>
                        <a:rPr lang="en-US" altLang="nb-NO" sz="24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altLang="nb-NO" sz="2400" b="0" i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scabiei</a:t>
                      </a:r>
                      <a:r>
                        <a:rPr lang="en-US" altLang="nb-NO" sz="24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var. hominis</a:t>
                      </a:r>
                      <a:endParaRPr lang="en-AU" sz="2400" b="0" i="1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2400" dirty="0">
                          <a:effectLst/>
                        </a:rPr>
                        <a:t>65% mortalitet etter 3 timer</a:t>
                      </a:r>
                      <a:endParaRPr lang="nb-NO" sz="20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2400" dirty="0">
                          <a:effectLst/>
                        </a:rPr>
                        <a:t>96% mortalitet etter 18 timer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689896"/>
                  </a:ext>
                </a:extLst>
              </a:tr>
              <a:tr h="19150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</a:rPr>
                        <a:t>2022, </a:t>
                      </a:r>
                      <a:r>
                        <a:rPr lang="en-AU" sz="2400" dirty="0" err="1">
                          <a:effectLst/>
                        </a:rPr>
                        <a:t>Yürekli</a:t>
                      </a:r>
                      <a:r>
                        <a:rPr lang="en-AU" sz="2400" dirty="0">
                          <a:effectLst/>
                        </a:rPr>
                        <a:t> (7)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altLang="nb-NO" sz="20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Is there a really resistance to scabies treatment with permethrin? In vitro killing activity of permethrin on </a:t>
                      </a:r>
                      <a:r>
                        <a:rPr lang="en-US" altLang="nb-NO" sz="2000" b="0" i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Sarcoptes</a:t>
                      </a:r>
                      <a:r>
                        <a:rPr lang="en-US" altLang="nb-NO" sz="20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altLang="nb-NO" sz="2000" b="0" i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scabiei</a:t>
                      </a:r>
                      <a:r>
                        <a:rPr lang="en-US" altLang="nb-NO" sz="2000" b="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from patients with resistant scabies</a:t>
                      </a:r>
                      <a:endParaRPr lang="nb-NO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2400" dirty="0">
                          <a:effectLst/>
                        </a:rPr>
                        <a:t>ST 360 ± 33.2 min (mortalitet etter ca. 6 timer)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19968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5035</TotalTime>
  <Words>929</Words>
  <Application>Microsoft Office PowerPoint</Application>
  <PresentationFormat>Egendefinert</PresentationFormat>
  <Paragraphs>60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Julie Flugstad</cp:lastModifiedBy>
  <cp:revision>147</cp:revision>
  <cp:lastPrinted>2016-05-27T08:05:21Z</cp:lastPrinted>
  <dcterms:created xsi:type="dcterms:W3CDTF">2006-11-02T13:18:58Z</dcterms:created>
  <dcterms:modified xsi:type="dcterms:W3CDTF">2022-10-07T14:55:47Z</dcterms:modified>
</cp:coreProperties>
</file>