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42808525" cy="30279975"/>
  <p:notesSz cx="7099300" cy="10234613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78">
          <p15:clr>
            <a:srgbClr val="A4A3A4"/>
          </p15:clr>
        </p15:guide>
        <p15:guide id="2" orient="horz" pos="18586">
          <p15:clr>
            <a:srgbClr val="A4A3A4"/>
          </p15:clr>
        </p15:guide>
        <p15:guide id="3" orient="horz" pos="17074">
          <p15:clr>
            <a:srgbClr val="A4A3A4"/>
          </p15:clr>
        </p15:guide>
        <p15:guide id="4" pos="745">
          <p15:clr>
            <a:srgbClr val="A4A3A4"/>
          </p15:clr>
        </p15:guide>
        <p15:guide id="5" pos="19961">
          <p15:clr>
            <a:srgbClr val="A4A3A4"/>
          </p15:clr>
        </p15:guide>
        <p15:guide id="6" pos="26361">
          <p15:clr>
            <a:srgbClr val="A4A3A4"/>
          </p15:clr>
        </p15:guide>
        <p15:guide id="7" pos="13513">
          <p15:clr>
            <a:srgbClr val="A4A3A4"/>
          </p15:clr>
        </p15:guide>
        <p15:guide id="8" pos="70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332B"/>
    <a:srgbClr val="0054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253" autoAdjust="0"/>
    <p:restoredTop sz="90218" autoAdjust="0"/>
  </p:normalViewPr>
  <p:slideViewPr>
    <p:cSldViewPr snapToGrid="0">
      <p:cViewPr>
        <p:scale>
          <a:sx n="20" d="100"/>
          <a:sy n="20" d="100"/>
        </p:scale>
        <p:origin x="1296" y="44"/>
      </p:cViewPr>
      <p:guideLst>
        <p:guide orient="horz" pos="2778"/>
        <p:guide orient="horz" pos="18586"/>
        <p:guide orient="horz" pos="17074"/>
        <p:guide pos="745"/>
        <p:guide pos="19961"/>
        <p:guide pos="26361"/>
        <p:guide pos="13513"/>
        <p:guide pos="702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464" cy="51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324" y="0"/>
            <a:ext cx="3076464" cy="51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38200" y="768350"/>
            <a:ext cx="54229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779" y="4861365"/>
            <a:ext cx="5679742" cy="46058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noProof="0"/>
              <a:t>Klikk for å redigere tekststiler i malen</a:t>
            </a:r>
          </a:p>
          <a:p>
            <a:pPr lvl="1"/>
            <a:r>
              <a:rPr lang="nb-NO" noProof="0"/>
              <a:t>Andre nivå</a:t>
            </a:r>
          </a:p>
          <a:p>
            <a:pPr lvl="2"/>
            <a:r>
              <a:rPr lang="nb-NO" noProof="0"/>
              <a:t>Tredje nivå</a:t>
            </a:r>
          </a:p>
          <a:p>
            <a:pPr lvl="3"/>
            <a:r>
              <a:rPr lang="nb-NO" noProof="0"/>
              <a:t>Fjerde nivå</a:t>
            </a:r>
          </a:p>
          <a:p>
            <a:pPr lvl="4"/>
            <a:r>
              <a:rPr lang="nb-NO" noProof="0"/>
              <a:t>Femte nivå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194"/>
            <a:ext cx="3076464" cy="511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b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324" y="9721194"/>
            <a:ext cx="3076464" cy="511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36" tIns="49518" rIns="99036" bIns="49518" numCol="1" anchor="b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fld id="{6131AE1E-E725-4449-B03D-B7F1AD5A21EF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959104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800">
                <a:solidFill>
                  <a:schemeClr val="tx1"/>
                </a:solidFill>
                <a:latin typeface="Arial" charset="0"/>
              </a:defRPr>
            </a:lvl1pPr>
            <a:lvl2pPr marL="178457" indent="-68637" eaLnBrk="0" hangingPunct="0">
              <a:defRPr sz="800">
                <a:solidFill>
                  <a:schemeClr val="tx1"/>
                </a:solidFill>
                <a:latin typeface="Arial" charset="0"/>
              </a:defRPr>
            </a:lvl2pPr>
            <a:lvl3pPr marL="274549" indent="-54910" eaLnBrk="0" hangingPunct="0">
              <a:defRPr sz="800">
                <a:solidFill>
                  <a:schemeClr val="tx1"/>
                </a:solidFill>
                <a:latin typeface="Arial" charset="0"/>
              </a:defRPr>
            </a:lvl3pPr>
            <a:lvl4pPr marL="384368" indent="-54910" eaLnBrk="0" hangingPunct="0">
              <a:defRPr sz="800">
                <a:solidFill>
                  <a:schemeClr val="tx1"/>
                </a:solidFill>
                <a:latin typeface="Arial" charset="0"/>
              </a:defRPr>
            </a:lvl4pPr>
            <a:lvl5pPr marL="494187" indent="-54910" eaLnBrk="0" hangingPunct="0">
              <a:defRPr sz="800">
                <a:solidFill>
                  <a:schemeClr val="tx1"/>
                </a:solidFill>
                <a:latin typeface="Arial" charset="0"/>
              </a:defRPr>
            </a:lvl5pPr>
            <a:lvl6pPr marL="604007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6pPr>
            <a:lvl7pPr marL="713826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7pPr>
            <a:lvl8pPr marL="823646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8pPr>
            <a:lvl9pPr marL="933465" indent="-54910" eaLnBrk="0" fontAlgn="base" hangingPunct="0">
              <a:spcBef>
                <a:spcPct val="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C788E0A-2390-493D-B96C-E13D0340CC64}" type="slidenum">
              <a:rPr lang="nb-NO" altLang="nb-NO" sz="1300"/>
              <a:pPr eaLnBrk="1" hangingPunct="1"/>
              <a:t>1</a:t>
            </a:fld>
            <a:endParaRPr lang="nb-NO" altLang="nb-NO" sz="13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GB" altLang="nb-NO" sz="9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osterm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2262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3" descr="Background, text field"/>
          <p:cNvSpPr>
            <a:spLocks/>
          </p:cNvSpPr>
          <p:nvPr/>
        </p:nvSpPr>
        <p:spPr bwMode="auto">
          <a:xfrm>
            <a:off x="6780" y="6047625"/>
            <a:ext cx="42840000" cy="21204000"/>
          </a:xfrm>
          <a:custGeom>
            <a:avLst/>
            <a:gdLst>
              <a:gd name="T0" fmla="*/ 0 w 31660"/>
              <a:gd name="T1" fmla="*/ 4141 h 4141"/>
              <a:gd name="T2" fmla="*/ 31660 w 31660"/>
              <a:gd name="T3" fmla="*/ 4141 h 4141"/>
              <a:gd name="T4" fmla="*/ 31660 w 31660"/>
              <a:gd name="T5" fmla="*/ 0 h 4141"/>
              <a:gd name="T6" fmla="*/ 0 w 31660"/>
              <a:gd name="T7" fmla="*/ 0 h 4141"/>
              <a:gd name="T8" fmla="*/ 0 w 31660"/>
              <a:gd name="T9" fmla="*/ 4141 h 41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660" h="4141">
                <a:moveTo>
                  <a:pt x="0" y="4141"/>
                </a:moveTo>
                <a:lnTo>
                  <a:pt x="31660" y="4141"/>
                </a:lnTo>
                <a:lnTo>
                  <a:pt x="31660" y="0"/>
                </a:lnTo>
                <a:lnTo>
                  <a:pt x="0" y="0"/>
                </a:lnTo>
                <a:lnTo>
                  <a:pt x="0" y="4141"/>
                </a:lnTo>
              </a:path>
            </a:pathLst>
          </a:custGeom>
          <a:solidFill>
            <a:schemeClr val="bg2">
              <a:lumMod val="20000"/>
              <a:lumOff val="8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b-NO" dirty="0"/>
          </a:p>
        </p:txBody>
      </p:sp>
      <p:sp>
        <p:nvSpPr>
          <p:cNvPr id="3" name="Freeform 3" descr="Red field, top"/>
          <p:cNvSpPr>
            <a:spLocks/>
          </p:cNvSpPr>
          <p:nvPr/>
        </p:nvSpPr>
        <p:spPr bwMode="auto">
          <a:xfrm>
            <a:off x="0" y="-1"/>
            <a:ext cx="42840000" cy="5634931"/>
          </a:xfrm>
          <a:custGeom>
            <a:avLst/>
            <a:gdLst>
              <a:gd name="T0" fmla="*/ 0 w 31660"/>
              <a:gd name="T1" fmla="*/ 4141 h 4141"/>
              <a:gd name="T2" fmla="*/ 31660 w 31660"/>
              <a:gd name="T3" fmla="*/ 4141 h 4141"/>
              <a:gd name="T4" fmla="*/ 31660 w 31660"/>
              <a:gd name="T5" fmla="*/ 0 h 4141"/>
              <a:gd name="T6" fmla="*/ 0 w 31660"/>
              <a:gd name="T7" fmla="*/ 0 h 4141"/>
              <a:gd name="T8" fmla="*/ 0 w 31660"/>
              <a:gd name="T9" fmla="*/ 4141 h 41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660" h="4141">
                <a:moveTo>
                  <a:pt x="0" y="4141"/>
                </a:moveTo>
                <a:lnTo>
                  <a:pt x="31660" y="4141"/>
                </a:lnTo>
                <a:lnTo>
                  <a:pt x="31660" y="0"/>
                </a:lnTo>
                <a:lnTo>
                  <a:pt x="0" y="0"/>
                </a:lnTo>
                <a:lnTo>
                  <a:pt x="0" y="4141"/>
                </a:lnTo>
              </a:path>
            </a:pathLst>
          </a:custGeom>
          <a:solidFill>
            <a:srgbClr val="E8574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nb-NO"/>
          </a:p>
        </p:txBody>
      </p:sp>
      <p:pic>
        <p:nvPicPr>
          <p:cNvPr id="6" name="Picture 19">
            <a:extLst>
              <a:ext uri="{FF2B5EF4-FFF2-40B4-BE49-F238E27FC236}">
                <a16:creationId xmlns:a16="http://schemas.microsoft.com/office/drawing/2014/main" id="{DB71FBB0-7283-9C47-8A07-A78431AE176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214799" y="27905117"/>
            <a:ext cx="9907650" cy="16998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2pPr>
      <a:lvl3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3pPr>
      <a:lvl4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4pPr>
      <a:lvl5pPr algn="ctr" defTabSz="8361363" rtl="0" eaLnBrk="0" fontAlgn="base" hangingPunct="0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5pPr>
      <a:lvl6pPr marL="4572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6pPr>
      <a:lvl7pPr marL="9144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7pPr>
      <a:lvl8pPr marL="13716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8pPr>
      <a:lvl9pPr marL="1828800" algn="ctr" defTabSz="8361363" rtl="0" fontAlgn="base">
        <a:spcBef>
          <a:spcPct val="0"/>
        </a:spcBef>
        <a:spcAft>
          <a:spcPct val="0"/>
        </a:spcAft>
        <a:defRPr sz="40200">
          <a:solidFill>
            <a:schemeClr val="tx2"/>
          </a:solidFill>
          <a:latin typeface="Arial" charset="0"/>
        </a:defRPr>
      </a:lvl9pPr>
    </p:titleStyle>
    <p:bodyStyle>
      <a:lvl1pPr marL="3136900" indent="-3136900" algn="l" defTabSz="8361363" rtl="0" eaLnBrk="0" fontAlgn="base" hangingPunct="0">
        <a:spcBef>
          <a:spcPct val="20000"/>
        </a:spcBef>
        <a:spcAft>
          <a:spcPct val="0"/>
        </a:spcAft>
        <a:buChar char="•"/>
        <a:defRPr sz="29300">
          <a:solidFill>
            <a:schemeClr val="tx1"/>
          </a:solidFill>
          <a:latin typeface="+mn-lt"/>
          <a:ea typeface="+mn-ea"/>
          <a:cs typeface="+mn-cs"/>
        </a:defRPr>
      </a:lvl1pPr>
      <a:lvl2pPr marL="6792913" indent="-2613025" algn="l" defTabSz="8361363" rtl="0" eaLnBrk="0" fontAlgn="base" hangingPunct="0">
        <a:spcBef>
          <a:spcPct val="20000"/>
        </a:spcBef>
        <a:spcAft>
          <a:spcPct val="0"/>
        </a:spcAft>
        <a:buChar char="–"/>
        <a:defRPr sz="25600">
          <a:solidFill>
            <a:schemeClr val="tx1"/>
          </a:solidFill>
          <a:latin typeface="+mn-lt"/>
        </a:defRPr>
      </a:lvl2pPr>
      <a:lvl3pPr marL="10452100" indent="-2090738" algn="l" defTabSz="8361363" rtl="0" eaLnBrk="0" fontAlgn="base" hangingPunct="0">
        <a:spcBef>
          <a:spcPct val="20000"/>
        </a:spcBef>
        <a:spcAft>
          <a:spcPct val="0"/>
        </a:spcAft>
        <a:buChar char="•"/>
        <a:defRPr sz="22100">
          <a:solidFill>
            <a:schemeClr val="tx1"/>
          </a:solidFill>
          <a:latin typeface="+mn-lt"/>
        </a:defRPr>
      </a:lvl3pPr>
      <a:lvl4pPr marL="14630400" indent="-2090738" algn="l" defTabSz="8361363" rtl="0" eaLnBrk="0" fontAlgn="base" hangingPunct="0">
        <a:spcBef>
          <a:spcPct val="20000"/>
        </a:spcBef>
        <a:spcAft>
          <a:spcPct val="0"/>
        </a:spcAft>
        <a:buChar char="–"/>
        <a:defRPr sz="18200">
          <a:solidFill>
            <a:schemeClr val="tx1"/>
          </a:solidFill>
          <a:latin typeface="+mn-lt"/>
        </a:defRPr>
      </a:lvl4pPr>
      <a:lvl5pPr marL="18810288" indent="-2089150" algn="l" defTabSz="8361363" rtl="0" eaLnBrk="0" fontAlgn="base" hangingPunct="0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5pPr>
      <a:lvl6pPr marL="192674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6pPr>
      <a:lvl7pPr marL="197246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7pPr>
      <a:lvl8pPr marL="201818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8pPr>
      <a:lvl9pPr marL="20639088" indent="-2089150" algn="l" defTabSz="8361363" rtl="0" fontAlgn="base">
        <a:spcBef>
          <a:spcPct val="20000"/>
        </a:spcBef>
        <a:spcAft>
          <a:spcPct val="0"/>
        </a:spcAft>
        <a:buChar char="»"/>
        <a:defRPr sz="182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yggenhudlegesenter.no/hudbloggen/hvordan-bli-kvitt-skabb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" descr="Title field"/>
          <p:cNvSpPr txBox="1">
            <a:spLocks noChangeArrowheads="1"/>
          </p:cNvSpPr>
          <p:nvPr/>
        </p:nvSpPr>
        <p:spPr bwMode="auto">
          <a:xfrm>
            <a:off x="1660260" y="1245304"/>
            <a:ext cx="34201099" cy="18312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nb-NO" sz="11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Behandlingsutfordringer</a:t>
            </a:r>
            <a:r>
              <a:rPr lang="en-US" altLang="nb-NO" sz="11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nb-NO" sz="11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ved</a:t>
            </a:r>
            <a:r>
              <a:rPr lang="en-US" altLang="nb-NO" sz="11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nb-NO" sz="11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skabbinfestasjon</a:t>
            </a:r>
            <a:endParaRPr lang="nb-NO" altLang="nb-NO" sz="113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4" name="Subtitle" descr="Subtitle field"/>
          <p:cNvSpPr txBox="1">
            <a:spLocks noChangeArrowheads="1"/>
          </p:cNvSpPr>
          <p:nvPr/>
        </p:nvSpPr>
        <p:spPr bwMode="auto">
          <a:xfrm>
            <a:off x="1182688" y="3076575"/>
            <a:ext cx="35156245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nb-NO" altLang="nb-NO" sz="4800" b="1" dirty="0">
                <a:solidFill>
                  <a:schemeClr val="bg1"/>
                </a:solidFill>
                <a:latin typeface="+mj-lt"/>
              </a:rPr>
              <a:t>En studie for å undersøke hvilke årsaker som kan forklare hvorfor flere leger opplever en økning av pasienter med behandlingssvikt ved bruk av </a:t>
            </a:r>
            <a:r>
              <a:rPr lang="nb-NO" altLang="nb-NO" sz="4800" b="1" dirty="0" err="1">
                <a:solidFill>
                  <a:schemeClr val="bg1"/>
                </a:solidFill>
                <a:latin typeface="+mj-lt"/>
              </a:rPr>
              <a:t>peremtrin</a:t>
            </a:r>
            <a:r>
              <a:rPr lang="nb-NO" altLang="nb-NO" sz="4800" b="1" dirty="0">
                <a:solidFill>
                  <a:schemeClr val="bg1"/>
                </a:solidFill>
                <a:latin typeface="+mj-lt"/>
              </a:rPr>
              <a:t> 5% krem. </a:t>
            </a:r>
            <a:endParaRPr lang="en-US" altLang="nb-NO" sz="4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053" name="Name and info" descr="Field for name and email"/>
          <p:cNvSpPr txBox="1">
            <a:spLocks noChangeArrowheads="1"/>
          </p:cNvSpPr>
          <p:nvPr/>
        </p:nvSpPr>
        <p:spPr bwMode="auto">
          <a:xfrm>
            <a:off x="37236083" y="1631096"/>
            <a:ext cx="4759325" cy="2043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r>
              <a:rPr lang="nb-NO" altLang="nb-NO" sz="4800" b="1" dirty="0">
                <a:solidFill>
                  <a:schemeClr val="bg1"/>
                </a:solidFill>
                <a:latin typeface="+mn-lt"/>
              </a:rPr>
              <a:t>Julie Flugstad</a:t>
            </a:r>
            <a:br>
              <a:rPr lang="nb-NO" altLang="nb-NO" sz="4000" dirty="0">
                <a:solidFill>
                  <a:schemeClr val="bg1"/>
                </a:solidFill>
                <a:latin typeface="+mn-lt"/>
              </a:rPr>
            </a:br>
            <a:r>
              <a:rPr lang="nb-NO" altLang="nb-NO" sz="4000" dirty="0" err="1">
                <a:solidFill>
                  <a:schemeClr val="bg1"/>
                </a:solidFill>
                <a:latin typeface="+mn-lt"/>
              </a:rPr>
              <a:t>University</a:t>
            </a:r>
            <a:r>
              <a:rPr lang="nb-NO" altLang="nb-NO" sz="4000" dirty="0">
                <a:solidFill>
                  <a:schemeClr val="bg1"/>
                </a:solidFill>
                <a:latin typeface="+mn-lt"/>
              </a:rPr>
              <a:t> </a:t>
            </a:r>
            <a:r>
              <a:rPr lang="nb-NO" altLang="nb-NO" sz="4000" dirty="0" err="1">
                <a:solidFill>
                  <a:schemeClr val="bg1"/>
                </a:solidFill>
                <a:latin typeface="+mn-lt"/>
              </a:rPr>
              <a:t>of</a:t>
            </a:r>
            <a:r>
              <a:rPr lang="nb-NO" altLang="nb-NO" sz="4000" dirty="0">
                <a:solidFill>
                  <a:schemeClr val="bg1"/>
                </a:solidFill>
                <a:latin typeface="+mn-lt"/>
              </a:rPr>
              <a:t> Bergen</a:t>
            </a:r>
          </a:p>
          <a:p>
            <a:pPr algn="r" eaLnBrk="1" hangingPunct="1"/>
            <a:r>
              <a:rPr lang="nb-NO" altLang="nb-NO" sz="4000" dirty="0">
                <a:solidFill>
                  <a:schemeClr val="bg1"/>
                </a:solidFill>
                <a:latin typeface="+mn-lt"/>
              </a:rPr>
              <a:t>jfl012@uib.no</a:t>
            </a:r>
          </a:p>
        </p:txBody>
      </p:sp>
      <p:sp>
        <p:nvSpPr>
          <p:cNvPr id="2055" name="Text box 1" descr="Text field "/>
          <p:cNvSpPr txBox="1">
            <a:spLocks noChangeArrowheads="1"/>
          </p:cNvSpPr>
          <p:nvPr/>
        </p:nvSpPr>
        <p:spPr bwMode="auto">
          <a:xfrm>
            <a:off x="1182688" y="6229350"/>
            <a:ext cx="20221574" cy="9971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>
            <a:spAutoFit/>
          </a:bodyPr>
          <a:lstStyle>
            <a:lvl1pPr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1830388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1830388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Aft>
                <a:spcPct val="20000"/>
              </a:spcAft>
            </a:pPr>
            <a:r>
              <a:rPr lang="nb-NO" altLang="nb-NO" sz="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Sammendrag</a:t>
            </a:r>
          </a:p>
          <a:p>
            <a:pPr eaLnBrk="1" hangingPunct="1">
              <a:spcAft>
                <a:spcPct val="20000"/>
              </a:spcAft>
            </a:pPr>
            <a:r>
              <a:rPr lang="nb-NO" altLang="nb-NO" sz="5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I Norge og i flere europeiske land ser man i dag en økende grad av pasienter som kontakter primærhelsetjenesten grunnet middinfestasjon med behov for </a:t>
            </a:r>
            <a:r>
              <a:rPr lang="nb-NO" altLang="nb-NO" sz="5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skabbehandling</a:t>
            </a:r>
            <a:r>
              <a:rPr lang="nb-NO" altLang="nb-NO" sz="5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(1, 2).</a:t>
            </a:r>
          </a:p>
          <a:p>
            <a:pPr eaLnBrk="1" hangingPunct="1">
              <a:spcAft>
                <a:spcPct val="20000"/>
              </a:spcAft>
            </a:pPr>
            <a:r>
              <a:rPr lang="nb-NO" altLang="nb-NO" sz="5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Salget av førstelinjemedikamentet permetrin 5% krem har fra 2004 til 2020 blitt femdoblet, og forskrivning av andrelinjemedikamentet </a:t>
            </a:r>
            <a:r>
              <a:rPr lang="nb-NO" altLang="nb-NO" sz="5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ivermektin</a:t>
            </a:r>
            <a:r>
              <a:rPr lang="nb-NO" altLang="nb-NO" sz="5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har tredoblet seg fra 2019 til 2020. I tillegg er det en tredobling av konsultasjoner vedrørende skabbinfestasjon som problemstilling i Norge i perioden 2006 til 2018 (1). </a:t>
            </a:r>
          </a:p>
          <a:p>
            <a:pPr eaLnBrk="1" hangingPunct="1">
              <a:spcAft>
                <a:spcPct val="20000"/>
              </a:spcAft>
            </a:pPr>
            <a:r>
              <a:rPr lang="nb-NO" altLang="nb-NO" sz="5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Parallelt med dette opplever flere leger tilfeller med behandlingssvikt hos pasienter behandlet med førstelinjemedikamentet permetrin 5% krem (2, 3).</a:t>
            </a:r>
          </a:p>
        </p:txBody>
      </p:sp>
      <p:sp>
        <p:nvSpPr>
          <p:cNvPr id="2052" name="Text box 2" descr="Text field "/>
          <p:cNvSpPr txBox="1">
            <a:spLocks noChangeArrowheads="1"/>
          </p:cNvSpPr>
          <p:nvPr/>
        </p:nvSpPr>
        <p:spPr bwMode="auto">
          <a:xfrm>
            <a:off x="1182689" y="24302606"/>
            <a:ext cx="20221574" cy="48474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b-NO" altLang="nb-NO" sz="5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Metode:</a:t>
            </a:r>
          </a:p>
          <a:p>
            <a:pPr eaLnBrk="1" hangingPunct="1">
              <a:spcBef>
                <a:spcPct val="50000"/>
              </a:spcBef>
            </a:pPr>
            <a:r>
              <a:rPr lang="nb-NO" altLang="nb-NO" sz="54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Litteraturstudie med gjennomgang av aktuell data i tidsperioden 2000 til 26.08.2022. </a:t>
            </a:r>
          </a:p>
          <a:p>
            <a:pPr eaLnBrk="1" hangingPunct="1">
              <a:spcBef>
                <a:spcPct val="50000"/>
              </a:spcBef>
            </a:pPr>
            <a:endParaRPr lang="en-US" altLang="nb-NO" sz="40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eaLnBrk="1" hangingPunct="1">
              <a:spcBef>
                <a:spcPct val="50000"/>
              </a:spcBef>
            </a:pPr>
            <a:endParaRPr lang="en-US" altLang="nb-NO" sz="40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sp>
        <p:nvSpPr>
          <p:cNvPr id="2064" name="Text Box 6" descr="Text field "/>
          <p:cNvSpPr txBox="1">
            <a:spLocks noChangeArrowheads="1"/>
          </p:cNvSpPr>
          <p:nvPr/>
        </p:nvSpPr>
        <p:spPr bwMode="auto">
          <a:xfrm>
            <a:off x="21660454" y="21514864"/>
            <a:ext cx="21007132" cy="5355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547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>
            <a:spAutoFit/>
          </a:bodyPr>
          <a:lstStyle>
            <a:lvl1pPr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8361363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836136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nb-NO" sz="54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Konklusjon</a:t>
            </a:r>
            <a:br>
              <a:rPr lang="en-US" altLang="nb-NO" sz="5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</a:br>
            <a:r>
              <a:rPr lang="nb-NO" altLang="nb-NO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Det finnes ikke en årsak som entydig kan forklare hvorfor flere leger opplever et økt antall tilfeller med behandlingssvikt ved bruk av permetrin 5% krem. Tilgjengelig litteratur viser til forklaringer som </a:t>
            </a:r>
            <a:r>
              <a:rPr lang="nb-NO" altLang="nb-NO" sz="4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genomiske</a:t>
            </a:r>
            <a:r>
              <a:rPr lang="nb-NO" altLang="nb-NO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endringer hos skabbmidden og brukerfeil. Muligens kan problematikken knyttet til behandlingssvikt forklares gjennom en kombinasjon av brukerfeil og en endret toleranse mot permetrin. </a:t>
            </a:r>
            <a:endParaRPr lang="en-US" altLang="nb-NO" sz="480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sp>
        <p:nvSpPr>
          <p:cNvPr id="2065" name="References" descr="Field for references"/>
          <p:cNvSpPr txBox="1">
            <a:spLocks noChangeArrowheads="1"/>
          </p:cNvSpPr>
          <p:nvPr/>
        </p:nvSpPr>
        <p:spPr bwMode="auto">
          <a:xfrm>
            <a:off x="16854985" y="27203401"/>
            <a:ext cx="15309035" cy="66787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b-NO" altLang="nb-NO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REFERENCES</a:t>
            </a:r>
          </a:p>
          <a:p>
            <a:pPr marL="514350" indent="-514350" eaLnBrk="1" hangingPunct="1">
              <a:buFontTx/>
              <a:buAutoNum type="arabicPeriod"/>
            </a:pPr>
            <a:r>
              <a:rPr lang="nb-NO" altLang="nb-NO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Amato</a:t>
            </a:r>
            <a:r>
              <a:rPr lang="nb-NO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E, </a:t>
            </a:r>
            <a:r>
              <a:rPr lang="nb-NO" altLang="nb-NO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Dansie</a:t>
            </a:r>
            <a:r>
              <a:rPr lang="nb-NO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LS, Grøneng GM, Blix HS, </a:t>
            </a:r>
            <a:r>
              <a:rPr lang="nb-NO" altLang="nb-NO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Bentele</a:t>
            </a:r>
            <a:r>
              <a:rPr lang="nb-NO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H, </a:t>
            </a:r>
            <a:r>
              <a:rPr lang="nb-NO" altLang="nb-NO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Veneti</a:t>
            </a:r>
            <a:r>
              <a:rPr lang="nb-NO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L, et al. </a:t>
            </a:r>
            <a:r>
              <a:rPr lang="nb-NO" altLang="nb-NO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Increase</a:t>
            </a:r>
            <a:r>
              <a:rPr lang="nb-NO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nb-NO" altLang="nb-NO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of</a:t>
            </a:r>
            <a:r>
              <a:rPr lang="nb-NO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nb-NO" altLang="nb-NO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scabies</a:t>
            </a:r>
            <a:r>
              <a:rPr lang="nb-NO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nb-NO" altLang="nb-NO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infestations</a:t>
            </a:r>
            <a:r>
              <a:rPr lang="nb-NO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, Norway, 2006 to 2018. Euro </a:t>
            </a:r>
            <a:r>
              <a:rPr lang="nb-NO" altLang="nb-NO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Surveill</a:t>
            </a:r>
            <a:r>
              <a:rPr lang="nb-NO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. 2019;24(23):1.</a:t>
            </a:r>
          </a:p>
          <a:p>
            <a:pPr eaLnBrk="1" hangingPunct="1"/>
            <a:r>
              <a:rPr lang="nb-NO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2. </a:t>
            </a:r>
            <a:r>
              <a:rPr lang="nb-NO" altLang="nb-NO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Reichert</a:t>
            </a:r>
            <a:r>
              <a:rPr lang="nb-NO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F, Schulz M, </a:t>
            </a:r>
            <a:r>
              <a:rPr lang="nb-NO" altLang="nb-NO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Mertens</a:t>
            </a:r>
            <a:r>
              <a:rPr lang="nb-NO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E, Lachmann R, </a:t>
            </a:r>
            <a:r>
              <a:rPr lang="nb-NO" altLang="nb-NO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Aebischer</a:t>
            </a:r>
            <a:r>
              <a:rPr lang="nb-NO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A. </a:t>
            </a:r>
            <a:r>
              <a:rPr lang="nb-NO" altLang="nb-NO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Reemergence</a:t>
            </a:r>
            <a:r>
              <a:rPr lang="nb-NO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nb-NO" altLang="nb-NO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of</a:t>
            </a:r>
            <a:r>
              <a:rPr lang="nb-NO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nb-NO" altLang="nb-NO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Scabies</a:t>
            </a:r>
            <a:r>
              <a:rPr lang="nb-NO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Driven by </a:t>
            </a:r>
            <a:r>
              <a:rPr lang="nb-NO" altLang="nb-NO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Adolescents</a:t>
            </a:r>
            <a:r>
              <a:rPr lang="nb-NO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and Young Adults, Germany, 2009-2018. </a:t>
            </a:r>
            <a:r>
              <a:rPr lang="nb-NO" altLang="nb-NO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Emerg</a:t>
            </a:r>
            <a:r>
              <a:rPr lang="nb-NO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nb-NO" altLang="nb-NO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Infect</a:t>
            </a:r>
            <a:r>
              <a:rPr lang="nb-NO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Dis. 2021;27(6):1693-6.</a:t>
            </a:r>
          </a:p>
          <a:p>
            <a:pPr eaLnBrk="1" hangingPunct="1"/>
            <a:r>
              <a:rPr lang="nb-NO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3. </a:t>
            </a:r>
            <a:r>
              <a:rPr lang="nb-NO" altLang="nb-NO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Lilleskog</a:t>
            </a:r>
            <a:r>
              <a:rPr lang="nb-NO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ES, Hugdahl E. Hvordan bli kvitt skabb [Internett]. 2021 [</a:t>
            </a:r>
            <a:r>
              <a:rPr lang="nb-NO" altLang="nb-NO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updated</a:t>
            </a:r>
            <a:r>
              <a:rPr lang="nb-NO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09.07.2021; </a:t>
            </a:r>
            <a:r>
              <a:rPr lang="nb-NO" altLang="nb-NO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cited</a:t>
            </a:r>
            <a:r>
              <a:rPr lang="nb-NO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2022 03.10]. </a:t>
            </a:r>
            <a:r>
              <a:rPr lang="nb-NO" altLang="nb-NO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Available</a:t>
            </a:r>
            <a:r>
              <a:rPr lang="nb-NO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from: </a:t>
            </a:r>
            <a:r>
              <a:rPr lang="nb-NO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hlinkClick r:id="rId3"/>
              </a:rPr>
              <a:t>https://www.bryggenhudlegesenter.no/hudbloggen/hvordan-bli-kvitt-skabb</a:t>
            </a:r>
            <a:endParaRPr lang="nb-NO" altLang="nb-NO" sz="120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eaLnBrk="1" hangingPunct="1"/>
            <a:r>
              <a:rPr lang="nb-NO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4. </a:t>
            </a:r>
            <a:r>
              <a:rPr lang="nb-NO" altLang="nb-NO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Pasay</a:t>
            </a:r>
            <a:r>
              <a:rPr lang="nb-NO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C, Walton S, Fischer K, Holt D, McCarthy J. PCR-BASED ASSAY TO SURVEY FOR KNOCKDOWN RESISTANCE TO PYRETHROID ACARICIDES IN HUMAN SCABIES MITES (SARCOPTES SCABIEI VAR HOMINIS). Am J </a:t>
            </a:r>
            <a:r>
              <a:rPr lang="nb-NO" altLang="nb-NO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Trop</a:t>
            </a:r>
            <a:r>
              <a:rPr lang="nb-NO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Med </a:t>
            </a:r>
            <a:r>
              <a:rPr lang="nb-NO" altLang="nb-NO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Hyg</a:t>
            </a:r>
            <a:r>
              <a:rPr lang="nb-NO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. 2006;74(4):649-57.</a:t>
            </a:r>
          </a:p>
          <a:p>
            <a:pPr eaLnBrk="1" hangingPunct="1"/>
            <a:r>
              <a:rPr lang="nb-NO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5. </a:t>
            </a:r>
            <a:r>
              <a:rPr lang="en-US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Pasay C, </a:t>
            </a:r>
            <a:r>
              <a:rPr lang="en-US" altLang="nb-NO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Arlian</a:t>
            </a:r>
            <a:r>
              <a:rPr lang="en-US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L, Morgan M, </a:t>
            </a:r>
            <a:r>
              <a:rPr lang="en-US" altLang="nb-NO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Vyszenski</a:t>
            </a:r>
            <a:r>
              <a:rPr lang="en-US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-Moher D, Rose A, Holt D, et al. High-resolution melt analysis for the detection of a mutation associated with permethrin resistance in a population of scabies mites. Med Vet </a:t>
            </a:r>
            <a:r>
              <a:rPr lang="en-US" altLang="nb-NO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Entomol</a:t>
            </a:r>
            <a:r>
              <a:rPr lang="en-US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. 2008;22(1):82-8.</a:t>
            </a:r>
          </a:p>
          <a:p>
            <a:pPr eaLnBrk="1" hangingPunct="1"/>
            <a:r>
              <a:rPr lang="en-US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6. Walton SF, Myerscough MR, Currie BJ. Studies in vitro on the relative efficacy of current acaricides for </a:t>
            </a:r>
            <a:r>
              <a:rPr lang="en-US" altLang="nb-NO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Sarcoptes</a:t>
            </a:r>
            <a:r>
              <a:rPr lang="en-US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scabiei</a:t>
            </a:r>
            <a:r>
              <a:rPr lang="en-US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var. hominis. Trans R Soc Trop Med </a:t>
            </a:r>
            <a:r>
              <a:rPr lang="en-US" altLang="nb-NO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Hyg</a:t>
            </a:r>
            <a:r>
              <a:rPr lang="en-US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. 2000;94(1):92-6.</a:t>
            </a:r>
          </a:p>
          <a:p>
            <a:pPr eaLnBrk="1" hangingPunct="1"/>
            <a:r>
              <a:rPr lang="en-US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7. </a:t>
            </a:r>
            <a:r>
              <a:rPr lang="en-US" altLang="nb-NO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Yürekli</a:t>
            </a:r>
            <a:r>
              <a:rPr lang="en-US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A. Is there a really resistance to scabies treatment with permethrin? In vitro killing activity of permethrin on </a:t>
            </a:r>
            <a:r>
              <a:rPr lang="en-US" altLang="nb-NO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Sarcoptes</a:t>
            </a:r>
            <a:r>
              <a:rPr lang="en-US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scabiei</a:t>
            </a:r>
            <a:r>
              <a:rPr lang="en-US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from patients with resistant scabies.</a:t>
            </a:r>
          </a:p>
          <a:p>
            <a:pPr eaLnBrk="1" hangingPunct="1"/>
            <a:r>
              <a:rPr lang="en-US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Dermatol </a:t>
            </a:r>
            <a:r>
              <a:rPr lang="en-US" altLang="nb-NO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Ther</a:t>
            </a:r>
            <a:r>
              <a:rPr lang="en-US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. 2022;35(3):e15260-n/a.</a:t>
            </a:r>
          </a:p>
          <a:p>
            <a:pPr eaLnBrk="1" hangingPunct="1"/>
            <a:r>
              <a:rPr lang="en-US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8. </a:t>
            </a:r>
            <a:r>
              <a:rPr lang="en-US" altLang="nb-NO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Nemecek</a:t>
            </a:r>
            <a:r>
              <a:rPr lang="en-US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R, </a:t>
            </a:r>
            <a:r>
              <a:rPr lang="en-US" altLang="nb-NO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Stockbauer</a:t>
            </a:r>
            <a:r>
              <a:rPr lang="en-US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A, Lexa M, </a:t>
            </a:r>
            <a:r>
              <a:rPr lang="en-US" altLang="nb-NO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Poeppl</a:t>
            </a:r>
            <a:r>
              <a:rPr lang="en-US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W, </a:t>
            </a:r>
            <a:r>
              <a:rPr lang="en-US" altLang="nb-NO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Mooseder</a:t>
            </a:r>
            <a:r>
              <a:rPr lang="en-US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G. Application errors associated with topical treatment of scabies: an observational study. J </a:t>
            </a:r>
            <a:r>
              <a:rPr lang="en-US" altLang="nb-NO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Dtsch</a:t>
            </a:r>
            <a:r>
              <a:rPr lang="en-US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Dermatol </a:t>
            </a:r>
            <a:r>
              <a:rPr lang="en-US" altLang="nb-NO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Ges</a:t>
            </a:r>
            <a:r>
              <a:rPr lang="en-US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. 2020;18(6):554-9.</a:t>
            </a:r>
          </a:p>
          <a:p>
            <a:pPr eaLnBrk="1" hangingPunct="1"/>
            <a:r>
              <a:rPr lang="en-US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9. Lee SK, Kim JH, Kim MS, Lee UH. Risk factors for scabies treatment resistance: a retrospective cohort study. J </a:t>
            </a:r>
            <a:r>
              <a:rPr lang="en-US" altLang="nb-NO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Eur</a:t>
            </a:r>
            <a:r>
              <a:rPr lang="en-US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altLang="nb-NO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Acad</a:t>
            </a:r>
            <a:r>
              <a:rPr lang="en-US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Dermatol </a:t>
            </a:r>
            <a:r>
              <a:rPr lang="en-US" altLang="nb-NO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Venereol</a:t>
            </a:r>
            <a:r>
              <a:rPr lang="en-US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. 2022;36(1):126-32.</a:t>
            </a:r>
          </a:p>
          <a:p>
            <a:pPr eaLnBrk="1" hangingPunct="1"/>
            <a:r>
              <a:rPr lang="en-US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10. </a:t>
            </a:r>
            <a:r>
              <a:rPr lang="en-US" altLang="nb-NO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Meyersburg</a:t>
            </a:r>
            <a:r>
              <a:rPr lang="en-US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D, Kaiser A, Bauer JW. Loss of efficacy of topical 5% permethrin for treating scabies: an Austrian single-center study. J </a:t>
            </a:r>
            <a:r>
              <a:rPr lang="en-US" altLang="nb-NO" sz="12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Dermatolog</a:t>
            </a:r>
            <a:r>
              <a:rPr lang="en-US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Treat. 2022;33(2):774-7.</a:t>
            </a:r>
          </a:p>
          <a:p>
            <a:pPr eaLnBrk="1" hangingPunct="1"/>
            <a:r>
              <a:rPr lang="en-US" altLang="nb-NO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11. Fraser J. Permethrin: a Top End viewpoint and experience. Medical Journal of Australia. 1994;160(12):806-.</a:t>
            </a:r>
          </a:p>
          <a:p>
            <a:pPr eaLnBrk="1" hangingPunct="1"/>
            <a:endParaRPr lang="en-US" altLang="nb-NO" sz="120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eaLnBrk="1" hangingPunct="1"/>
            <a:endParaRPr lang="en-US" altLang="nb-NO" sz="280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eaLnBrk="1" hangingPunct="1"/>
            <a:endParaRPr lang="en-US" altLang="nb-NO" sz="280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eaLnBrk="1" hangingPunct="1"/>
            <a:endParaRPr lang="en-US" altLang="nb-NO" sz="280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eaLnBrk="1" hangingPunct="1"/>
            <a:endParaRPr lang="nb-NO" altLang="nb-NO" sz="280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eaLnBrk="1" hangingPunct="1"/>
            <a:endParaRPr lang="nb-NO" altLang="nb-NO" sz="280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marL="514350" indent="-514350" eaLnBrk="1" hangingPunct="1">
              <a:buAutoNum type="arabicPeriod"/>
            </a:pPr>
            <a:endParaRPr lang="nb-NO" altLang="nb-NO" sz="280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eaLnBrk="1" hangingPunct="1"/>
            <a:endParaRPr lang="nb-NO" altLang="nb-NO" sz="280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  <a:p>
            <a:pPr eaLnBrk="1" hangingPunct="1"/>
            <a:endParaRPr lang="nb-NO" altLang="nb-NO" sz="28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sp>
        <p:nvSpPr>
          <p:cNvPr id="2066" name="Acknowledgements" descr="Field for acknowledgements"/>
          <p:cNvSpPr txBox="1">
            <a:spLocks noChangeArrowheads="1"/>
          </p:cNvSpPr>
          <p:nvPr/>
        </p:nvSpPr>
        <p:spPr bwMode="auto">
          <a:xfrm>
            <a:off x="32556768" y="27457316"/>
            <a:ext cx="9740900" cy="1692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nb-NO" altLang="nb-NO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ACKNOWLEDGEMENTS</a:t>
            </a:r>
          </a:p>
          <a:p>
            <a:pPr eaLnBrk="1" hangingPunct="1"/>
            <a:r>
              <a:rPr lang="nb-NO" altLang="nb-NO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Takk til mine kunnskapsrike veiledere, Ingeborg M. </a:t>
            </a:r>
            <a:r>
              <a:rPr lang="nb-NO" altLang="nb-NO" sz="28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Bachmann</a:t>
            </a:r>
            <a:r>
              <a:rPr lang="nb-NO" altLang="nb-NO" sz="28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og Rita G. Ladstein. </a:t>
            </a:r>
          </a:p>
          <a:p>
            <a:pPr eaLnBrk="1" hangingPunct="1"/>
            <a:r>
              <a:rPr lang="en-GB" altLang="nb-NO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.</a:t>
            </a: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AB001B6D-6231-AC01-9ABD-5C3FDFBA6639}"/>
              </a:ext>
            </a:extLst>
          </p:cNvPr>
          <p:cNvSpPr txBox="1"/>
          <p:nvPr/>
        </p:nvSpPr>
        <p:spPr>
          <a:xfrm>
            <a:off x="21801392" y="6175562"/>
            <a:ext cx="21007132" cy="102643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800" b="1" dirty="0"/>
              <a:t>Resultater:</a:t>
            </a:r>
          </a:p>
          <a:p>
            <a:r>
              <a:rPr lang="nb-NO" sz="4500" dirty="0"/>
              <a:t>Søket ga 37 treff og syv artikler ble inkludert i oppgaven. </a:t>
            </a:r>
          </a:p>
          <a:p>
            <a:endParaRPr lang="nb-NO" sz="4500" dirty="0"/>
          </a:p>
          <a:p>
            <a:r>
              <a:rPr lang="nb-NO" sz="4500" dirty="0"/>
              <a:t>-&gt; 0/7 studier konkluderer entydig med at skabbmidden er resistent mot permetrin (4-10)</a:t>
            </a:r>
          </a:p>
          <a:p>
            <a:r>
              <a:rPr lang="nb-NO" sz="4500" dirty="0"/>
              <a:t>-&gt; 2/7studier undersøker </a:t>
            </a:r>
            <a:r>
              <a:rPr lang="nb-NO" sz="4500" dirty="0" err="1"/>
              <a:t>genomiske</a:t>
            </a:r>
            <a:r>
              <a:rPr lang="nb-NO" sz="4500" dirty="0"/>
              <a:t> endringer hos skabbmidd, hvor den ene studien påviser endringer i </a:t>
            </a:r>
            <a:r>
              <a:rPr lang="nb-NO" sz="4500" dirty="0" err="1"/>
              <a:t>genomet</a:t>
            </a:r>
            <a:r>
              <a:rPr lang="nb-NO" sz="4500" dirty="0"/>
              <a:t> til </a:t>
            </a:r>
            <a:r>
              <a:rPr lang="nb-NO" sz="4500" dirty="0" err="1"/>
              <a:t>permetrineksponerte</a:t>
            </a:r>
            <a:r>
              <a:rPr lang="nb-NO" sz="4500" dirty="0"/>
              <a:t> midd (4, 5). </a:t>
            </a:r>
          </a:p>
          <a:p>
            <a:r>
              <a:rPr lang="nb-NO" sz="4500" dirty="0"/>
              <a:t>-&gt; 2/7 studier viser en forlenget overlevelsestid hos skabbmidd ved applikasjon av permetrin, i forhold til når medikamentet først ble tatt i bruk (6, 7).</a:t>
            </a:r>
          </a:p>
          <a:p>
            <a:r>
              <a:rPr lang="nb-NO" sz="4500" dirty="0"/>
              <a:t>-&gt; 2/7 studier konkluderer med at brukerfeil er årsaken til behandlingssvikt (8, 9). </a:t>
            </a:r>
          </a:p>
          <a:p>
            <a:r>
              <a:rPr lang="nb-NO" sz="4500" dirty="0"/>
              <a:t>-&gt; 1/7 studier konkluderer med at behandlingssvikt kan relateres til resistensutvikling hos skabbmidden mot permetrin (10)</a:t>
            </a:r>
          </a:p>
          <a:p>
            <a:endParaRPr lang="en-GB" sz="5400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2B8530D7-372A-256D-49A6-5DCC500A91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82688" y="16190125"/>
            <a:ext cx="14469837" cy="8112481"/>
          </a:xfrm>
          <a:prstGeom prst="rect">
            <a:avLst/>
          </a:prstGeom>
        </p:spPr>
      </p:pic>
      <p:sp>
        <p:nvSpPr>
          <p:cNvPr id="2" name="TekstSylinder 1">
            <a:extLst>
              <a:ext uri="{FF2B5EF4-FFF2-40B4-BE49-F238E27FC236}">
                <a16:creationId xmlns:a16="http://schemas.microsoft.com/office/drawing/2014/main" id="{DC4053F0-6615-58A1-90AD-C3658327CC60}"/>
              </a:ext>
            </a:extLst>
          </p:cNvPr>
          <p:cNvSpPr txBox="1"/>
          <p:nvPr/>
        </p:nvSpPr>
        <p:spPr>
          <a:xfrm>
            <a:off x="15770531" y="16201311"/>
            <a:ext cx="397764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i="1" dirty="0" err="1"/>
              <a:t>Figur</a:t>
            </a:r>
            <a:r>
              <a:rPr lang="en-GB" b="1" i="1" dirty="0"/>
              <a:t> 1:</a:t>
            </a:r>
          </a:p>
          <a:p>
            <a:r>
              <a:rPr lang="en-GB" i="1" dirty="0" err="1"/>
              <a:t>Antall</a:t>
            </a:r>
            <a:r>
              <a:rPr lang="en-GB" i="1" dirty="0"/>
              <a:t> </a:t>
            </a:r>
            <a:r>
              <a:rPr lang="en-GB" i="1" dirty="0" err="1"/>
              <a:t>brukere</a:t>
            </a:r>
            <a:r>
              <a:rPr lang="en-GB" i="1" dirty="0"/>
              <a:t> </a:t>
            </a:r>
            <a:r>
              <a:rPr lang="en-GB" i="1" dirty="0" err="1"/>
              <a:t>av</a:t>
            </a:r>
            <a:r>
              <a:rPr lang="en-GB" i="1" dirty="0"/>
              <a:t> ivermectin </a:t>
            </a:r>
            <a:r>
              <a:rPr lang="en-GB" i="1" dirty="0" err="1"/>
              <a:t>og</a:t>
            </a:r>
            <a:r>
              <a:rPr lang="en-GB" i="1" dirty="0"/>
              <a:t> permetrin I </a:t>
            </a:r>
            <a:r>
              <a:rPr lang="en-GB" i="1" dirty="0" err="1"/>
              <a:t>perioden</a:t>
            </a:r>
            <a:r>
              <a:rPr lang="en-GB" i="1" dirty="0"/>
              <a:t> 2004 </a:t>
            </a:r>
            <a:r>
              <a:rPr lang="en-GB" i="1" dirty="0" err="1"/>
              <a:t>til</a:t>
            </a:r>
            <a:r>
              <a:rPr lang="en-GB" i="1" dirty="0"/>
              <a:t> 2020</a:t>
            </a: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E97EAD0B-3FEF-064E-C948-720E789C3BFE}"/>
              </a:ext>
            </a:extLst>
          </p:cNvPr>
          <p:cNvSpPr txBox="1"/>
          <p:nvPr/>
        </p:nvSpPr>
        <p:spPr>
          <a:xfrm>
            <a:off x="38886992" y="15315930"/>
            <a:ext cx="358615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i="1" dirty="0" err="1"/>
              <a:t>Figur</a:t>
            </a:r>
            <a:r>
              <a:rPr lang="en-GB" b="1" i="1" dirty="0"/>
              <a:t> 2:</a:t>
            </a:r>
          </a:p>
          <a:p>
            <a:r>
              <a:rPr lang="en-GB" i="1" dirty="0" err="1"/>
              <a:t>Overlevelsestiden</a:t>
            </a:r>
            <a:r>
              <a:rPr lang="en-GB" i="1" dirty="0"/>
              <a:t> </a:t>
            </a:r>
            <a:r>
              <a:rPr lang="en-GB" i="1" dirty="0" err="1"/>
              <a:t>hos</a:t>
            </a:r>
            <a:r>
              <a:rPr lang="en-GB" i="1" dirty="0"/>
              <a:t> </a:t>
            </a:r>
            <a:r>
              <a:rPr lang="en-GB" i="1" dirty="0" err="1"/>
              <a:t>skabbmidd</a:t>
            </a:r>
            <a:r>
              <a:rPr lang="en-GB" i="1" dirty="0"/>
              <a:t> </a:t>
            </a:r>
            <a:r>
              <a:rPr lang="en-GB" i="1" dirty="0" err="1"/>
              <a:t>ved</a:t>
            </a:r>
            <a:r>
              <a:rPr lang="en-GB" i="1" dirty="0"/>
              <a:t> </a:t>
            </a:r>
            <a:r>
              <a:rPr lang="en-GB" i="1" dirty="0" err="1"/>
              <a:t>applikasjon</a:t>
            </a:r>
            <a:r>
              <a:rPr lang="en-GB" i="1" dirty="0"/>
              <a:t> </a:t>
            </a:r>
            <a:r>
              <a:rPr lang="en-GB" i="1" dirty="0" err="1"/>
              <a:t>av</a:t>
            </a:r>
            <a:r>
              <a:rPr lang="en-GB" i="1" dirty="0"/>
              <a:t> permetrin </a:t>
            </a:r>
            <a:r>
              <a:rPr lang="en-GB" i="1" dirty="0" err="1"/>
              <a:t>fra</a:t>
            </a:r>
            <a:r>
              <a:rPr lang="en-GB" i="1" dirty="0"/>
              <a:t> 1994 </a:t>
            </a:r>
            <a:r>
              <a:rPr lang="en-GB" i="1" dirty="0" err="1"/>
              <a:t>til</a:t>
            </a:r>
            <a:r>
              <a:rPr lang="en-GB" i="1" dirty="0"/>
              <a:t> 2022. </a:t>
            </a:r>
          </a:p>
        </p:txBody>
      </p:sp>
      <p:graphicFrame>
        <p:nvGraphicFramePr>
          <p:cNvPr id="5" name="Tabell 4">
            <a:extLst>
              <a:ext uri="{FF2B5EF4-FFF2-40B4-BE49-F238E27FC236}">
                <a16:creationId xmlns:a16="http://schemas.microsoft.com/office/drawing/2014/main" id="{BD2AF7BD-A9EF-7254-C725-3E382EC019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5650514"/>
              </p:ext>
            </p:extLst>
          </p:nvPr>
        </p:nvGraphicFramePr>
        <p:xfrm>
          <a:off x="21803130" y="15210972"/>
          <a:ext cx="17063225" cy="63038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33746">
                  <a:extLst>
                    <a:ext uri="{9D8B030D-6E8A-4147-A177-3AD203B41FA5}">
                      <a16:colId xmlns:a16="http://schemas.microsoft.com/office/drawing/2014/main" val="1698455145"/>
                    </a:ext>
                  </a:extLst>
                </a:gridCol>
                <a:gridCol w="7729479">
                  <a:extLst>
                    <a:ext uri="{9D8B030D-6E8A-4147-A177-3AD203B41FA5}">
                      <a16:colId xmlns:a16="http://schemas.microsoft.com/office/drawing/2014/main" val="2172812815"/>
                    </a:ext>
                  </a:extLst>
                </a:gridCol>
              </a:tblGrid>
              <a:tr h="98755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nb-NO" sz="2400" dirty="0">
                          <a:effectLst/>
                        </a:rPr>
                        <a:t>Studieår, forfatter og  tittel </a:t>
                      </a:r>
                      <a:endParaRPr lang="nb-NO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nb-NO" sz="2400">
                          <a:effectLst/>
                        </a:rPr>
                        <a:t>Overlevelsestid ved applikasjon av permetrin 5%</a:t>
                      </a:r>
                      <a:endParaRPr lang="nb-NO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400519"/>
                  </a:ext>
                </a:extLst>
              </a:tr>
              <a:tr h="106230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AU" sz="2400" dirty="0">
                          <a:effectLst/>
                        </a:rPr>
                        <a:t>1994, Fraser et al (11)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sz="2400" b="0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Permethrin: a Top End viewpoint and experience</a:t>
                      </a:r>
                      <a:endParaRPr lang="nb-NO" sz="2400" b="0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nb-NO" sz="2400">
                          <a:effectLst/>
                        </a:rPr>
                        <a:t>100% mortalitet etter 60 minutter</a:t>
                      </a:r>
                      <a:endParaRPr lang="nb-NO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16759354"/>
                  </a:ext>
                </a:extLst>
              </a:tr>
              <a:tr h="211998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AU" sz="2400" dirty="0">
                          <a:effectLst/>
                        </a:rPr>
                        <a:t>2000, Walton et al. (6)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altLang="nb-NO" sz="2400" b="0" i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</a:rPr>
                        <a:t>Studies in vitro on the relative efficacy of current acaricides for </a:t>
                      </a:r>
                      <a:r>
                        <a:rPr lang="en-US" altLang="nb-NO" sz="2400" b="0" i="1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</a:rPr>
                        <a:t>Sarcoptes</a:t>
                      </a:r>
                      <a:r>
                        <a:rPr lang="en-US" altLang="nb-NO" sz="2400" b="0" i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en-US" altLang="nb-NO" sz="2400" b="0" i="1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</a:rPr>
                        <a:t>scabiei</a:t>
                      </a:r>
                      <a:r>
                        <a:rPr lang="en-US" altLang="nb-NO" sz="2400" b="0" i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</a:rPr>
                        <a:t> var. hominis</a:t>
                      </a:r>
                      <a:endParaRPr lang="en-AU" sz="2400" b="0" i="1" dirty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endParaRPr lang="nb-NO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nb-NO" sz="2400" dirty="0">
                          <a:effectLst/>
                        </a:rPr>
                        <a:t>65% mortalitet etter 3 timer</a:t>
                      </a:r>
                      <a:endParaRPr lang="nb-NO" sz="2000" dirty="0">
                        <a:effectLst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nb-NO" sz="2400" dirty="0">
                          <a:effectLst/>
                        </a:rPr>
                        <a:t>96% mortalitet etter 18 timer</a:t>
                      </a:r>
                      <a:endParaRPr lang="nb-NO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27689896"/>
                  </a:ext>
                </a:extLst>
              </a:tr>
              <a:tr h="191508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AU" sz="2400" dirty="0">
                          <a:effectLst/>
                        </a:rPr>
                        <a:t>2022, </a:t>
                      </a:r>
                      <a:r>
                        <a:rPr lang="en-AU" sz="2400" dirty="0" err="1">
                          <a:effectLst/>
                        </a:rPr>
                        <a:t>Yürekli</a:t>
                      </a:r>
                      <a:r>
                        <a:rPr lang="en-AU" sz="2400" dirty="0">
                          <a:effectLst/>
                        </a:rPr>
                        <a:t> (7)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US" altLang="nb-NO" sz="2000" b="0" i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</a:rPr>
                        <a:t>Is there a really resistance to scabies treatment with permethrin? In vitro killing activity of permethrin on </a:t>
                      </a:r>
                      <a:r>
                        <a:rPr lang="en-US" altLang="nb-NO" sz="2000" b="0" i="1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</a:rPr>
                        <a:t>Sarcoptes</a:t>
                      </a:r>
                      <a:r>
                        <a:rPr lang="en-US" altLang="nb-NO" sz="2000" b="0" i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</a:rPr>
                        <a:t> </a:t>
                      </a:r>
                      <a:r>
                        <a:rPr lang="en-US" altLang="nb-NO" sz="2000" b="0" i="1" dirty="0" err="1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</a:rPr>
                        <a:t>scabiei</a:t>
                      </a:r>
                      <a:r>
                        <a:rPr lang="en-US" altLang="nb-NO" sz="2000" b="0" i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n-lt"/>
                        </a:rPr>
                        <a:t> from patients with resistant scabies</a:t>
                      </a:r>
                      <a:endParaRPr lang="nb-NO" sz="2000" b="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nb-NO" sz="2400" dirty="0">
                          <a:effectLst/>
                        </a:rPr>
                        <a:t>ST 360 ± 33.2 min (mortalitet etter ca. 6 timer)</a:t>
                      </a:r>
                      <a:endParaRPr lang="nb-NO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119968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Standard utforming">
  <a:themeElements>
    <a:clrScheme name="UiB-Farger-2015-matt">
      <a:dk1>
        <a:sysClr val="windowText" lastClr="000000"/>
      </a:dk1>
      <a:lt1>
        <a:srgbClr val="FFFFFF"/>
      </a:lt1>
      <a:dk2>
        <a:srgbClr val="847268"/>
      </a:dk2>
      <a:lt2>
        <a:srgbClr val="D0CAC2"/>
      </a:lt2>
      <a:accent1>
        <a:srgbClr val="DB3F3D"/>
      </a:accent1>
      <a:accent2>
        <a:srgbClr val="1A2640"/>
      </a:accent2>
      <a:accent3>
        <a:srgbClr val="CDAB3F"/>
      </a:accent3>
      <a:accent4>
        <a:srgbClr val="4EA0B7"/>
      </a:accent4>
      <a:accent5>
        <a:srgbClr val="789A5B"/>
      </a:accent5>
      <a:accent6>
        <a:srgbClr val="705686"/>
      </a:accent6>
      <a:hlink>
        <a:srgbClr val="009FEE"/>
      </a:hlink>
      <a:folHlink>
        <a:srgbClr val="522D89"/>
      </a:folHlink>
    </a:clrScheme>
    <a:fontScheme name="Standard utform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38100" cap="flat" cmpd="sng" algn="ctr">
              <a:solidFill>
                <a:srgbClr val="005473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83613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38100" cap="flat" cmpd="sng" algn="ctr">
              <a:solidFill>
                <a:srgbClr val="005473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83613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 utform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 utform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 utform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5035</TotalTime>
  <Words>929</Words>
  <Application>Microsoft Office PowerPoint</Application>
  <PresentationFormat>Egendefinert</PresentationFormat>
  <Paragraphs>60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4" baseType="lpstr">
      <vt:lpstr>Arial</vt:lpstr>
      <vt:lpstr>Calibri</vt:lpstr>
      <vt:lpstr>Standard utforming</vt:lpstr>
      <vt:lpstr>PowerPoint-presentasjon</vt:lpstr>
    </vt:vector>
  </TitlesOfParts>
  <Company>IT-avd, UiB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Helge Grønhaug</dc:creator>
  <cp:lastModifiedBy>Julie Flugstad</cp:lastModifiedBy>
  <cp:revision>147</cp:revision>
  <cp:lastPrinted>2016-05-27T08:05:21Z</cp:lastPrinted>
  <dcterms:created xsi:type="dcterms:W3CDTF">2006-11-02T13:18:58Z</dcterms:created>
  <dcterms:modified xsi:type="dcterms:W3CDTF">2022-10-07T14:55:47Z</dcterms:modified>
</cp:coreProperties>
</file>