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78">
          <p15:clr>
            <a:srgbClr val="A4A3A4"/>
          </p15:clr>
        </p15:guide>
        <p15:guide id="2" orient="horz" pos="18586">
          <p15:clr>
            <a:srgbClr val="A4A3A4"/>
          </p15:clr>
        </p15:guide>
        <p15:guide id="3" orient="horz" pos="17074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332B"/>
    <a:srgbClr val="005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37" autoAdjust="0"/>
    <p:restoredTop sz="90183" autoAdjust="0"/>
  </p:normalViewPr>
  <p:slideViewPr>
    <p:cSldViewPr snapToGrid="0">
      <p:cViewPr>
        <p:scale>
          <a:sx n="31" d="100"/>
          <a:sy n="31" d="100"/>
        </p:scale>
        <p:origin x="1256" y="-704"/>
      </p:cViewPr>
      <p:guideLst>
        <p:guide orient="horz" pos="2778"/>
        <p:guide orient="horz" pos="18586"/>
        <p:guide orient="horz" pos="17074"/>
        <p:guide pos="745"/>
        <p:guide pos="19961"/>
        <p:guide pos="26361"/>
        <p:guide pos="13513"/>
        <p:guide pos="70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178457" indent="-68637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274549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384368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494187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604007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71382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82364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933465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788E0A-2390-493D-B96C-E13D0340CC64}" type="slidenum">
              <a:rPr lang="nb-NO" altLang="nb-NO" sz="1300"/>
              <a:pPr eaLnBrk="1" hangingPunct="1"/>
              <a:t>1</a:t>
            </a:fld>
            <a:endParaRPr lang="nb-NO" altLang="nb-NO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nb-NO" sz="9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3" descr="Background, text field"/>
          <p:cNvSpPr>
            <a:spLocks/>
          </p:cNvSpPr>
          <p:nvPr/>
        </p:nvSpPr>
        <p:spPr bwMode="auto">
          <a:xfrm>
            <a:off x="6780" y="6047625"/>
            <a:ext cx="42840000" cy="21204000"/>
          </a:xfrm>
          <a:custGeom>
            <a:avLst/>
            <a:gdLst>
              <a:gd name="T0" fmla="*/ 0 w 31660"/>
              <a:gd name="T1" fmla="*/ 4141 h 4141"/>
              <a:gd name="T2" fmla="*/ 31660 w 31660"/>
              <a:gd name="T3" fmla="*/ 4141 h 4141"/>
              <a:gd name="T4" fmla="*/ 31660 w 31660"/>
              <a:gd name="T5" fmla="*/ 0 h 4141"/>
              <a:gd name="T6" fmla="*/ 0 w 31660"/>
              <a:gd name="T7" fmla="*/ 0 h 4141"/>
              <a:gd name="T8" fmla="*/ 0 w 31660"/>
              <a:gd name="T9" fmla="*/ 4141 h 4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0" h="4141">
                <a:moveTo>
                  <a:pt x="0" y="4141"/>
                </a:moveTo>
                <a:lnTo>
                  <a:pt x="31660" y="4141"/>
                </a:lnTo>
                <a:lnTo>
                  <a:pt x="31660" y="0"/>
                </a:lnTo>
                <a:lnTo>
                  <a:pt x="0" y="0"/>
                </a:lnTo>
                <a:lnTo>
                  <a:pt x="0" y="4141"/>
                </a:lnTo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dirty="0"/>
          </a:p>
        </p:txBody>
      </p:sp>
      <p:sp>
        <p:nvSpPr>
          <p:cNvPr id="3" name="Freeform 3" descr="Red field, top"/>
          <p:cNvSpPr>
            <a:spLocks/>
          </p:cNvSpPr>
          <p:nvPr/>
        </p:nvSpPr>
        <p:spPr bwMode="auto">
          <a:xfrm>
            <a:off x="0" y="-1"/>
            <a:ext cx="42840000" cy="5634931"/>
          </a:xfrm>
          <a:custGeom>
            <a:avLst/>
            <a:gdLst>
              <a:gd name="T0" fmla="*/ 0 w 31660"/>
              <a:gd name="T1" fmla="*/ 4141 h 4141"/>
              <a:gd name="T2" fmla="*/ 31660 w 31660"/>
              <a:gd name="T3" fmla="*/ 4141 h 4141"/>
              <a:gd name="T4" fmla="*/ 31660 w 31660"/>
              <a:gd name="T5" fmla="*/ 0 h 4141"/>
              <a:gd name="T6" fmla="*/ 0 w 31660"/>
              <a:gd name="T7" fmla="*/ 0 h 4141"/>
              <a:gd name="T8" fmla="*/ 0 w 31660"/>
              <a:gd name="T9" fmla="*/ 4141 h 4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0" h="4141">
                <a:moveTo>
                  <a:pt x="0" y="4141"/>
                </a:moveTo>
                <a:lnTo>
                  <a:pt x="31660" y="4141"/>
                </a:lnTo>
                <a:lnTo>
                  <a:pt x="31660" y="0"/>
                </a:lnTo>
                <a:lnTo>
                  <a:pt x="0" y="0"/>
                </a:lnTo>
                <a:lnTo>
                  <a:pt x="0" y="4141"/>
                </a:lnTo>
              </a:path>
            </a:pathLst>
          </a:custGeom>
          <a:solidFill>
            <a:srgbClr val="E8574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6" name="Picture 19">
            <a:extLst>
              <a:ext uri="{FF2B5EF4-FFF2-40B4-BE49-F238E27FC236}">
                <a16:creationId xmlns:a16="http://schemas.microsoft.com/office/drawing/2014/main" id="{DB71FBB0-7283-9C47-8A07-A78431AE176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14799" y="27905117"/>
            <a:ext cx="9907650" cy="1699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0" fontAlgn="base" hangingPunct="0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0" fontAlgn="base" hangingPunct="0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0" fontAlgn="base" hangingPunct="0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" descr="Title field"/>
          <p:cNvSpPr txBox="1">
            <a:spLocks noChangeArrowheads="1"/>
          </p:cNvSpPr>
          <p:nvPr/>
        </p:nvSpPr>
        <p:spPr bwMode="auto">
          <a:xfrm>
            <a:off x="1182688" y="1128713"/>
            <a:ext cx="34201099" cy="2015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nb-NO" sz="1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HODGKIN LYMFOM HOS ELDRE</a:t>
            </a:r>
            <a:endParaRPr lang="nb-NO" altLang="nb-NO" sz="12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4" name="Subtitle" descr="Subtitle field"/>
          <p:cNvSpPr txBox="1">
            <a:spLocks noChangeArrowheads="1"/>
          </p:cNvSpPr>
          <p:nvPr/>
        </p:nvSpPr>
        <p:spPr bwMode="auto">
          <a:xfrm>
            <a:off x="1182688" y="3104716"/>
            <a:ext cx="34696626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nb-NO" sz="6000" b="1" dirty="0" err="1">
                <a:solidFill>
                  <a:schemeClr val="bg1"/>
                </a:solidFill>
                <a:latin typeface="+mj-lt"/>
              </a:rPr>
              <a:t>En</a:t>
            </a:r>
            <a:r>
              <a:rPr lang="en-US" altLang="nb-NO" sz="6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6000" b="1" dirty="0" err="1">
                <a:solidFill>
                  <a:schemeClr val="bg1"/>
                </a:solidFill>
                <a:latin typeface="+mj-lt"/>
              </a:rPr>
              <a:t>analyse</a:t>
            </a:r>
            <a:r>
              <a:rPr lang="en-US" altLang="nb-NO" sz="6000" b="1" dirty="0">
                <a:solidFill>
                  <a:schemeClr val="bg1"/>
                </a:solidFill>
                <a:latin typeface="+mj-lt"/>
              </a:rPr>
              <a:t> av </a:t>
            </a:r>
            <a:r>
              <a:rPr lang="en-US" altLang="nb-NO" sz="6000" b="1" dirty="0" err="1">
                <a:solidFill>
                  <a:schemeClr val="bg1"/>
                </a:solidFill>
                <a:latin typeface="+mj-lt"/>
              </a:rPr>
              <a:t>pasientmateriale</a:t>
            </a:r>
            <a:r>
              <a:rPr lang="en-US" altLang="nb-NO" sz="6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6000" b="1" dirty="0" err="1">
                <a:solidFill>
                  <a:schemeClr val="bg1"/>
                </a:solidFill>
                <a:latin typeface="+mj-lt"/>
              </a:rPr>
              <a:t>fra</a:t>
            </a:r>
            <a:r>
              <a:rPr lang="en-US" altLang="nb-NO" sz="6000" b="1" dirty="0">
                <a:solidFill>
                  <a:schemeClr val="bg1"/>
                </a:solidFill>
                <a:latin typeface="+mj-lt"/>
              </a:rPr>
              <a:t> Helse Bergen, </a:t>
            </a:r>
            <a:r>
              <a:rPr lang="en-US" altLang="nb-NO" sz="6000" b="1" dirty="0" err="1">
                <a:solidFill>
                  <a:schemeClr val="bg1"/>
                </a:solidFill>
                <a:latin typeface="+mj-lt"/>
              </a:rPr>
              <a:t>Fonna</a:t>
            </a:r>
            <a:r>
              <a:rPr lang="en-US" altLang="nb-NO" sz="6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6000" b="1" dirty="0" err="1">
                <a:solidFill>
                  <a:schemeClr val="bg1"/>
                </a:solidFill>
                <a:latin typeface="+mj-lt"/>
              </a:rPr>
              <a:t>og</a:t>
            </a:r>
            <a:r>
              <a:rPr lang="en-US" altLang="nb-NO" sz="6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6000" b="1" dirty="0" err="1">
                <a:solidFill>
                  <a:schemeClr val="bg1"/>
                </a:solidFill>
                <a:latin typeface="+mj-lt"/>
              </a:rPr>
              <a:t>Førde</a:t>
            </a:r>
            <a:r>
              <a:rPr lang="en-US" altLang="nb-NO" sz="6000" b="1" dirty="0">
                <a:solidFill>
                  <a:schemeClr val="bg1"/>
                </a:solidFill>
                <a:latin typeface="+mj-lt"/>
              </a:rPr>
              <a:t> for </a:t>
            </a:r>
            <a:r>
              <a:rPr lang="en-US" altLang="nb-NO" sz="6000" b="1" dirty="0" err="1">
                <a:solidFill>
                  <a:schemeClr val="bg1"/>
                </a:solidFill>
                <a:latin typeface="+mj-lt"/>
              </a:rPr>
              <a:t>perioden</a:t>
            </a:r>
            <a:r>
              <a:rPr lang="en-US" altLang="nb-NO" sz="6000" b="1" dirty="0">
                <a:solidFill>
                  <a:schemeClr val="bg1"/>
                </a:solidFill>
                <a:latin typeface="+mj-lt"/>
              </a:rPr>
              <a:t> 2000-2015.</a:t>
            </a:r>
            <a:endParaRPr lang="en-US" altLang="nb-NO" sz="4400" b="1" dirty="0">
              <a:solidFill>
                <a:schemeClr val="bg1"/>
              </a:solidFill>
              <a:latin typeface="+mj-lt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nb-NO" sz="4400" b="1" dirty="0">
                <a:solidFill>
                  <a:schemeClr val="bg1"/>
                </a:solidFill>
                <a:latin typeface="+mj-lt"/>
              </a:rPr>
              <a:t>Av Eivind Fluge </a:t>
            </a:r>
            <a:r>
              <a:rPr lang="en-US" altLang="nb-NO" sz="4400" b="1" dirty="0" err="1">
                <a:solidFill>
                  <a:schemeClr val="bg1"/>
                </a:solidFill>
                <a:latin typeface="+mj-lt"/>
              </a:rPr>
              <a:t>og</a:t>
            </a:r>
            <a:r>
              <a:rPr lang="en-US" altLang="nb-NO" sz="4400" b="1" dirty="0">
                <a:solidFill>
                  <a:schemeClr val="bg1"/>
                </a:solidFill>
                <a:latin typeface="+mj-lt"/>
              </a:rPr>
              <a:t> Kristoffer </a:t>
            </a:r>
            <a:r>
              <a:rPr lang="en-US" altLang="nb-NO" sz="4400" b="1" dirty="0" err="1">
                <a:solidFill>
                  <a:schemeClr val="bg1"/>
                </a:solidFill>
                <a:latin typeface="+mj-lt"/>
              </a:rPr>
              <a:t>Hauglin</a:t>
            </a:r>
            <a:r>
              <a:rPr lang="en-US" altLang="nb-NO" sz="4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4400" b="1" dirty="0" err="1">
                <a:solidFill>
                  <a:schemeClr val="bg1"/>
                </a:solidFill>
                <a:latin typeface="+mj-lt"/>
              </a:rPr>
              <a:t>Cometa</a:t>
            </a:r>
            <a:r>
              <a:rPr lang="en-US" altLang="nb-NO" sz="4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4400" b="1" dirty="0" err="1">
                <a:solidFill>
                  <a:schemeClr val="bg1"/>
                </a:solidFill>
                <a:latin typeface="+mj-lt"/>
              </a:rPr>
              <a:t>Rauan</a:t>
            </a:r>
            <a:endParaRPr lang="en-US" altLang="nb-NO" sz="4400" b="1" dirty="0">
              <a:solidFill>
                <a:schemeClr val="bg1"/>
              </a:solidFill>
              <a:latin typeface="+mj-lt"/>
            </a:endParaRPr>
          </a:p>
          <a:p>
            <a:pPr eaLnBrk="1" hangingPunct="1"/>
            <a:r>
              <a:rPr lang="en-US" altLang="nb-NO" sz="4400" b="1" dirty="0">
                <a:solidFill>
                  <a:schemeClr val="bg1"/>
                </a:solidFill>
                <a:latin typeface="+mj-lt"/>
              </a:rPr>
              <a:t> </a:t>
            </a:r>
            <a:endParaRPr lang="nb-NO" altLang="nb-NO" sz="4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53" name="Name and info" descr="Field for name and email"/>
          <p:cNvSpPr txBox="1">
            <a:spLocks noChangeArrowheads="1"/>
          </p:cNvSpPr>
          <p:nvPr/>
        </p:nvSpPr>
        <p:spPr bwMode="auto">
          <a:xfrm>
            <a:off x="36997886" y="129698"/>
            <a:ext cx="4997522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nb-NO" altLang="nb-NO" sz="4800" b="1" dirty="0">
                <a:solidFill>
                  <a:schemeClr val="bg1"/>
                </a:solidFill>
                <a:latin typeface="+mn-lt"/>
              </a:rPr>
              <a:t>Eivind Fluge</a:t>
            </a:r>
            <a:br>
              <a:rPr lang="nb-NO" altLang="nb-NO" sz="4000" dirty="0">
                <a:solidFill>
                  <a:schemeClr val="bg1"/>
                </a:solidFill>
                <a:latin typeface="+mn-lt"/>
              </a:rPr>
            </a:br>
            <a:r>
              <a:rPr lang="nb-NO" altLang="nb-NO" sz="4000" dirty="0">
                <a:solidFill>
                  <a:schemeClr val="bg1"/>
                </a:solidFill>
                <a:latin typeface="+mn-lt"/>
              </a:rPr>
              <a:t>Universitetet i Bergen</a:t>
            </a:r>
          </a:p>
          <a:p>
            <a:pPr algn="r" eaLnBrk="1" hangingPunct="1"/>
            <a:r>
              <a:rPr lang="nb-NO" altLang="nb-NO" sz="4000" dirty="0">
                <a:solidFill>
                  <a:schemeClr val="bg1"/>
                </a:solidFill>
                <a:latin typeface="+mn-lt"/>
              </a:rPr>
              <a:t>efl013@uib.no</a:t>
            </a:r>
          </a:p>
        </p:txBody>
      </p:sp>
      <p:sp>
        <p:nvSpPr>
          <p:cNvPr id="2055" name="Text box 1" descr="Text field "/>
          <p:cNvSpPr txBox="1">
            <a:spLocks noChangeArrowheads="1"/>
          </p:cNvSpPr>
          <p:nvPr/>
        </p:nvSpPr>
        <p:spPr bwMode="auto">
          <a:xfrm>
            <a:off x="1182688" y="6229350"/>
            <a:ext cx="18984912" cy="2195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Aft>
                <a:spcPct val="20000"/>
              </a:spcAft>
            </a:pPr>
            <a:r>
              <a:rPr lang="nb-NO" altLang="nb-NO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ABSTRAKT</a:t>
            </a:r>
          </a:p>
          <a:p>
            <a:pPr eaLnBrk="1" hangingPunct="1">
              <a:lnSpc>
                <a:spcPct val="150000"/>
              </a:lnSpc>
              <a:spcAft>
                <a:spcPct val="20000"/>
              </a:spcAft>
            </a:pPr>
            <a:r>
              <a:rPr lang="nb-NO" sz="4400" dirty="0">
                <a:effectLst/>
                <a:latin typeface="+mn-lt"/>
              </a:rPr>
              <a:t>Eldre pasienter med Hodgkin lymfom (HL) har dårligere prognose enn yngre, og er underrepresentert i forskning </a:t>
            </a:r>
            <a:r>
              <a:rPr lang="nb-NO" sz="4400" dirty="0">
                <a:latin typeface="+mn-lt"/>
              </a:rPr>
              <a:t>på</a:t>
            </a:r>
            <a:r>
              <a:rPr lang="nb-NO" sz="4400" dirty="0">
                <a:effectLst/>
                <a:latin typeface="+mn-lt"/>
              </a:rPr>
              <a:t>̊ HL. I denne retrospektive og populasjonsbaserte studien var det inkludert 68 pasienter over 60 år med histologisk diagnose HL, ved Helse Bergen, Fonna og Førde, i perioden år 2000-2015.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nb-NO" altLang="nb-NO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Pasientkarakteristika</a:t>
            </a:r>
            <a:br>
              <a:rPr lang="nb-NO" altLang="nb-NO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</a:br>
            <a:r>
              <a:rPr lang="nb-NO" sz="4000" dirty="0">
                <a:latin typeface="+mn-lt"/>
              </a:rPr>
              <a:t>Gjennomsnittsalder var 72 år, 31 % var kvinner, og 66 % hadde utbredt sykdom. Median oppfølgingstid var 4.5 år (maksimalt 18 år). I oppfølgingstiden døde 68 %. 15 % døde av HL, 21 % døde med HL, og 32 % døde av andre årsaker uten HL. </a:t>
            </a:r>
          </a:p>
          <a:p>
            <a:pPr>
              <a:lnSpc>
                <a:spcPct val="150000"/>
              </a:lnSpc>
            </a:pPr>
            <a:r>
              <a:rPr lang="nb-NO" sz="4000" dirty="0">
                <a:latin typeface="+mn-lt"/>
              </a:rPr>
              <a:t>I pasientmaterialet ble 85 % vurdert til kurativ behandling. 62 (91 %) fikk kjemoterapi, og av disse fikk 55 % CHOP, 27 % ABVD, og 18 % annet kjemoterapiregime. </a:t>
            </a:r>
          </a:p>
          <a:p>
            <a:pPr>
              <a:lnSpc>
                <a:spcPct val="150000"/>
              </a:lnSpc>
            </a:pPr>
            <a:endParaRPr lang="nb-NO" sz="1800" dirty="0">
              <a:latin typeface="+mn-lt"/>
            </a:endParaRPr>
          </a:p>
          <a:p>
            <a:pPr eaLnBrk="1" hangingPunct="1">
              <a:lnSpc>
                <a:spcPct val="150000"/>
              </a:lnSpc>
              <a:spcAft>
                <a:spcPct val="20000"/>
              </a:spcAft>
            </a:pPr>
            <a:r>
              <a:rPr lang="nb-NO" altLang="nb-NO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Resultater</a:t>
            </a:r>
            <a:br>
              <a:rPr lang="nb-NO" altLang="nb-NO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</a:br>
            <a:r>
              <a:rPr lang="nb-NO" sz="4000" dirty="0">
                <a:latin typeface="+mn-lt"/>
              </a:rPr>
              <a:t>5-års total- og lymfomspesifikk overlevelse var 50 % og 65 %. For begrenset (stadium I-IIA) og utbredt (stadium IIB-III-IV) HL var 5-års totaloverlevelse henholdsvis 58 % og 44 %. ABVD regimet var assosiert med bedre overlevelse enn CHOP, men pasienter som fikk CHOP var generelt eldre og med mer komorbiditet. </a:t>
            </a:r>
          </a:p>
          <a:p>
            <a:pPr eaLnBrk="1" hangingPunct="1">
              <a:lnSpc>
                <a:spcPct val="150000"/>
              </a:lnSpc>
              <a:spcAft>
                <a:spcPct val="20000"/>
              </a:spcAft>
            </a:pPr>
            <a:r>
              <a:rPr lang="nb-NO" sz="4000" dirty="0">
                <a:latin typeface="+mn-lt"/>
              </a:rPr>
              <a:t>69 % av pasientene som fikk kjemoterapi hadde alvorlige bivirkninger (CTCAE grad 3-5), og 42 % hadde nøytropen feber. </a:t>
            </a:r>
            <a:endParaRPr lang="nb-NO" sz="4000" dirty="0">
              <a:effectLst/>
              <a:latin typeface="+mn-lt"/>
            </a:endParaRPr>
          </a:p>
          <a:p>
            <a:pPr eaLnBrk="1" hangingPunct="1">
              <a:spcAft>
                <a:spcPct val="20000"/>
              </a:spcAft>
            </a:pPr>
            <a:endParaRPr lang="nb-NO" sz="4000" dirty="0">
              <a:latin typeface="+mn-lt"/>
            </a:endParaRPr>
          </a:p>
        </p:txBody>
      </p:sp>
      <p:sp>
        <p:nvSpPr>
          <p:cNvPr id="2061" name="Text Box 4" descr="Text field "/>
          <p:cNvSpPr txBox="1">
            <a:spLocks noChangeArrowheads="1"/>
          </p:cNvSpPr>
          <p:nvPr/>
        </p:nvSpPr>
        <p:spPr bwMode="auto">
          <a:xfrm>
            <a:off x="20193064" y="6222165"/>
            <a:ext cx="21802344" cy="4995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nb-NO" sz="4400" b="1" dirty="0">
                <a:latin typeface="+mn-lt"/>
              </a:rPr>
              <a:t>Konklusjon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nb-NO" sz="4000" dirty="0">
                <a:effectLst/>
                <a:latin typeface="+mn-lt"/>
              </a:rPr>
              <a:t>Resultatene i denne retrospektive analysen viste data i </a:t>
            </a:r>
            <a:r>
              <a:rPr lang="nb-NO" sz="4000" dirty="0" err="1">
                <a:effectLst/>
                <a:latin typeface="+mn-lt"/>
              </a:rPr>
              <a:t>tråd</a:t>
            </a:r>
            <a:r>
              <a:rPr lang="nb-NO" sz="4000" dirty="0">
                <a:effectLst/>
                <a:latin typeface="+mn-lt"/>
              </a:rPr>
              <a:t> med internasjonal litteratur i den vestlige verden. Vi hadde akseptabel overlevelse og toksisitet, med få behandlingsrelaterte dødsfall sammenlignet med andre liknende studier. 5-års lymfomspesifikk overlevelse var relativt høy (65 %), og det var få som døde direkte av Hodgkin lymfom (15 %). </a:t>
            </a:r>
          </a:p>
        </p:txBody>
      </p:sp>
      <p:sp>
        <p:nvSpPr>
          <p:cNvPr id="2064" name="Text Box 6" descr="Text field "/>
          <p:cNvSpPr txBox="1">
            <a:spLocks noChangeArrowheads="1"/>
          </p:cNvSpPr>
          <p:nvPr/>
        </p:nvSpPr>
        <p:spPr bwMode="auto">
          <a:xfrm>
            <a:off x="20193064" y="11616319"/>
            <a:ext cx="22557010" cy="6463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nb-NO" sz="4000" dirty="0">
                <a:latin typeface="+mn-lt"/>
              </a:rPr>
              <a:t>IPS er det internasjonale skåringsverktøyet for prognosevurdering ved utbredt sykdom for HL pasienter, med lavrisiko (</a:t>
            </a:r>
            <a:r>
              <a:rPr lang="nb-NO" sz="4000" dirty="0" err="1">
                <a:latin typeface="+mn-lt"/>
              </a:rPr>
              <a:t>skår</a:t>
            </a:r>
            <a:r>
              <a:rPr lang="nb-NO" sz="4000" dirty="0">
                <a:latin typeface="+mn-lt"/>
              </a:rPr>
              <a:t> 0-3) og høyrisiko (</a:t>
            </a:r>
            <a:r>
              <a:rPr lang="nb-NO" sz="4000" dirty="0" err="1">
                <a:latin typeface="+mn-lt"/>
              </a:rPr>
              <a:t>skår</a:t>
            </a:r>
            <a:r>
              <a:rPr lang="nb-NO" sz="4000" dirty="0">
                <a:latin typeface="+mn-lt"/>
              </a:rPr>
              <a:t> 4-7). IPS er viktig ved valg av behandling, og ved utformingen av IPS var ingen pasienter over 65 </a:t>
            </a:r>
            <a:r>
              <a:rPr lang="nb-NO" sz="4000" dirty="0" err="1">
                <a:latin typeface="+mn-lt"/>
              </a:rPr>
              <a:t>år</a:t>
            </a:r>
            <a:r>
              <a:rPr lang="nb-NO" sz="4000" dirty="0">
                <a:latin typeface="+mn-lt"/>
              </a:rPr>
              <a:t> inkludert, som gjorde at vi stilte spørsmål ved nytteverdien av dette verktøyet for de eldre. I </a:t>
            </a:r>
            <a:r>
              <a:rPr lang="nb-NO" sz="4000" dirty="0" err="1">
                <a:latin typeface="+mn-lt"/>
              </a:rPr>
              <a:t>vårt</a:t>
            </a:r>
            <a:r>
              <a:rPr lang="nb-NO" sz="4000" dirty="0">
                <a:latin typeface="+mn-lt"/>
              </a:rPr>
              <a:t> pasientmateriale var det ingen signifikant prognostisk effekt av IPS; 5-års totaloverlevelse 50 % for lavrisiko- og 47 % for høyrisiko-pasienter (p-verdi 0.10). </a:t>
            </a:r>
          </a:p>
          <a:p>
            <a:pPr eaLnBrk="1" hangingPunct="1">
              <a:spcBef>
                <a:spcPct val="50000"/>
              </a:spcBef>
            </a:pPr>
            <a:endParaRPr lang="en-US" altLang="nb-NO" sz="36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2066" name="Acknowledgements" descr="Field for acknowledgements"/>
          <p:cNvSpPr txBox="1">
            <a:spLocks noChangeArrowheads="1"/>
          </p:cNvSpPr>
          <p:nvPr/>
        </p:nvSpPr>
        <p:spPr bwMode="auto">
          <a:xfrm>
            <a:off x="31962408" y="27460575"/>
            <a:ext cx="97409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altLang="nb-NO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Anerkjennelser</a:t>
            </a:r>
          </a:p>
          <a:p>
            <a:r>
              <a:rPr lang="nb-NO" sz="2400" dirty="0">
                <a:effectLst/>
                <a:latin typeface="TimesNewRomanPSMT"/>
              </a:rPr>
              <a:t>Vi vil rette en stor takk til hovedveileder Olav </a:t>
            </a:r>
            <a:r>
              <a:rPr lang="nb-NO" sz="2400" dirty="0" err="1">
                <a:effectLst/>
                <a:latin typeface="TimesNewRomanPSMT"/>
              </a:rPr>
              <a:t>Mella</a:t>
            </a:r>
            <a:r>
              <a:rPr lang="nb-NO" sz="2400" dirty="0">
                <a:effectLst/>
                <a:latin typeface="TimesNewRomanPSMT"/>
              </a:rPr>
              <a:t> og biveileder Øystein Fluge for god hjelp, planlegging og gjennomføring med denne oppgaven. </a:t>
            </a:r>
          </a:p>
          <a:p>
            <a:endParaRPr lang="nb-NO" sz="2400" dirty="0"/>
          </a:p>
          <a:p>
            <a:r>
              <a:rPr lang="nb-NO" sz="2400" dirty="0">
                <a:effectLst/>
                <a:latin typeface="TimesNewRomanPSMT"/>
              </a:rPr>
              <a:t>Vi vil </a:t>
            </a:r>
            <a:r>
              <a:rPr lang="nb-NO" sz="2400" dirty="0" err="1">
                <a:effectLst/>
                <a:latin typeface="TimesNewRomanPSMT"/>
              </a:rPr>
              <a:t>ogsa</a:t>
            </a:r>
            <a:r>
              <a:rPr lang="nb-NO" sz="2400" dirty="0">
                <a:effectLst/>
                <a:latin typeface="TimesNewRomanPSMT"/>
              </a:rPr>
              <a:t>̊ rette en stor takk til Kari </a:t>
            </a:r>
            <a:r>
              <a:rPr lang="nb-NO" sz="2400" dirty="0" err="1">
                <a:effectLst/>
                <a:latin typeface="TimesNewRomanPSMT"/>
              </a:rPr>
              <a:t>Sørland</a:t>
            </a:r>
            <a:r>
              <a:rPr lang="nb-NO" sz="2400" dirty="0">
                <a:effectLst/>
                <a:latin typeface="TimesNewRomanPSMT"/>
              </a:rPr>
              <a:t> og Anne Falch for betydelig arbeid med innsamling av kliniske data. </a:t>
            </a:r>
            <a:endParaRPr lang="nb-NO" sz="2400" dirty="0"/>
          </a:p>
          <a:p>
            <a:pPr eaLnBrk="1" hangingPunct="1"/>
            <a:endParaRPr lang="en-GB" altLang="nb-NO" sz="20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2" name="Name and info" descr="Field for name and email">
            <a:extLst>
              <a:ext uri="{FF2B5EF4-FFF2-40B4-BE49-F238E27FC236}">
                <a16:creationId xmlns:a16="http://schemas.microsoft.com/office/drawing/2014/main" id="{9F324060-9A40-2341-C9CF-FB564CE85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98738" y="2727774"/>
            <a:ext cx="539667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nb-NO" altLang="nb-NO" sz="4800" b="1" dirty="0">
                <a:solidFill>
                  <a:schemeClr val="bg1"/>
                </a:solidFill>
                <a:latin typeface="+mn-lt"/>
              </a:rPr>
              <a:t>Kristoffer </a:t>
            </a:r>
            <a:r>
              <a:rPr lang="nb-NO" altLang="nb-NO" sz="4800" b="1" dirty="0" err="1">
                <a:solidFill>
                  <a:schemeClr val="bg1"/>
                </a:solidFill>
                <a:latin typeface="+mn-lt"/>
              </a:rPr>
              <a:t>Rauan</a:t>
            </a:r>
            <a:br>
              <a:rPr lang="nb-NO" altLang="nb-NO" sz="4000" dirty="0">
                <a:solidFill>
                  <a:schemeClr val="bg1"/>
                </a:solidFill>
                <a:latin typeface="+mn-lt"/>
              </a:rPr>
            </a:br>
            <a:r>
              <a:rPr lang="nb-NO" altLang="nb-NO" sz="4000" dirty="0">
                <a:solidFill>
                  <a:schemeClr val="bg1"/>
                </a:solidFill>
                <a:latin typeface="+mn-lt"/>
              </a:rPr>
              <a:t>Universitetet i Bergen</a:t>
            </a:r>
          </a:p>
          <a:p>
            <a:pPr algn="r" eaLnBrk="1" hangingPunct="1"/>
            <a:r>
              <a:rPr lang="nb-NO" altLang="nb-NO" sz="4000" dirty="0" err="1">
                <a:solidFill>
                  <a:schemeClr val="bg1"/>
                </a:solidFill>
                <a:latin typeface="+mn-lt"/>
              </a:rPr>
              <a:t>kristoffer.rauan@uib.no</a:t>
            </a:r>
            <a:endParaRPr lang="nb-NO" altLang="nb-NO" sz="4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04ACD3F-4628-AD0A-1B64-881805120B39}"/>
              </a:ext>
            </a:extLst>
          </p:cNvPr>
          <p:cNvSpPr txBox="1"/>
          <p:nvPr/>
        </p:nvSpPr>
        <p:spPr>
          <a:xfrm>
            <a:off x="20167598" y="17670546"/>
            <a:ext cx="13213872" cy="1037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b-NO" sz="4000" dirty="0">
                <a:latin typeface="+mn-lt"/>
              </a:rPr>
              <a:t>Vi kom derfor opp med et bedre verktøy for prognosevurdering for eldre over 60 </a:t>
            </a:r>
            <a:r>
              <a:rPr lang="nb-NO" sz="4000" dirty="0" err="1">
                <a:latin typeface="+mn-lt"/>
              </a:rPr>
              <a:t>år</a:t>
            </a:r>
            <a:r>
              <a:rPr lang="nb-NO" sz="4000" dirty="0">
                <a:latin typeface="+mn-lt"/>
              </a:rPr>
              <a:t> i </a:t>
            </a:r>
            <a:r>
              <a:rPr lang="nb-NO" sz="4000" dirty="0" err="1">
                <a:latin typeface="+mn-lt"/>
              </a:rPr>
              <a:t>vårt</a:t>
            </a:r>
            <a:r>
              <a:rPr lang="nb-NO" sz="4000" dirty="0">
                <a:latin typeface="+mn-lt"/>
              </a:rPr>
              <a:t> pasientmateriale, som inneholdt faktorene; alder &gt; 70 </a:t>
            </a:r>
            <a:r>
              <a:rPr lang="nb-NO" sz="4000" dirty="0" err="1">
                <a:latin typeface="+mn-lt"/>
              </a:rPr>
              <a:t>år</a:t>
            </a:r>
            <a:r>
              <a:rPr lang="nb-NO" sz="4000" dirty="0">
                <a:latin typeface="+mn-lt"/>
              </a:rPr>
              <a:t>, albumin &lt; 35 g/L, </a:t>
            </a:r>
            <a:r>
              <a:rPr lang="nb-NO" sz="4000" dirty="0" err="1">
                <a:latin typeface="+mn-lt"/>
              </a:rPr>
              <a:t>Hb</a:t>
            </a:r>
            <a:r>
              <a:rPr lang="nb-NO" sz="4000" dirty="0">
                <a:latin typeface="+mn-lt"/>
              </a:rPr>
              <a:t> &lt; 10 g/</a:t>
            </a:r>
            <a:r>
              <a:rPr lang="nb-NO" sz="4000" dirty="0" err="1">
                <a:latin typeface="+mn-lt"/>
              </a:rPr>
              <a:t>dL</a:t>
            </a:r>
            <a:r>
              <a:rPr lang="nb-NO" sz="4000" dirty="0">
                <a:latin typeface="+mn-lt"/>
              </a:rPr>
              <a:t>, lymfopeni &lt; 0.6*109/L og ADL- avhengighet. Ved gruppering basert </a:t>
            </a:r>
            <a:r>
              <a:rPr lang="nb-NO" sz="4000" dirty="0" err="1">
                <a:latin typeface="+mn-lt"/>
              </a:rPr>
              <a:t>pa</a:t>
            </a:r>
            <a:r>
              <a:rPr lang="nb-NO" sz="4000" dirty="0">
                <a:latin typeface="+mn-lt"/>
              </a:rPr>
              <a:t>̊ </a:t>
            </a:r>
            <a:r>
              <a:rPr lang="nb-NO" sz="4000" dirty="0" err="1">
                <a:latin typeface="+mn-lt"/>
              </a:rPr>
              <a:t>skår</a:t>
            </a:r>
            <a:r>
              <a:rPr lang="nb-NO" sz="4000" dirty="0">
                <a:latin typeface="+mn-lt"/>
              </a:rPr>
              <a:t> 0, 1 eller 2-5 poeng var det en signifikant forskjell mellom gruppene for </a:t>
            </a:r>
            <a:r>
              <a:rPr lang="nb-NO" sz="4000" dirty="0" err="1">
                <a:latin typeface="+mn-lt"/>
              </a:rPr>
              <a:t>både</a:t>
            </a:r>
            <a:r>
              <a:rPr lang="nb-NO" sz="4000" dirty="0">
                <a:latin typeface="+mn-lt"/>
              </a:rPr>
              <a:t> total- og lymfomspesifikk overlevelse (p-verdi 0.001 og 0.045), og særlig for lymfomspesifikk overlevelse de første 3 </a:t>
            </a:r>
            <a:r>
              <a:rPr lang="nb-NO" sz="4000" dirty="0" err="1">
                <a:latin typeface="+mn-lt"/>
              </a:rPr>
              <a:t>årene</a:t>
            </a:r>
            <a:r>
              <a:rPr lang="nb-NO" sz="4000" dirty="0">
                <a:latin typeface="+mn-lt"/>
              </a:rPr>
              <a:t> etter diagnose. 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6AB1A634-D1C4-7132-E1E9-561DDA8B0B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6378" y="16582001"/>
            <a:ext cx="8930097" cy="5252998"/>
          </a:xfrm>
          <a:prstGeom prst="rect">
            <a:avLst/>
          </a:prstGeom>
        </p:spPr>
      </p:pic>
      <p:pic>
        <p:nvPicPr>
          <p:cNvPr id="7" name="Bilde 6">
            <a:extLst>
              <a:ext uri="{FF2B5EF4-FFF2-40B4-BE49-F238E27FC236}">
                <a16:creationId xmlns:a16="http://schemas.microsoft.com/office/drawing/2014/main" id="{C2189A77-595E-79AA-2935-B0D211B331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6378" y="21936341"/>
            <a:ext cx="8930095" cy="52529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4409</TotalTime>
  <Words>601</Words>
  <Application>Microsoft Macintosh PowerPoint</Application>
  <PresentationFormat>Egendefinert</PresentationFormat>
  <Paragraphs>26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TimesNewRomanPSMT</vt:lpstr>
      <vt:lpstr>Standard utforming</vt:lpstr>
      <vt:lpstr>PowerPoint-presentasjon</vt:lpstr>
    </vt:vector>
  </TitlesOfParts>
  <Company>IT-avd, 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Helge Grønhaug</dc:creator>
  <cp:lastModifiedBy>Eivind Fluge</cp:lastModifiedBy>
  <cp:revision>152</cp:revision>
  <cp:lastPrinted>2016-05-27T08:05:21Z</cp:lastPrinted>
  <dcterms:created xsi:type="dcterms:W3CDTF">2006-11-02T13:18:58Z</dcterms:created>
  <dcterms:modified xsi:type="dcterms:W3CDTF">2022-10-06T12:47:37Z</dcterms:modified>
</cp:coreProperties>
</file>