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61" r:id="rId2"/>
  </p:sldIdLst>
  <p:sldSz cx="42808525" cy="30279975"/>
  <p:notesSz cx="7099300" cy="10234613"/>
  <p:defaultTextStyle>
    <a:defPPr>
      <a:defRPr lang="nb-NO"/>
    </a:defPPr>
    <a:lvl1pPr algn="l" rtl="0" fontAlgn="base">
      <a:spcBef>
        <a:spcPct val="0"/>
      </a:spcBef>
      <a:spcAft>
        <a:spcPct val="0"/>
      </a:spcAft>
      <a:defRPr sz="3200" kern="1200">
        <a:solidFill>
          <a:schemeClr val="tx1"/>
        </a:solidFill>
        <a:latin typeface="Arial" charset="0"/>
        <a:ea typeface="+mn-ea"/>
        <a:cs typeface="+mn-cs"/>
      </a:defRPr>
    </a:lvl1pPr>
    <a:lvl2pPr marL="457200" algn="l" rtl="0" fontAlgn="base">
      <a:spcBef>
        <a:spcPct val="0"/>
      </a:spcBef>
      <a:spcAft>
        <a:spcPct val="0"/>
      </a:spcAft>
      <a:defRPr sz="3200" kern="1200">
        <a:solidFill>
          <a:schemeClr val="tx1"/>
        </a:solidFill>
        <a:latin typeface="Arial" charset="0"/>
        <a:ea typeface="+mn-ea"/>
        <a:cs typeface="+mn-cs"/>
      </a:defRPr>
    </a:lvl2pPr>
    <a:lvl3pPr marL="914400" algn="l" rtl="0" fontAlgn="base">
      <a:spcBef>
        <a:spcPct val="0"/>
      </a:spcBef>
      <a:spcAft>
        <a:spcPct val="0"/>
      </a:spcAft>
      <a:defRPr sz="3200" kern="1200">
        <a:solidFill>
          <a:schemeClr val="tx1"/>
        </a:solidFill>
        <a:latin typeface="Arial" charset="0"/>
        <a:ea typeface="+mn-ea"/>
        <a:cs typeface="+mn-cs"/>
      </a:defRPr>
    </a:lvl3pPr>
    <a:lvl4pPr marL="1371600" algn="l" rtl="0" fontAlgn="base">
      <a:spcBef>
        <a:spcPct val="0"/>
      </a:spcBef>
      <a:spcAft>
        <a:spcPct val="0"/>
      </a:spcAft>
      <a:defRPr sz="3200" kern="1200">
        <a:solidFill>
          <a:schemeClr val="tx1"/>
        </a:solidFill>
        <a:latin typeface="Arial" charset="0"/>
        <a:ea typeface="+mn-ea"/>
        <a:cs typeface="+mn-cs"/>
      </a:defRPr>
    </a:lvl4pPr>
    <a:lvl5pPr marL="1828800" algn="l" rtl="0" fontAlgn="base">
      <a:spcBef>
        <a:spcPct val="0"/>
      </a:spcBef>
      <a:spcAft>
        <a:spcPct val="0"/>
      </a:spcAft>
      <a:defRPr sz="3200" kern="1200">
        <a:solidFill>
          <a:schemeClr val="tx1"/>
        </a:solidFill>
        <a:latin typeface="Arial" charset="0"/>
        <a:ea typeface="+mn-ea"/>
        <a:cs typeface="+mn-cs"/>
      </a:defRPr>
    </a:lvl5pPr>
    <a:lvl6pPr marL="2286000" algn="l" defTabSz="914400" rtl="0" eaLnBrk="1" latinLnBrk="0" hangingPunct="1">
      <a:defRPr sz="3200" kern="1200">
        <a:solidFill>
          <a:schemeClr val="tx1"/>
        </a:solidFill>
        <a:latin typeface="Arial" charset="0"/>
        <a:ea typeface="+mn-ea"/>
        <a:cs typeface="+mn-cs"/>
      </a:defRPr>
    </a:lvl6pPr>
    <a:lvl7pPr marL="2743200" algn="l" defTabSz="914400" rtl="0" eaLnBrk="1" latinLnBrk="0" hangingPunct="1">
      <a:defRPr sz="3200" kern="1200">
        <a:solidFill>
          <a:schemeClr val="tx1"/>
        </a:solidFill>
        <a:latin typeface="Arial" charset="0"/>
        <a:ea typeface="+mn-ea"/>
        <a:cs typeface="+mn-cs"/>
      </a:defRPr>
    </a:lvl7pPr>
    <a:lvl8pPr marL="3200400" algn="l" defTabSz="914400" rtl="0" eaLnBrk="1" latinLnBrk="0" hangingPunct="1">
      <a:defRPr sz="3200" kern="1200">
        <a:solidFill>
          <a:schemeClr val="tx1"/>
        </a:solidFill>
        <a:latin typeface="Arial" charset="0"/>
        <a:ea typeface="+mn-ea"/>
        <a:cs typeface="+mn-cs"/>
      </a:defRPr>
    </a:lvl8pPr>
    <a:lvl9pPr marL="3657600" algn="l" defTabSz="914400" rtl="0" eaLnBrk="1" latinLnBrk="0" hangingPunct="1">
      <a:defRPr sz="3200"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778">
          <p15:clr>
            <a:srgbClr val="A4A3A4"/>
          </p15:clr>
        </p15:guide>
        <p15:guide id="2" orient="horz" pos="18586">
          <p15:clr>
            <a:srgbClr val="A4A3A4"/>
          </p15:clr>
        </p15:guide>
        <p15:guide id="3" orient="horz" pos="17074">
          <p15:clr>
            <a:srgbClr val="A4A3A4"/>
          </p15:clr>
        </p15:guide>
        <p15:guide id="4" pos="745">
          <p15:clr>
            <a:srgbClr val="A4A3A4"/>
          </p15:clr>
        </p15:guide>
        <p15:guide id="5" pos="19961">
          <p15:clr>
            <a:srgbClr val="A4A3A4"/>
          </p15:clr>
        </p15:guide>
        <p15:guide id="6" pos="26361">
          <p15:clr>
            <a:srgbClr val="A4A3A4"/>
          </p15:clr>
        </p15:guide>
        <p15:guide id="7" pos="13513">
          <p15:clr>
            <a:srgbClr val="A4A3A4"/>
          </p15:clr>
        </p15:guide>
        <p15:guide id="8" pos="7025">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4332B"/>
    <a:srgbClr val="00547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iddels stil 2 – utheving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Ingen stil, ingen rutenett">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C2FFA5D-87B4-456A-9821-1D502468CF0F}" styleName="Temastil 1 – utheving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6695" autoAdjust="0"/>
    <p:restoredTop sz="90191" autoAdjust="0"/>
  </p:normalViewPr>
  <p:slideViewPr>
    <p:cSldViewPr snapToGrid="0">
      <p:cViewPr>
        <p:scale>
          <a:sx n="53" d="100"/>
          <a:sy n="53" d="100"/>
        </p:scale>
        <p:origin x="-3680" y="-5736"/>
      </p:cViewPr>
      <p:guideLst>
        <p:guide orient="horz" pos="2778"/>
        <p:guide orient="horz" pos="18586"/>
        <p:guide orient="horz" pos="17074"/>
        <p:guide pos="745"/>
        <p:guide pos="19961"/>
        <p:guide pos="26361"/>
        <p:guide pos="13513"/>
        <p:guide pos="7025"/>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314" name="Rectangle 2"/>
          <p:cNvSpPr>
            <a:spLocks noGrp="1" noChangeArrowheads="1"/>
          </p:cNvSpPr>
          <p:nvPr>
            <p:ph type="hdr" sz="quarter"/>
          </p:nvPr>
        </p:nvSpPr>
        <p:spPr bwMode="auto">
          <a:xfrm>
            <a:off x="0" y="0"/>
            <a:ext cx="3076464" cy="51188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9036" tIns="49518" rIns="99036" bIns="49518" numCol="1" anchor="t" anchorCtr="0" compatLnSpc="1">
            <a:prstTxWarp prst="textNoShape">
              <a:avLst/>
            </a:prstTxWarp>
          </a:bodyPr>
          <a:lstStyle>
            <a:lvl1pPr>
              <a:defRPr sz="1300" smtClean="0"/>
            </a:lvl1pPr>
          </a:lstStyle>
          <a:p>
            <a:pPr>
              <a:defRPr/>
            </a:pPr>
            <a:endParaRPr lang="nb-NO"/>
          </a:p>
        </p:txBody>
      </p:sp>
      <p:sp>
        <p:nvSpPr>
          <p:cNvPr id="13315" name="Rectangle 3"/>
          <p:cNvSpPr>
            <a:spLocks noGrp="1" noChangeArrowheads="1"/>
          </p:cNvSpPr>
          <p:nvPr>
            <p:ph type="dt" idx="1"/>
          </p:nvPr>
        </p:nvSpPr>
        <p:spPr bwMode="auto">
          <a:xfrm>
            <a:off x="4021324" y="0"/>
            <a:ext cx="3076464" cy="51188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9036" tIns="49518" rIns="99036" bIns="49518" numCol="1" anchor="t" anchorCtr="0" compatLnSpc="1">
            <a:prstTxWarp prst="textNoShape">
              <a:avLst/>
            </a:prstTxWarp>
          </a:bodyPr>
          <a:lstStyle>
            <a:lvl1pPr algn="r">
              <a:defRPr sz="1300" smtClean="0"/>
            </a:lvl1pPr>
          </a:lstStyle>
          <a:p>
            <a:pPr>
              <a:defRPr/>
            </a:pPr>
            <a:endParaRPr lang="nb-NO"/>
          </a:p>
        </p:txBody>
      </p:sp>
      <p:sp>
        <p:nvSpPr>
          <p:cNvPr id="3076" name="Rectangle 4"/>
          <p:cNvSpPr>
            <a:spLocks noGrp="1" noRot="1" noChangeAspect="1" noChangeArrowheads="1" noTextEdit="1"/>
          </p:cNvSpPr>
          <p:nvPr>
            <p:ph type="sldImg" idx="2"/>
          </p:nvPr>
        </p:nvSpPr>
        <p:spPr bwMode="auto">
          <a:xfrm>
            <a:off x="838200" y="768350"/>
            <a:ext cx="5422900" cy="3836988"/>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13317" name="Rectangle 5"/>
          <p:cNvSpPr>
            <a:spLocks noGrp="1" noChangeArrowheads="1"/>
          </p:cNvSpPr>
          <p:nvPr>
            <p:ph type="body" sz="quarter" idx="3"/>
          </p:nvPr>
        </p:nvSpPr>
        <p:spPr bwMode="auto">
          <a:xfrm>
            <a:off x="709779" y="4861365"/>
            <a:ext cx="5679742" cy="460580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9036" tIns="49518" rIns="99036" bIns="49518" numCol="1" anchor="t" anchorCtr="0" compatLnSpc="1">
            <a:prstTxWarp prst="textNoShape">
              <a:avLst/>
            </a:prstTxWarp>
          </a:bodyPr>
          <a:lstStyle/>
          <a:p>
            <a:pPr lvl="0"/>
            <a:r>
              <a:rPr lang="nb-NO" noProof="0"/>
              <a:t>Klikk for å redigere tekststiler i malen</a:t>
            </a:r>
          </a:p>
          <a:p>
            <a:pPr lvl="1"/>
            <a:r>
              <a:rPr lang="nb-NO" noProof="0"/>
              <a:t>Andre nivå</a:t>
            </a:r>
          </a:p>
          <a:p>
            <a:pPr lvl="2"/>
            <a:r>
              <a:rPr lang="nb-NO" noProof="0"/>
              <a:t>Tredje nivå</a:t>
            </a:r>
          </a:p>
          <a:p>
            <a:pPr lvl="3"/>
            <a:r>
              <a:rPr lang="nb-NO" noProof="0"/>
              <a:t>Fjerde nivå</a:t>
            </a:r>
          </a:p>
          <a:p>
            <a:pPr lvl="4"/>
            <a:r>
              <a:rPr lang="nb-NO" noProof="0"/>
              <a:t>Femte nivå</a:t>
            </a:r>
          </a:p>
        </p:txBody>
      </p:sp>
      <p:sp>
        <p:nvSpPr>
          <p:cNvPr id="13318" name="Rectangle 6"/>
          <p:cNvSpPr>
            <a:spLocks noGrp="1" noChangeArrowheads="1"/>
          </p:cNvSpPr>
          <p:nvPr>
            <p:ph type="ftr" sz="quarter" idx="4"/>
          </p:nvPr>
        </p:nvSpPr>
        <p:spPr bwMode="auto">
          <a:xfrm>
            <a:off x="0" y="9721194"/>
            <a:ext cx="3076464" cy="51150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9036" tIns="49518" rIns="99036" bIns="49518" numCol="1" anchor="b" anchorCtr="0" compatLnSpc="1">
            <a:prstTxWarp prst="textNoShape">
              <a:avLst/>
            </a:prstTxWarp>
          </a:bodyPr>
          <a:lstStyle>
            <a:lvl1pPr>
              <a:defRPr sz="1300" smtClean="0"/>
            </a:lvl1pPr>
          </a:lstStyle>
          <a:p>
            <a:pPr>
              <a:defRPr/>
            </a:pPr>
            <a:endParaRPr lang="nb-NO"/>
          </a:p>
        </p:txBody>
      </p:sp>
      <p:sp>
        <p:nvSpPr>
          <p:cNvPr id="13319" name="Rectangle 7"/>
          <p:cNvSpPr>
            <a:spLocks noGrp="1" noChangeArrowheads="1"/>
          </p:cNvSpPr>
          <p:nvPr>
            <p:ph type="sldNum" sz="quarter" idx="5"/>
          </p:nvPr>
        </p:nvSpPr>
        <p:spPr bwMode="auto">
          <a:xfrm>
            <a:off x="4021324" y="9721194"/>
            <a:ext cx="3076464" cy="51150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9036" tIns="49518" rIns="99036" bIns="49518" numCol="1" anchor="b" anchorCtr="0" compatLnSpc="1">
            <a:prstTxWarp prst="textNoShape">
              <a:avLst/>
            </a:prstTxWarp>
          </a:bodyPr>
          <a:lstStyle>
            <a:lvl1pPr algn="r">
              <a:defRPr sz="1300" smtClean="0"/>
            </a:lvl1pPr>
          </a:lstStyle>
          <a:p>
            <a:pPr>
              <a:defRPr/>
            </a:pPr>
            <a:fld id="{6131AE1E-E725-4449-B03D-B7F1AD5A21EF}" type="slidenum">
              <a:rPr lang="nb-NO"/>
              <a:pPr>
                <a:defRPr/>
              </a:pPr>
              <a:t>‹#›</a:t>
            </a:fld>
            <a:endParaRPr lang="nb-NO"/>
          </a:p>
        </p:txBody>
      </p:sp>
    </p:spTree>
    <p:extLst>
      <p:ext uri="{BB962C8B-B14F-4D97-AF65-F5344CB8AC3E}">
        <p14:creationId xmlns:p14="http://schemas.microsoft.com/office/powerpoint/2010/main" val="329591042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7"/>
          <p:cNvSpPr>
            <a:spLocks noGrp="1" noChangeArrowheads="1"/>
          </p:cNvSpPr>
          <p:nvPr>
            <p:ph type="sldNum" sz="quarter" idx="5"/>
          </p:nvPr>
        </p:nvSpPr>
        <p:spPr>
          <a:noFill/>
        </p:spPr>
        <p:txBody>
          <a:bodyPr/>
          <a:lstStyle>
            <a:lvl1pPr eaLnBrk="0" hangingPunct="0">
              <a:defRPr sz="800">
                <a:solidFill>
                  <a:schemeClr val="tx1"/>
                </a:solidFill>
                <a:latin typeface="Arial" charset="0"/>
              </a:defRPr>
            </a:lvl1pPr>
            <a:lvl2pPr marL="178457" indent="-68637" eaLnBrk="0" hangingPunct="0">
              <a:defRPr sz="800">
                <a:solidFill>
                  <a:schemeClr val="tx1"/>
                </a:solidFill>
                <a:latin typeface="Arial" charset="0"/>
              </a:defRPr>
            </a:lvl2pPr>
            <a:lvl3pPr marL="274549" indent="-54910" eaLnBrk="0" hangingPunct="0">
              <a:defRPr sz="800">
                <a:solidFill>
                  <a:schemeClr val="tx1"/>
                </a:solidFill>
                <a:latin typeface="Arial" charset="0"/>
              </a:defRPr>
            </a:lvl3pPr>
            <a:lvl4pPr marL="384368" indent="-54910" eaLnBrk="0" hangingPunct="0">
              <a:defRPr sz="800">
                <a:solidFill>
                  <a:schemeClr val="tx1"/>
                </a:solidFill>
                <a:latin typeface="Arial" charset="0"/>
              </a:defRPr>
            </a:lvl4pPr>
            <a:lvl5pPr marL="494187" indent="-54910" eaLnBrk="0" hangingPunct="0">
              <a:defRPr sz="800">
                <a:solidFill>
                  <a:schemeClr val="tx1"/>
                </a:solidFill>
                <a:latin typeface="Arial" charset="0"/>
              </a:defRPr>
            </a:lvl5pPr>
            <a:lvl6pPr marL="604007" indent="-54910" eaLnBrk="0" fontAlgn="base" hangingPunct="0">
              <a:spcBef>
                <a:spcPct val="0"/>
              </a:spcBef>
              <a:spcAft>
                <a:spcPct val="0"/>
              </a:spcAft>
              <a:defRPr sz="800">
                <a:solidFill>
                  <a:schemeClr val="tx1"/>
                </a:solidFill>
                <a:latin typeface="Arial" charset="0"/>
              </a:defRPr>
            </a:lvl6pPr>
            <a:lvl7pPr marL="713826" indent="-54910" eaLnBrk="0" fontAlgn="base" hangingPunct="0">
              <a:spcBef>
                <a:spcPct val="0"/>
              </a:spcBef>
              <a:spcAft>
                <a:spcPct val="0"/>
              </a:spcAft>
              <a:defRPr sz="800">
                <a:solidFill>
                  <a:schemeClr val="tx1"/>
                </a:solidFill>
                <a:latin typeface="Arial" charset="0"/>
              </a:defRPr>
            </a:lvl7pPr>
            <a:lvl8pPr marL="823646" indent="-54910" eaLnBrk="0" fontAlgn="base" hangingPunct="0">
              <a:spcBef>
                <a:spcPct val="0"/>
              </a:spcBef>
              <a:spcAft>
                <a:spcPct val="0"/>
              </a:spcAft>
              <a:defRPr sz="800">
                <a:solidFill>
                  <a:schemeClr val="tx1"/>
                </a:solidFill>
                <a:latin typeface="Arial" charset="0"/>
              </a:defRPr>
            </a:lvl8pPr>
            <a:lvl9pPr marL="933465" indent="-54910" eaLnBrk="0" fontAlgn="base" hangingPunct="0">
              <a:spcBef>
                <a:spcPct val="0"/>
              </a:spcBef>
              <a:spcAft>
                <a:spcPct val="0"/>
              </a:spcAft>
              <a:defRPr sz="800">
                <a:solidFill>
                  <a:schemeClr val="tx1"/>
                </a:solidFill>
                <a:latin typeface="Arial" charset="0"/>
              </a:defRPr>
            </a:lvl9pPr>
          </a:lstStyle>
          <a:p>
            <a:pPr eaLnBrk="1" hangingPunct="1"/>
            <a:fld id="{5C788E0A-2390-493D-B96C-E13D0340CC64}" type="slidenum">
              <a:rPr lang="nb-NO" altLang="nb-NO" sz="1300"/>
              <a:pPr eaLnBrk="1" hangingPunct="1"/>
              <a:t>1</a:t>
            </a:fld>
            <a:endParaRPr lang="nb-NO" altLang="nb-NO" sz="1300"/>
          </a:p>
        </p:txBody>
      </p:sp>
      <p:sp>
        <p:nvSpPr>
          <p:cNvPr id="4099" name="Rectangle 2"/>
          <p:cNvSpPr>
            <a:spLocks noGrp="1" noRot="1" noChangeAspect="1" noChangeArrowheads="1" noTextEdit="1"/>
          </p:cNvSpPr>
          <p:nvPr>
            <p:ph type="sldImg"/>
          </p:nvPr>
        </p:nvSpPr>
        <p:spPr>
          <a:ln/>
        </p:spPr>
      </p:sp>
      <p:sp>
        <p:nvSpPr>
          <p:cNvPr id="4100" name="Rectangle 3"/>
          <p:cNvSpPr>
            <a:spLocks noGrp="1" noChangeArrowheads="1"/>
          </p:cNvSpPr>
          <p:nvPr>
            <p:ph type="body" idx="1"/>
          </p:nvPr>
        </p:nvSpPr>
        <p:spPr>
          <a:noFill/>
        </p:spPr>
        <p:txBody>
          <a:bodyPr/>
          <a:lstStyle/>
          <a:p>
            <a:pPr eaLnBrk="1" hangingPunct="1">
              <a:lnSpc>
                <a:spcPct val="80000"/>
              </a:lnSpc>
            </a:pPr>
            <a:endParaRPr lang="en-GB" altLang="nb-NO" sz="900" dirty="0"/>
          </a:p>
        </p:txBody>
      </p:sp>
    </p:spTree>
    <p:extLst>
      <p:ext uri="{BB962C8B-B14F-4D97-AF65-F5344CB8AC3E}">
        <p14:creationId xmlns:p14="http://schemas.microsoft.com/office/powerpoint/2010/main" val="303118204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Postermal">
    <p:spTree>
      <p:nvGrpSpPr>
        <p:cNvPr id="1" name=""/>
        <p:cNvGrpSpPr/>
        <p:nvPr/>
      </p:nvGrpSpPr>
      <p:grpSpPr>
        <a:xfrm>
          <a:off x="0" y="0"/>
          <a:ext cx="0" cy="0"/>
          <a:chOff x="0" y="0"/>
          <a:chExt cx="0" cy="0"/>
        </a:xfrm>
      </p:grpSpPr>
    </p:spTree>
    <p:extLst>
      <p:ext uri="{BB962C8B-B14F-4D97-AF65-F5344CB8AC3E}">
        <p14:creationId xmlns:p14="http://schemas.microsoft.com/office/powerpoint/2010/main" val="3012262992"/>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 name="Freeform 3" descr="Background, text field"/>
          <p:cNvSpPr>
            <a:spLocks/>
          </p:cNvSpPr>
          <p:nvPr/>
        </p:nvSpPr>
        <p:spPr bwMode="auto">
          <a:xfrm>
            <a:off x="6780" y="6047625"/>
            <a:ext cx="42840000" cy="21204000"/>
          </a:xfrm>
          <a:custGeom>
            <a:avLst/>
            <a:gdLst>
              <a:gd name="T0" fmla="*/ 0 w 31660"/>
              <a:gd name="T1" fmla="*/ 4141 h 4141"/>
              <a:gd name="T2" fmla="*/ 31660 w 31660"/>
              <a:gd name="T3" fmla="*/ 4141 h 4141"/>
              <a:gd name="T4" fmla="*/ 31660 w 31660"/>
              <a:gd name="T5" fmla="*/ 0 h 4141"/>
              <a:gd name="T6" fmla="*/ 0 w 31660"/>
              <a:gd name="T7" fmla="*/ 0 h 4141"/>
              <a:gd name="T8" fmla="*/ 0 w 31660"/>
              <a:gd name="T9" fmla="*/ 4141 h 4141"/>
            </a:gdLst>
            <a:ahLst/>
            <a:cxnLst>
              <a:cxn ang="0">
                <a:pos x="T0" y="T1"/>
              </a:cxn>
              <a:cxn ang="0">
                <a:pos x="T2" y="T3"/>
              </a:cxn>
              <a:cxn ang="0">
                <a:pos x="T4" y="T5"/>
              </a:cxn>
              <a:cxn ang="0">
                <a:pos x="T6" y="T7"/>
              </a:cxn>
              <a:cxn ang="0">
                <a:pos x="T8" y="T9"/>
              </a:cxn>
            </a:cxnLst>
            <a:rect l="0" t="0" r="r" b="b"/>
            <a:pathLst>
              <a:path w="31660" h="4141">
                <a:moveTo>
                  <a:pt x="0" y="4141"/>
                </a:moveTo>
                <a:lnTo>
                  <a:pt x="31660" y="4141"/>
                </a:lnTo>
                <a:lnTo>
                  <a:pt x="31660" y="0"/>
                </a:lnTo>
                <a:lnTo>
                  <a:pt x="0" y="0"/>
                </a:lnTo>
                <a:lnTo>
                  <a:pt x="0" y="4141"/>
                </a:lnTo>
              </a:path>
            </a:pathLst>
          </a:custGeom>
          <a:solidFill>
            <a:schemeClr val="bg2">
              <a:lumMod val="20000"/>
              <a:lumOff val="8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b-NO" dirty="0"/>
          </a:p>
        </p:txBody>
      </p:sp>
      <p:pic>
        <p:nvPicPr>
          <p:cNvPr id="1026" name="Picture 19"/>
          <p:cNvPicPr>
            <a:picLocks noChangeAspect="1" noChangeArrowheads="1"/>
          </p:cNvPicPr>
          <p:nvPr userDrawn="1"/>
        </p:nvPicPr>
        <p:blipFill>
          <a:blip r:embed="rId3">
            <a:extLst>
              <a:ext uri="{28A0092B-C50C-407E-A947-70E740481C1C}">
                <a14:useLocalDpi xmlns:a14="http://schemas.microsoft.com/office/drawing/2010/main" val="0"/>
              </a:ext>
            </a:extLst>
          </a:blip>
          <a:srcRect/>
          <a:stretch/>
        </p:blipFill>
        <p:spPr bwMode="auto">
          <a:xfrm>
            <a:off x="1141169" y="27849640"/>
            <a:ext cx="9907651" cy="18107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Freeform 3" descr="Red field, top"/>
          <p:cNvSpPr>
            <a:spLocks/>
          </p:cNvSpPr>
          <p:nvPr/>
        </p:nvSpPr>
        <p:spPr bwMode="auto">
          <a:xfrm>
            <a:off x="0" y="-1"/>
            <a:ext cx="42840000" cy="5634931"/>
          </a:xfrm>
          <a:custGeom>
            <a:avLst/>
            <a:gdLst>
              <a:gd name="T0" fmla="*/ 0 w 31660"/>
              <a:gd name="T1" fmla="*/ 4141 h 4141"/>
              <a:gd name="T2" fmla="*/ 31660 w 31660"/>
              <a:gd name="T3" fmla="*/ 4141 h 4141"/>
              <a:gd name="T4" fmla="*/ 31660 w 31660"/>
              <a:gd name="T5" fmla="*/ 0 h 4141"/>
              <a:gd name="T6" fmla="*/ 0 w 31660"/>
              <a:gd name="T7" fmla="*/ 0 h 4141"/>
              <a:gd name="T8" fmla="*/ 0 w 31660"/>
              <a:gd name="T9" fmla="*/ 4141 h 4141"/>
            </a:gdLst>
            <a:ahLst/>
            <a:cxnLst>
              <a:cxn ang="0">
                <a:pos x="T0" y="T1"/>
              </a:cxn>
              <a:cxn ang="0">
                <a:pos x="T2" y="T3"/>
              </a:cxn>
              <a:cxn ang="0">
                <a:pos x="T4" y="T5"/>
              </a:cxn>
              <a:cxn ang="0">
                <a:pos x="T6" y="T7"/>
              </a:cxn>
              <a:cxn ang="0">
                <a:pos x="T8" y="T9"/>
              </a:cxn>
            </a:cxnLst>
            <a:rect l="0" t="0" r="r" b="b"/>
            <a:pathLst>
              <a:path w="31660" h="4141">
                <a:moveTo>
                  <a:pt x="0" y="4141"/>
                </a:moveTo>
                <a:lnTo>
                  <a:pt x="31660" y="4141"/>
                </a:lnTo>
                <a:lnTo>
                  <a:pt x="31660" y="0"/>
                </a:lnTo>
                <a:lnTo>
                  <a:pt x="0" y="0"/>
                </a:lnTo>
                <a:lnTo>
                  <a:pt x="0" y="4141"/>
                </a:lnTo>
              </a:path>
            </a:pathLst>
          </a:custGeom>
          <a:solidFill>
            <a:srgbClr val="E8574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0" tIns="0" rIns="0" bIns="0" numCol="1" anchor="t" anchorCtr="0" compatLnSpc="1">
            <a:prstTxWarp prst="textNoShape">
              <a:avLst/>
            </a:prstTxWarp>
          </a:bodyPr>
          <a:lstStyle/>
          <a:p>
            <a:endParaRPr lang="nb-NO"/>
          </a:p>
        </p:txBody>
      </p:sp>
    </p:spTree>
  </p:cSld>
  <p:clrMap bg1="lt1" tx1="dk1" bg2="lt2" tx2="dk2" accent1="accent1" accent2="accent2" accent3="accent3" accent4="accent4" accent5="accent5" accent6="accent6" hlink="hlink" folHlink="folHlink"/>
  <p:sldLayoutIdLst>
    <p:sldLayoutId id="2147483655" r:id="rId1"/>
  </p:sldLayoutIdLst>
  <p:txStyles>
    <p:titleStyle>
      <a:lvl1pPr algn="ctr" defTabSz="8361363" rtl="0" eaLnBrk="0" fontAlgn="base" hangingPunct="0">
        <a:spcBef>
          <a:spcPct val="0"/>
        </a:spcBef>
        <a:spcAft>
          <a:spcPct val="0"/>
        </a:spcAft>
        <a:defRPr sz="40200">
          <a:solidFill>
            <a:schemeClr val="tx2"/>
          </a:solidFill>
          <a:latin typeface="+mj-lt"/>
          <a:ea typeface="+mj-ea"/>
          <a:cs typeface="+mj-cs"/>
        </a:defRPr>
      </a:lvl1pPr>
      <a:lvl2pPr algn="ctr" defTabSz="8361363" rtl="0" eaLnBrk="0" fontAlgn="base" hangingPunct="0">
        <a:spcBef>
          <a:spcPct val="0"/>
        </a:spcBef>
        <a:spcAft>
          <a:spcPct val="0"/>
        </a:spcAft>
        <a:defRPr sz="40200">
          <a:solidFill>
            <a:schemeClr val="tx2"/>
          </a:solidFill>
          <a:latin typeface="Arial" charset="0"/>
        </a:defRPr>
      </a:lvl2pPr>
      <a:lvl3pPr algn="ctr" defTabSz="8361363" rtl="0" eaLnBrk="0" fontAlgn="base" hangingPunct="0">
        <a:spcBef>
          <a:spcPct val="0"/>
        </a:spcBef>
        <a:spcAft>
          <a:spcPct val="0"/>
        </a:spcAft>
        <a:defRPr sz="40200">
          <a:solidFill>
            <a:schemeClr val="tx2"/>
          </a:solidFill>
          <a:latin typeface="Arial" charset="0"/>
        </a:defRPr>
      </a:lvl3pPr>
      <a:lvl4pPr algn="ctr" defTabSz="8361363" rtl="0" eaLnBrk="0" fontAlgn="base" hangingPunct="0">
        <a:spcBef>
          <a:spcPct val="0"/>
        </a:spcBef>
        <a:spcAft>
          <a:spcPct val="0"/>
        </a:spcAft>
        <a:defRPr sz="40200">
          <a:solidFill>
            <a:schemeClr val="tx2"/>
          </a:solidFill>
          <a:latin typeface="Arial" charset="0"/>
        </a:defRPr>
      </a:lvl4pPr>
      <a:lvl5pPr algn="ctr" defTabSz="8361363" rtl="0" eaLnBrk="0" fontAlgn="base" hangingPunct="0">
        <a:spcBef>
          <a:spcPct val="0"/>
        </a:spcBef>
        <a:spcAft>
          <a:spcPct val="0"/>
        </a:spcAft>
        <a:defRPr sz="40200">
          <a:solidFill>
            <a:schemeClr val="tx2"/>
          </a:solidFill>
          <a:latin typeface="Arial" charset="0"/>
        </a:defRPr>
      </a:lvl5pPr>
      <a:lvl6pPr marL="457200" algn="ctr" defTabSz="8361363" rtl="0" fontAlgn="base">
        <a:spcBef>
          <a:spcPct val="0"/>
        </a:spcBef>
        <a:spcAft>
          <a:spcPct val="0"/>
        </a:spcAft>
        <a:defRPr sz="40200">
          <a:solidFill>
            <a:schemeClr val="tx2"/>
          </a:solidFill>
          <a:latin typeface="Arial" charset="0"/>
        </a:defRPr>
      </a:lvl6pPr>
      <a:lvl7pPr marL="914400" algn="ctr" defTabSz="8361363" rtl="0" fontAlgn="base">
        <a:spcBef>
          <a:spcPct val="0"/>
        </a:spcBef>
        <a:spcAft>
          <a:spcPct val="0"/>
        </a:spcAft>
        <a:defRPr sz="40200">
          <a:solidFill>
            <a:schemeClr val="tx2"/>
          </a:solidFill>
          <a:latin typeface="Arial" charset="0"/>
        </a:defRPr>
      </a:lvl7pPr>
      <a:lvl8pPr marL="1371600" algn="ctr" defTabSz="8361363" rtl="0" fontAlgn="base">
        <a:spcBef>
          <a:spcPct val="0"/>
        </a:spcBef>
        <a:spcAft>
          <a:spcPct val="0"/>
        </a:spcAft>
        <a:defRPr sz="40200">
          <a:solidFill>
            <a:schemeClr val="tx2"/>
          </a:solidFill>
          <a:latin typeface="Arial" charset="0"/>
        </a:defRPr>
      </a:lvl8pPr>
      <a:lvl9pPr marL="1828800" algn="ctr" defTabSz="8361363" rtl="0" fontAlgn="base">
        <a:spcBef>
          <a:spcPct val="0"/>
        </a:spcBef>
        <a:spcAft>
          <a:spcPct val="0"/>
        </a:spcAft>
        <a:defRPr sz="40200">
          <a:solidFill>
            <a:schemeClr val="tx2"/>
          </a:solidFill>
          <a:latin typeface="Arial" charset="0"/>
        </a:defRPr>
      </a:lvl9pPr>
    </p:titleStyle>
    <p:bodyStyle>
      <a:lvl1pPr marL="3136900" indent="-3136900" algn="l" defTabSz="8361363" rtl="0" eaLnBrk="0" fontAlgn="base" hangingPunct="0">
        <a:spcBef>
          <a:spcPct val="20000"/>
        </a:spcBef>
        <a:spcAft>
          <a:spcPct val="0"/>
        </a:spcAft>
        <a:buChar char="•"/>
        <a:defRPr sz="29300">
          <a:solidFill>
            <a:schemeClr val="tx1"/>
          </a:solidFill>
          <a:latin typeface="+mn-lt"/>
          <a:ea typeface="+mn-ea"/>
          <a:cs typeface="+mn-cs"/>
        </a:defRPr>
      </a:lvl1pPr>
      <a:lvl2pPr marL="6792913" indent="-2613025" algn="l" defTabSz="8361363" rtl="0" eaLnBrk="0" fontAlgn="base" hangingPunct="0">
        <a:spcBef>
          <a:spcPct val="20000"/>
        </a:spcBef>
        <a:spcAft>
          <a:spcPct val="0"/>
        </a:spcAft>
        <a:buChar char="–"/>
        <a:defRPr sz="25600">
          <a:solidFill>
            <a:schemeClr val="tx1"/>
          </a:solidFill>
          <a:latin typeface="+mn-lt"/>
        </a:defRPr>
      </a:lvl2pPr>
      <a:lvl3pPr marL="10452100" indent="-2090738" algn="l" defTabSz="8361363" rtl="0" eaLnBrk="0" fontAlgn="base" hangingPunct="0">
        <a:spcBef>
          <a:spcPct val="20000"/>
        </a:spcBef>
        <a:spcAft>
          <a:spcPct val="0"/>
        </a:spcAft>
        <a:buChar char="•"/>
        <a:defRPr sz="22100">
          <a:solidFill>
            <a:schemeClr val="tx1"/>
          </a:solidFill>
          <a:latin typeface="+mn-lt"/>
        </a:defRPr>
      </a:lvl3pPr>
      <a:lvl4pPr marL="14630400" indent="-2090738" algn="l" defTabSz="8361363" rtl="0" eaLnBrk="0" fontAlgn="base" hangingPunct="0">
        <a:spcBef>
          <a:spcPct val="20000"/>
        </a:spcBef>
        <a:spcAft>
          <a:spcPct val="0"/>
        </a:spcAft>
        <a:buChar char="–"/>
        <a:defRPr sz="18200">
          <a:solidFill>
            <a:schemeClr val="tx1"/>
          </a:solidFill>
          <a:latin typeface="+mn-lt"/>
        </a:defRPr>
      </a:lvl4pPr>
      <a:lvl5pPr marL="18810288" indent="-2089150" algn="l" defTabSz="8361363" rtl="0" eaLnBrk="0" fontAlgn="base" hangingPunct="0">
        <a:spcBef>
          <a:spcPct val="20000"/>
        </a:spcBef>
        <a:spcAft>
          <a:spcPct val="0"/>
        </a:spcAft>
        <a:buChar char="»"/>
        <a:defRPr sz="18200">
          <a:solidFill>
            <a:schemeClr val="tx1"/>
          </a:solidFill>
          <a:latin typeface="+mn-lt"/>
        </a:defRPr>
      </a:lvl5pPr>
      <a:lvl6pPr marL="19267488" indent="-2089150" algn="l" defTabSz="8361363" rtl="0" fontAlgn="base">
        <a:spcBef>
          <a:spcPct val="20000"/>
        </a:spcBef>
        <a:spcAft>
          <a:spcPct val="0"/>
        </a:spcAft>
        <a:buChar char="»"/>
        <a:defRPr sz="18200">
          <a:solidFill>
            <a:schemeClr val="tx1"/>
          </a:solidFill>
          <a:latin typeface="+mn-lt"/>
        </a:defRPr>
      </a:lvl6pPr>
      <a:lvl7pPr marL="19724688" indent="-2089150" algn="l" defTabSz="8361363" rtl="0" fontAlgn="base">
        <a:spcBef>
          <a:spcPct val="20000"/>
        </a:spcBef>
        <a:spcAft>
          <a:spcPct val="0"/>
        </a:spcAft>
        <a:buChar char="»"/>
        <a:defRPr sz="18200">
          <a:solidFill>
            <a:schemeClr val="tx1"/>
          </a:solidFill>
          <a:latin typeface="+mn-lt"/>
        </a:defRPr>
      </a:lvl7pPr>
      <a:lvl8pPr marL="20181888" indent="-2089150" algn="l" defTabSz="8361363" rtl="0" fontAlgn="base">
        <a:spcBef>
          <a:spcPct val="20000"/>
        </a:spcBef>
        <a:spcAft>
          <a:spcPct val="0"/>
        </a:spcAft>
        <a:buChar char="»"/>
        <a:defRPr sz="18200">
          <a:solidFill>
            <a:schemeClr val="tx1"/>
          </a:solidFill>
          <a:latin typeface="+mn-lt"/>
        </a:defRPr>
      </a:lvl8pPr>
      <a:lvl9pPr marL="20639088" indent="-2089150" algn="l" defTabSz="8361363" rtl="0" fontAlgn="base">
        <a:spcBef>
          <a:spcPct val="20000"/>
        </a:spcBef>
        <a:spcAft>
          <a:spcPct val="0"/>
        </a:spcAft>
        <a:buChar char="»"/>
        <a:defRPr sz="18200">
          <a:solidFill>
            <a:schemeClr val="tx1"/>
          </a:solidFill>
          <a:latin typeface="+mn-lt"/>
        </a:defRPr>
      </a:lvl9pPr>
    </p:bodyStyle>
    <p:otherStyle>
      <a:defPPr>
        <a:defRPr lang="nb-N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image" Target="../media/image4.jpg"/><Relationship Id="rId4" Type="http://schemas.openxmlformats.org/officeDocument/2006/relationships/image" Target="../media/image3.jpg"/><Relationship Id="rId9" Type="http://schemas.openxmlformats.org/officeDocument/2006/relationships/image" Target="../media/image8.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Bilde 2" descr="Et bilde som inneholder tekst, mørk, natthimmel&#10;&#10;Automatisk generert beskrivelse">
            <a:extLst>
              <a:ext uri="{FF2B5EF4-FFF2-40B4-BE49-F238E27FC236}">
                <a16:creationId xmlns:a16="http://schemas.microsoft.com/office/drawing/2014/main" id="{2D5E4847-C1AE-55C9-AC67-6F2B3D1C016C}"/>
              </a:ext>
            </a:extLst>
          </p:cNvPr>
          <p:cNvPicPr>
            <a:picLocks noChangeAspect="1"/>
          </p:cNvPicPr>
          <p:nvPr/>
        </p:nvPicPr>
        <p:blipFill rotWithShape="1">
          <a:blip r:embed="rId3">
            <a:extLst>
              <a:ext uri="{28A0092B-C50C-407E-A947-70E740481C1C}">
                <a14:useLocalDpi xmlns:a14="http://schemas.microsoft.com/office/drawing/2010/main" val="0"/>
              </a:ext>
            </a:extLst>
          </a:blip>
          <a:srcRect r="1612"/>
          <a:stretch/>
        </p:blipFill>
        <p:spPr>
          <a:xfrm>
            <a:off x="194554" y="21211673"/>
            <a:ext cx="11659629" cy="6001101"/>
          </a:xfrm>
          <a:prstGeom prst="rect">
            <a:avLst/>
          </a:prstGeom>
        </p:spPr>
      </p:pic>
      <p:sp>
        <p:nvSpPr>
          <p:cNvPr id="2051" name="Title" descr="Title field"/>
          <p:cNvSpPr txBox="1">
            <a:spLocks noChangeArrowheads="1"/>
          </p:cNvSpPr>
          <p:nvPr/>
        </p:nvSpPr>
        <p:spPr bwMode="auto">
          <a:xfrm>
            <a:off x="1182688" y="1128713"/>
            <a:ext cx="41202441" cy="183127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38100" algn="ctr">
                <a:solidFill>
                  <a:srgbClr val="005473"/>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a:spAutoFit/>
          </a:bodyPr>
          <a:lstStyle>
            <a:lvl1pPr defTabSz="8361363" eaLnBrk="0" hangingPunct="0">
              <a:defRPr sz="3200">
                <a:solidFill>
                  <a:schemeClr val="tx1"/>
                </a:solidFill>
                <a:latin typeface="Arial" charset="0"/>
              </a:defRPr>
            </a:lvl1pPr>
            <a:lvl2pPr marL="742950" indent="-285750" defTabSz="8361363" eaLnBrk="0" hangingPunct="0">
              <a:defRPr sz="3200">
                <a:solidFill>
                  <a:schemeClr val="tx1"/>
                </a:solidFill>
                <a:latin typeface="Arial" charset="0"/>
              </a:defRPr>
            </a:lvl2pPr>
            <a:lvl3pPr marL="1143000" indent="-228600" defTabSz="8361363" eaLnBrk="0" hangingPunct="0">
              <a:defRPr sz="3200">
                <a:solidFill>
                  <a:schemeClr val="tx1"/>
                </a:solidFill>
                <a:latin typeface="Arial" charset="0"/>
              </a:defRPr>
            </a:lvl3pPr>
            <a:lvl4pPr marL="1600200" indent="-228600" defTabSz="8361363" eaLnBrk="0" hangingPunct="0">
              <a:defRPr sz="3200">
                <a:solidFill>
                  <a:schemeClr val="tx1"/>
                </a:solidFill>
                <a:latin typeface="Arial" charset="0"/>
              </a:defRPr>
            </a:lvl4pPr>
            <a:lvl5pPr marL="2057400" indent="-228600" defTabSz="8361363" eaLnBrk="0" hangingPunct="0">
              <a:defRPr sz="3200">
                <a:solidFill>
                  <a:schemeClr val="tx1"/>
                </a:solidFill>
                <a:latin typeface="Arial" charset="0"/>
              </a:defRPr>
            </a:lvl5pPr>
            <a:lvl6pPr marL="2514600" indent="-228600" defTabSz="8361363" eaLnBrk="0" fontAlgn="base" hangingPunct="0">
              <a:spcBef>
                <a:spcPct val="0"/>
              </a:spcBef>
              <a:spcAft>
                <a:spcPct val="0"/>
              </a:spcAft>
              <a:defRPr sz="3200">
                <a:solidFill>
                  <a:schemeClr val="tx1"/>
                </a:solidFill>
                <a:latin typeface="Arial" charset="0"/>
              </a:defRPr>
            </a:lvl6pPr>
            <a:lvl7pPr marL="2971800" indent="-228600" defTabSz="8361363" eaLnBrk="0" fontAlgn="base" hangingPunct="0">
              <a:spcBef>
                <a:spcPct val="0"/>
              </a:spcBef>
              <a:spcAft>
                <a:spcPct val="0"/>
              </a:spcAft>
              <a:defRPr sz="3200">
                <a:solidFill>
                  <a:schemeClr val="tx1"/>
                </a:solidFill>
                <a:latin typeface="Arial" charset="0"/>
              </a:defRPr>
            </a:lvl7pPr>
            <a:lvl8pPr marL="3429000" indent="-228600" defTabSz="8361363" eaLnBrk="0" fontAlgn="base" hangingPunct="0">
              <a:spcBef>
                <a:spcPct val="0"/>
              </a:spcBef>
              <a:spcAft>
                <a:spcPct val="0"/>
              </a:spcAft>
              <a:defRPr sz="3200">
                <a:solidFill>
                  <a:schemeClr val="tx1"/>
                </a:solidFill>
                <a:latin typeface="Arial" charset="0"/>
              </a:defRPr>
            </a:lvl8pPr>
            <a:lvl9pPr marL="3886200" indent="-228600" defTabSz="8361363" eaLnBrk="0" fontAlgn="base" hangingPunct="0">
              <a:spcBef>
                <a:spcPct val="0"/>
              </a:spcBef>
              <a:spcAft>
                <a:spcPct val="0"/>
              </a:spcAft>
              <a:defRPr sz="3200">
                <a:solidFill>
                  <a:schemeClr val="tx1"/>
                </a:solidFill>
                <a:latin typeface="Arial" charset="0"/>
              </a:defRPr>
            </a:lvl9pPr>
          </a:lstStyle>
          <a:p>
            <a:pPr eaLnBrk="1" hangingPunct="1"/>
            <a:r>
              <a:rPr lang="en-US" altLang="nb-NO" sz="11300" b="1" dirty="0">
                <a:solidFill>
                  <a:schemeClr val="bg1"/>
                </a:solidFill>
                <a:latin typeface="Arial" panose="020B0604020202020204" pitchFamily="34" charset="0"/>
                <a:cs typeface="Arial" panose="020B0604020202020204" pitchFamily="34" charset="0"/>
              </a:rPr>
              <a:t>Visceral fat and survival in endometrial cancer</a:t>
            </a:r>
          </a:p>
        </p:txBody>
      </p:sp>
      <p:sp>
        <p:nvSpPr>
          <p:cNvPr id="2054" name="Subtitle" descr="Subtitle field"/>
          <p:cNvSpPr txBox="1">
            <a:spLocks noChangeArrowheads="1"/>
          </p:cNvSpPr>
          <p:nvPr/>
        </p:nvSpPr>
        <p:spPr bwMode="auto">
          <a:xfrm>
            <a:off x="1182689" y="3076575"/>
            <a:ext cx="27496220" cy="230832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38100" algn="ctr">
                <a:solidFill>
                  <a:srgbClr val="005473"/>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a:spAutoFit/>
          </a:bodyPr>
          <a:lstStyle>
            <a:lvl1pPr defTabSz="8361363" eaLnBrk="0" hangingPunct="0">
              <a:defRPr sz="3200">
                <a:solidFill>
                  <a:schemeClr val="tx1"/>
                </a:solidFill>
                <a:latin typeface="Arial" charset="0"/>
              </a:defRPr>
            </a:lvl1pPr>
            <a:lvl2pPr marL="742950" indent="-285750" defTabSz="8361363" eaLnBrk="0" hangingPunct="0">
              <a:defRPr sz="3200">
                <a:solidFill>
                  <a:schemeClr val="tx1"/>
                </a:solidFill>
                <a:latin typeface="Arial" charset="0"/>
              </a:defRPr>
            </a:lvl2pPr>
            <a:lvl3pPr marL="1143000" indent="-228600" defTabSz="8361363" eaLnBrk="0" hangingPunct="0">
              <a:defRPr sz="3200">
                <a:solidFill>
                  <a:schemeClr val="tx1"/>
                </a:solidFill>
                <a:latin typeface="Arial" charset="0"/>
              </a:defRPr>
            </a:lvl3pPr>
            <a:lvl4pPr marL="1600200" indent="-228600" defTabSz="8361363" eaLnBrk="0" hangingPunct="0">
              <a:defRPr sz="3200">
                <a:solidFill>
                  <a:schemeClr val="tx1"/>
                </a:solidFill>
                <a:latin typeface="Arial" charset="0"/>
              </a:defRPr>
            </a:lvl4pPr>
            <a:lvl5pPr marL="2057400" indent="-228600" defTabSz="8361363" eaLnBrk="0" hangingPunct="0">
              <a:defRPr sz="3200">
                <a:solidFill>
                  <a:schemeClr val="tx1"/>
                </a:solidFill>
                <a:latin typeface="Arial" charset="0"/>
              </a:defRPr>
            </a:lvl5pPr>
            <a:lvl6pPr marL="2514600" indent="-228600" defTabSz="8361363" eaLnBrk="0" fontAlgn="base" hangingPunct="0">
              <a:spcBef>
                <a:spcPct val="0"/>
              </a:spcBef>
              <a:spcAft>
                <a:spcPct val="0"/>
              </a:spcAft>
              <a:defRPr sz="3200">
                <a:solidFill>
                  <a:schemeClr val="tx1"/>
                </a:solidFill>
                <a:latin typeface="Arial" charset="0"/>
              </a:defRPr>
            </a:lvl6pPr>
            <a:lvl7pPr marL="2971800" indent="-228600" defTabSz="8361363" eaLnBrk="0" fontAlgn="base" hangingPunct="0">
              <a:spcBef>
                <a:spcPct val="0"/>
              </a:spcBef>
              <a:spcAft>
                <a:spcPct val="0"/>
              </a:spcAft>
              <a:defRPr sz="3200">
                <a:solidFill>
                  <a:schemeClr val="tx1"/>
                </a:solidFill>
                <a:latin typeface="Arial" charset="0"/>
              </a:defRPr>
            </a:lvl7pPr>
            <a:lvl8pPr marL="3429000" indent="-228600" defTabSz="8361363" eaLnBrk="0" fontAlgn="base" hangingPunct="0">
              <a:spcBef>
                <a:spcPct val="0"/>
              </a:spcBef>
              <a:spcAft>
                <a:spcPct val="0"/>
              </a:spcAft>
              <a:defRPr sz="3200">
                <a:solidFill>
                  <a:schemeClr val="tx1"/>
                </a:solidFill>
                <a:latin typeface="Arial" charset="0"/>
              </a:defRPr>
            </a:lvl8pPr>
            <a:lvl9pPr marL="3886200" indent="-228600" defTabSz="8361363" eaLnBrk="0" fontAlgn="base" hangingPunct="0">
              <a:spcBef>
                <a:spcPct val="0"/>
              </a:spcBef>
              <a:spcAft>
                <a:spcPct val="0"/>
              </a:spcAft>
              <a:defRPr sz="3200">
                <a:solidFill>
                  <a:schemeClr val="tx1"/>
                </a:solidFill>
                <a:latin typeface="Arial" charset="0"/>
              </a:defRPr>
            </a:lvl9pPr>
          </a:lstStyle>
          <a:p>
            <a:pPr eaLnBrk="1" hangingPunct="1"/>
            <a:r>
              <a:rPr lang="en-US" altLang="nb-NO" sz="4800" b="1" dirty="0">
                <a:solidFill>
                  <a:schemeClr val="bg1"/>
                </a:solidFill>
                <a:latin typeface="+mj-lt"/>
              </a:rPr>
              <a:t>High visceral fat percentage is associated with high-risk disease, reduced disease-specific and progression-free survival in EC patients. At CT follow-up, most patients had reduced total abdominal fat volumes while visceral fat percentage was unaffected.</a:t>
            </a:r>
            <a:endParaRPr lang="en-US" altLang="nb-NO" sz="9400" b="1" dirty="0">
              <a:solidFill>
                <a:schemeClr val="bg1"/>
              </a:solidFill>
              <a:latin typeface="+mj-lt"/>
            </a:endParaRPr>
          </a:p>
        </p:txBody>
      </p:sp>
      <p:sp>
        <p:nvSpPr>
          <p:cNvPr id="2053" name="Name and info" descr="Field for name and email"/>
          <p:cNvSpPr txBox="1">
            <a:spLocks noChangeArrowheads="1"/>
          </p:cNvSpPr>
          <p:nvPr/>
        </p:nvSpPr>
        <p:spPr bwMode="auto">
          <a:xfrm>
            <a:off x="29098288" y="3092596"/>
            <a:ext cx="12897120" cy="206210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38100" algn="ctr">
                <a:solidFill>
                  <a:srgbClr val="005473"/>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rIns="0">
            <a:spAutoFit/>
          </a:bodyPr>
          <a:lstStyle>
            <a:lvl1pPr defTabSz="8361363" eaLnBrk="0" hangingPunct="0">
              <a:defRPr sz="3200">
                <a:solidFill>
                  <a:schemeClr val="tx1"/>
                </a:solidFill>
                <a:latin typeface="Arial" charset="0"/>
              </a:defRPr>
            </a:lvl1pPr>
            <a:lvl2pPr marL="742950" indent="-285750" defTabSz="8361363" eaLnBrk="0" hangingPunct="0">
              <a:defRPr sz="3200">
                <a:solidFill>
                  <a:schemeClr val="tx1"/>
                </a:solidFill>
                <a:latin typeface="Arial" charset="0"/>
              </a:defRPr>
            </a:lvl2pPr>
            <a:lvl3pPr marL="1143000" indent="-228600" defTabSz="8361363" eaLnBrk="0" hangingPunct="0">
              <a:defRPr sz="3200">
                <a:solidFill>
                  <a:schemeClr val="tx1"/>
                </a:solidFill>
                <a:latin typeface="Arial" charset="0"/>
              </a:defRPr>
            </a:lvl3pPr>
            <a:lvl4pPr marL="1600200" indent="-228600" defTabSz="8361363" eaLnBrk="0" hangingPunct="0">
              <a:defRPr sz="3200">
                <a:solidFill>
                  <a:schemeClr val="tx1"/>
                </a:solidFill>
                <a:latin typeface="Arial" charset="0"/>
              </a:defRPr>
            </a:lvl4pPr>
            <a:lvl5pPr marL="2057400" indent="-228600" defTabSz="8361363" eaLnBrk="0" hangingPunct="0">
              <a:defRPr sz="3200">
                <a:solidFill>
                  <a:schemeClr val="tx1"/>
                </a:solidFill>
                <a:latin typeface="Arial" charset="0"/>
              </a:defRPr>
            </a:lvl5pPr>
            <a:lvl6pPr marL="2514600" indent="-228600" defTabSz="8361363" eaLnBrk="0" fontAlgn="base" hangingPunct="0">
              <a:spcBef>
                <a:spcPct val="0"/>
              </a:spcBef>
              <a:spcAft>
                <a:spcPct val="0"/>
              </a:spcAft>
              <a:defRPr sz="3200">
                <a:solidFill>
                  <a:schemeClr val="tx1"/>
                </a:solidFill>
                <a:latin typeface="Arial" charset="0"/>
              </a:defRPr>
            </a:lvl6pPr>
            <a:lvl7pPr marL="2971800" indent="-228600" defTabSz="8361363" eaLnBrk="0" fontAlgn="base" hangingPunct="0">
              <a:spcBef>
                <a:spcPct val="0"/>
              </a:spcBef>
              <a:spcAft>
                <a:spcPct val="0"/>
              </a:spcAft>
              <a:defRPr sz="3200">
                <a:solidFill>
                  <a:schemeClr val="tx1"/>
                </a:solidFill>
                <a:latin typeface="Arial" charset="0"/>
              </a:defRPr>
            </a:lvl7pPr>
            <a:lvl8pPr marL="3429000" indent="-228600" defTabSz="8361363" eaLnBrk="0" fontAlgn="base" hangingPunct="0">
              <a:spcBef>
                <a:spcPct val="0"/>
              </a:spcBef>
              <a:spcAft>
                <a:spcPct val="0"/>
              </a:spcAft>
              <a:defRPr sz="3200">
                <a:solidFill>
                  <a:schemeClr val="tx1"/>
                </a:solidFill>
                <a:latin typeface="Arial" charset="0"/>
              </a:defRPr>
            </a:lvl8pPr>
            <a:lvl9pPr marL="3886200" indent="-228600" defTabSz="8361363" eaLnBrk="0" fontAlgn="base" hangingPunct="0">
              <a:spcBef>
                <a:spcPct val="0"/>
              </a:spcBef>
              <a:spcAft>
                <a:spcPct val="0"/>
              </a:spcAft>
              <a:defRPr sz="3200">
                <a:solidFill>
                  <a:schemeClr val="tx1"/>
                </a:solidFill>
                <a:latin typeface="Arial" charset="0"/>
              </a:defRPr>
            </a:lvl9pPr>
          </a:lstStyle>
          <a:p>
            <a:pPr algn="r" eaLnBrk="1" hangingPunct="1"/>
            <a:r>
              <a:rPr lang="en-US" altLang="nb-NO" sz="4800" b="1" dirty="0">
                <a:solidFill>
                  <a:schemeClr val="bg1"/>
                </a:solidFill>
                <a:latin typeface="+mn-lt"/>
              </a:rPr>
              <a:t>Astrid M. K. Brun </a:t>
            </a:r>
            <a:r>
              <a:rPr lang="en-US" altLang="nb-NO" sz="4800" dirty="0">
                <a:solidFill>
                  <a:schemeClr val="bg1"/>
                </a:solidFill>
                <a:latin typeface="+mn-lt"/>
              </a:rPr>
              <a:t>and</a:t>
            </a:r>
            <a:r>
              <a:rPr lang="en-US" altLang="nb-NO" sz="4800" b="1" dirty="0">
                <a:solidFill>
                  <a:schemeClr val="bg1"/>
                </a:solidFill>
                <a:latin typeface="+mn-lt"/>
              </a:rPr>
              <a:t> Maria B. S. </a:t>
            </a:r>
            <a:r>
              <a:rPr lang="en-US" altLang="nb-NO" sz="4800" b="1" dirty="0" err="1">
                <a:solidFill>
                  <a:schemeClr val="bg1"/>
                </a:solidFill>
                <a:latin typeface="+mn-lt"/>
              </a:rPr>
              <a:t>Ljunggren</a:t>
            </a:r>
            <a:br>
              <a:rPr lang="en-US" altLang="nb-NO" sz="4000" dirty="0">
                <a:solidFill>
                  <a:schemeClr val="bg1"/>
                </a:solidFill>
                <a:latin typeface="+mn-lt"/>
              </a:rPr>
            </a:br>
            <a:r>
              <a:rPr lang="en-US" altLang="nb-NO" sz="4000" dirty="0">
                <a:solidFill>
                  <a:schemeClr val="bg1"/>
                </a:solidFill>
                <a:latin typeface="+mn-lt"/>
              </a:rPr>
              <a:t>University of Bergen</a:t>
            </a:r>
          </a:p>
          <a:p>
            <a:pPr algn="r" eaLnBrk="1" hangingPunct="1"/>
            <a:r>
              <a:rPr lang="en-US" altLang="nb-NO" sz="4000" dirty="0">
                <a:solidFill>
                  <a:schemeClr val="bg1"/>
                </a:solidFill>
                <a:latin typeface="+mn-lt"/>
              </a:rPr>
              <a:t>qif008@uib.no, mlj001@uib.no</a:t>
            </a:r>
          </a:p>
        </p:txBody>
      </p:sp>
      <p:sp>
        <p:nvSpPr>
          <p:cNvPr id="2055" name="Text box 1" descr="Text field "/>
          <p:cNvSpPr txBox="1">
            <a:spLocks noChangeArrowheads="1"/>
          </p:cNvSpPr>
          <p:nvPr/>
        </p:nvSpPr>
        <p:spPr bwMode="auto">
          <a:xfrm>
            <a:off x="750599" y="5997208"/>
            <a:ext cx="10407273" cy="153580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38100" algn="ctr">
                <a:solidFill>
                  <a:srgbClr val="005473"/>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a:spAutoFit/>
          </a:bodyPr>
          <a:lstStyle>
            <a:lvl1pPr defTabSz="1830388" eaLnBrk="0" hangingPunct="0">
              <a:defRPr sz="3200">
                <a:solidFill>
                  <a:schemeClr val="tx1"/>
                </a:solidFill>
                <a:latin typeface="Arial" charset="0"/>
              </a:defRPr>
            </a:lvl1pPr>
            <a:lvl2pPr marL="742950" indent="-285750" defTabSz="1830388" eaLnBrk="0" hangingPunct="0">
              <a:defRPr sz="3200">
                <a:solidFill>
                  <a:schemeClr val="tx1"/>
                </a:solidFill>
                <a:latin typeface="Arial" charset="0"/>
              </a:defRPr>
            </a:lvl2pPr>
            <a:lvl3pPr marL="1143000" indent="-228600" defTabSz="1830388" eaLnBrk="0" hangingPunct="0">
              <a:defRPr sz="3200">
                <a:solidFill>
                  <a:schemeClr val="tx1"/>
                </a:solidFill>
                <a:latin typeface="Arial" charset="0"/>
              </a:defRPr>
            </a:lvl3pPr>
            <a:lvl4pPr marL="1600200" indent="-228600" defTabSz="1830388" eaLnBrk="0" hangingPunct="0">
              <a:defRPr sz="3200">
                <a:solidFill>
                  <a:schemeClr val="tx1"/>
                </a:solidFill>
                <a:latin typeface="Arial" charset="0"/>
              </a:defRPr>
            </a:lvl4pPr>
            <a:lvl5pPr marL="2057400" indent="-228600" defTabSz="1830388" eaLnBrk="0" hangingPunct="0">
              <a:defRPr sz="3200">
                <a:solidFill>
                  <a:schemeClr val="tx1"/>
                </a:solidFill>
                <a:latin typeface="Arial" charset="0"/>
              </a:defRPr>
            </a:lvl5pPr>
            <a:lvl6pPr marL="2514600" indent="-228600" defTabSz="1830388" eaLnBrk="0" fontAlgn="base" hangingPunct="0">
              <a:spcBef>
                <a:spcPct val="0"/>
              </a:spcBef>
              <a:spcAft>
                <a:spcPct val="0"/>
              </a:spcAft>
              <a:defRPr sz="3200">
                <a:solidFill>
                  <a:schemeClr val="tx1"/>
                </a:solidFill>
                <a:latin typeface="Arial" charset="0"/>
              </a:defRPr>
            </a:lvl6pPr>
            <a:lvl7pPr marL="2971800" indent="-228600" defTabSz="1830388" eaLnBrk="0" fontAlgn="base" hangingPunct="0">
              <a:spcBef>
                <a:spcPct val="0"/>
              </a:spcBef>
              <a:spcAft>
                <a:spcPct val="0"/>
              </a:spcAft>
              <a:defRPr sz="3200">
                <a:solidFill>
                  <a:schemeClr val="tx1"/>
                </a:solidFill>
                <a:latin typeface="Arial" charset="0"/>
              </a:defRPr>
            </a:lvl7pPr>
            <a:lvl8pPr marL="3429000" indent="-228600" defTabSz="1830388" eaLnBrk="0" fontAlgn="base" hangingPunct="0">
              <a:spcBef>
                <a:spcPct val="0"/>
              </a:spcBef>
              <a:spcAft>
                <a:spcPct val="0"/>
              </a:spcAft>
              <a:defRPr sz="3200">
                <a:solidFill>
                  <a:schemeClr val="tx1"/>
                </a:solidFill>
                <a:latin typeface="Arial" charset="0"/>
              </a:defRPr>
            </a:lvl8pPr>
            <a:lvl9pPr marL="3886200" indent="-228600" defTabSz="1830388" eaLnBrk="0" fontAlgn="base" hangingPunct="0">
              <a:spcBef>
                <a:spcPct val="0"/>
              </a:spcBef>
              <a:spcAft>
                <a:spcPct val="0"/>
              </a:spcAft>
              <a:defRPr sz="3200">
                <a:solidFill>
                  <a:schemeClr val="tx1"/>
                </a:solidFill>
                <a:latin typeface="Arial" charset="0"/>
              </a:defRPr>
            </a:lvl9pPr>
          </a:lstStyle>
          <a:p>
            <a:pPr eaLnBrk="1" hangingPunct="1">
              <a:spcAft>
                <a:spcPct val="20000"/>
              </a:spcAft>
            </a:pPr>
            <a:r>
              <a:rPr lang="en-US" altLang="nb-NO" sz="4000" b="1" dirty="0">
                <a:solidFill>
                  <a:schemeClr val="tx1">
                    <a:lumMod val="85000"/>
                    <a:lumOff val="15000"/>
                  </a:schemeClr>
                </a:solidFill>
                <a:latin typeface="+mn-lt"/>
              </a:rPr>
              <a:t>ABSTRACT</a:t>
            </a:r>
          </a:p>
          <a:p>
            <a:pPr eaLnBrk="1" hangingPunct="1">
              <a:spcAft>
                <a:spcPct val="20000"/>
              </a:spcAft>
            </a:pPr>
            <a:r>
              <a:rPr lang="en-US" altLang="nb-NO" sz="4000" i="1" dirty="0">
                <a:solidFill>
                  <a:schemeClr val="tx1">
                    <a:lumMod val="85000"/>
                    <a:lumOff val="15000"/>
                  </a:schemeClr>
                </a:solidFill>
                <a:latin typeface="+mn-lt"/>
              </a:rPr>
              <a:t>     Background: </a:t>
            </a:r>
            <a:r>
              <a:rPr lang="en-US" altLang="nb-NO" sz="4000" dirty="0">
                <a:solidFill>
                  <a:schemeClr val="tx1">
                    <a:lumMod val="85000"/>
                    <a:lumOff val="15000"/>
                  </a:schemeClr>
                </a:solidFill>
                <a:latin typeface="+mn-lt"/>
              </a:rPr>
              <a:t>Endometrial cancer (EC) is a common cancer worldwide, with a strong link to obesity</a:t>
            </a:r>
            <a:r>
              <a:rPr lang="en-US" altLang="nb-NO" sz="4000" baseline="30000" dirty="0">
                <a:solidFill>
                  <a:schemeClr val="tx1">
                    <a:lumMod val="85000"/>
                    <a:lumOff val="15000"/>
                  </a:schemeClr>
                </a:solidFill>
                <a:latin typeface="+mn-lt"/>
              </a:rPr>
              <a:t>1,2</a:t>
            </a:r>
            <a:r>
              <a:rPr lang="en-US" altLang="nb-NO" sz="4000" dirty="0">
                <a:solidFill>
                  <a:schemeClr val="tx1">
                    <a:lumMod val="85000"/>
                    <a:lumOff val="15000"/>
                  </a:schemeClr>
                </a:solidFill>
                <a:latin typeface="+mn-lt"/>
              </a:rPr>
              <a:t>. Our aim was to explore the prognostic impact of fat distribution and possible changes in fat at CT follow-up. </a:t>
            </a:r>
          </a:p>
          <a:p>
            <a:pPr eaLnBrk="1" hangingPunct="1">
              <a:spcAft>
                <a:spcPct val="20000"/>
              </a:spcAft>
            </a:pPr>
            <a:r>
              <a:rPr lang="en-US" altLang="nb-NO" sz="4000" i="1" dirty="0">
                <a:solidFill>
                  <a:schemeClr val="tx1">
                    <a:lumMod val="85000"/>
                    <a:lumOff val="15000"/>
                  </a:schemeClr>
                </a:solidFill>
                <a:latin typeface="+mn-lt"/>
              </a:rPr>
              <a:t>     Method: </a:t>
            </a:r>
            <a:r>
              <a:rPr lang="en-US" altLang="nb-NO" sz="4000" dirty="0">
                <a:solidFill>
                  <a:schemeClr val="tx1">
                    <a:lumMod val="85000"/>
                    <a:lumOff val="15000"/>
                  </a:schemeClr>
                </a:solidFill>
                <a:latin typeface="+mn-lt"/>
              </a:rPr>
              <a:t>Abdominal fat volumes were quantified on CT scans for 293 EC patients. Subcutaneous (SAV), visceral (VAV), total (TAV) and visceral fat percentage (VAV/TAV) were measured and analyzed in relation to clinicopathological features. </a:t>
            </a:r>
          </a:p>
          <a:p>
            <a:pPr eaLnBrk="1" hangingPunct="1">
              <a:spcAft>
                <a:spcPct val="20000"/>
              </a:spcAft>
            </a:pPr>
            <a:r>
              <a:rPr lang="en-US" altLang="nb-NO" sz="4000" i="1" dirty="0">
                <a:solidFill>
                  <a:schemeClr val="tx1">
                    <a:lumMod val="85000"/>
                    <a:lumOff val="15000"/>
                  </a:schemeClr>
                </a:solidFill>
                <a:latin typeface="+mn-lt"/>
              </a:rPr>
              <a:t>     Results: </a:t>
            </a:r>
            <a:r>
              <a:rPr lang="en-US" altLang="nb-NO" sz="4000" dirty="0">
                <a:solidFill>
                  <a:schemeClr val="tx1">
                    <a:lumMod val="85000"/>
                    <a:lumOff val="15000"/>
                  </a:schemeClr>
                </a:solidFill>
                <a:latin typeface="+mn-lt"/>
              </a:rPr>
              <a:t>Higher VAV/TAV was associated with histologically high-risk disease. No association was seen between FIGO stage and the morphometric obesity markers. High VAV/TAV was significantly associated with reduced disease-specific and progression-free survival (Figure 1). At CT follow-up most patients had reduced SAV, VAV and TAV, while unaffected VAV/TAV. </a:t>
            </a:r>
          </a:p>
          <a:p>
            <a:pPr eaLnBrk="1" hangingPunct="1">
              <a:spcAft>
                <a:spcPct val="20000"/>
              </a:spcAft>
            </a:pPr>
            <a:r>
              <a:rPr lang="en-US" altLang="nb-NO" sz="4000" i="1" dirty="0">
                <a:solidFill>
                  <a:schemeClr val="tx1">
                    <a:lumMod val="85000"/>
                    <a:lumOff val="15000"/>
                  </a:schemeClr>
                </a:solidFill>
                <a:latin typeface="+mn-lt"/>
              </a:rPr>
              <a:t>     Conclusion: </a:t>
            </a:r>
            <a:r>
              <a:rPr lang="en-US" altLang="nb-NO" sz="4000" dirty="0">
                <a:solidFill>
                  <a:schemeClr val="tx1">
                    <a:lumMod val="85000"/>
                    <a:lumOff val="15000"/>
                  </a:schemeClr>
                </a:solidFill>
                <a:latin typeface="+mn-lt"/>
              </a:rPr>
              <a:t>Our findings suggest that VAV/TAV could be implemented as a novel prognostic factor in EC diagnostic.</a:t>
            </a:r>
          </a:p>
        </p:txBody>
      </p:sp>
      <p:sp>
        <p:nvSpPr>
          <p:cNvPr id="2052" name="Text box 2" descr="Text field "/>
          <p:cNvSpPr txBox="1">
            <a:spLocks noChangeArrowheads="1"/>
          </p:cNvSpPr>
          <p:nvPr/>
        </p:nvSpPr>
        <p:spPr bwMode="auto">
          <a:xfrm>
            <a:off x="11873639" y="6229350"/>
            <a:ext cx="10033000" cy="1067984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38100" algn="ctr">
                <a:solidFill>
                  <a:srgbClr val="005473"/>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a:spAutoFit/>
          </a:bodyPr>
          <a:lstStyle>
            <a:lvl1pPr defTabSz="8361363" eaLnBrk="0" hangingPunct="0">
              <a:defRPr sz="3200">
                <a:solidFill>
                  <a:schemeClr val="tx1"/>
                </a:solidFill>
                <a:latin typeface="Arial" charset="0"/>
              </a:defRPr>
            </a:lvl1pPr>
            <a:lvl2pPr marL="742950" indent="-285750" defTabSz="8361363" eaLnBrk="0" hangingPunct="0">
              <a:defRPr sz="3200">
                <a:solidFill>
                  <a:schemeClr val="tx1"/>
                </a:solidFill>
                <a:latin typeface="Arial" charset="0"/>
              </a:defRPr>
            </a:lvl2pPr>
            <a:lvl3pPr marL="1143000" indent="-228600" defTabSz="8361363" eaLnBrk="0" hangingPunct="0">
              <a:defRPr sz="3200">
                <a:solidFill>
                  <a:schemeClr val="tx1"/>
                </a:solidFill>
                <a:latin typeface="Arial" charset="0"/>
              </a:defRPr>
            </a:lvl3pPr>
            <a:lvl4pPr marL="1600200" indent="-228600" defTabSz="8361363" eaLnBrk="0" hangingPunct="0">
              <a:defRPr sz="3200">
                <a:solidFill>
                  <a:schemeClr val="tx1"/>
                </a:solidFill>
                <a:latin typeface="Arial" charset="0"/>
              </a:defRPr>
            </a:lvl4pPr>
            <a:lvl5pPr marL="2057400" indent="-228600" defTabSz="8361363" eaLnBrk="0" hangingPunct="0">
              <a:defRPr sz="3200">
                <a:solidFill>
                  <a:schemeClr val="tx1"/>
                </a:solidFill>
                <a:latin typeface="Arial" charset="0"/>
              </a:defRPr>
            </a:lvl5pPr>
            <a:lvl6pPr marL="2514600" indent="-228600" defTabSz="8361363" eaLnBrk="0" fontAlgn="base" hangingPunct="0">
              <a:spcBef>
                <a:spcPct val="0"/>
              </a:spcBef>
              <a:spcAft>
                <a:spcPct val="0"/>
              </a:spcAft>
              <a:defRPr sz="3200">
                <a:solidFill>
                  <a:schemeClr val="tx1"/>
                </a:solidFill>
                <a:latin typeface="Arial" charset="0"/>
              </a:defRPr>
            </a:lvl6pPr>
            <a:lvl7pPr marL="2971800" indent="-228600" defTabSz="8361363" eaLnBrk="0" fontAlgn="base" hangingPunct="0">
              <a:spcBef>
                <a:spcPct val="0"/>
              </a:spcBef>
              <a:spcAft>
                <a:spcPct val="0"/>
              </a:spcAft>
              <a:defRPr sz="3200">
                <a:solidFill>
                  <a:schemeClr val="tx1"/>
                </a:solidFill>
                <a:latin typeface="Arial" charset="0"/>
              </a:defRPr>
            </a:lvl7pPr>
            <a:lvl8pPr marL="3429000" indent="-228600" defTabSz="8361363" eaLnBrk="0" fontAlgn="base" hangingPunct="0">
              <a:spcBef>
                <a:spcPct val="0"/>
              </a:spcBef>
              <a:spcAft>
                <a:spcPct val="0"/>
              </a:spcAft>
              <a:defRPr sz="3200">
                <a:solidFill>
                  <a:schemeClr val="tx1"/>
                </a:solidFill>
                <a:latin typeface="Arial" charset="0"/>
              </a:defRPr>
            </a:lvl8pPr>
            <a:lvl9pPr marL="3886200" indent="-228600" defTabSz="8361363" eaLnBrk="0" fontAlgn="base" hangingPunct="0">
              <a:spcBef>
                <a:spcPct val="0"/>
              </a:spcBef>
              <a:spcAft>
                <a:spcPct val="0"/>
              </a:spcAft>
              <a:defRPr sz="3200">
                <a:solidFill>
                  <a:schemeClr val="tx1"/>
                </a:solidFill>
                <a:latin typeface="Arial" charset="0"/>
              </a:defRPr>
            </a:lvl9pPr>
          </a:lstStyle>
          <a:p>
            <a:pPr eaLnBrk="1" hangingPunct="1">
              <a:spcBef>
                <a:spcPct val="50000"/>
              </a:spcBef>
            </a:pPr>
            <a:r>
              <a:rPr lang="en-US" altLang="nb-NO" sz="4000" b="1" dirty="0">
                <a:solidFill>
                  <a:schemeClr val="tx1">
                    <a:lumMod val="85000"/>
                    <a:lumOff val="15000"/>
                  </a:schemeClr>
                </a:solidFill>
                <a:latin typeface="+mn-lt"/>
              </a:rPr>
              <a:t>Endometrial cancer</a:t>
            </a:r>
            <a:br>
              <a:rPr lang="en-US" altLang="nb-NO" sz="4000" b="1" dirty="0">
                <a:solidFill>
                  <a:schemeClr val="tx1">
                    <a:lumMod val="85000"/>
                    <a:lumOff val="15000"/>
                  </a:schemeClr>
                </a:solidFill>
                <a:latin typeface="+mn-lt"/>
              </a:rPr>
            </a:br>
            <a:r>
              <a:rPr lang="en-US" altLang="nb-NO" sz="3600" dirty="0">
                <a:solidFill>
                  <a:schemeClr val="tx1">
                    <a:lumMod val="85000"/>
                    <a:lumOff val="15000"/>
                  </a:schemeClr>
                </a:solidFill>
                <a:latin typeface="+mn-lt"/>
              </a:rPr>
              <a:t>EC is </a:t>
            </a:r>
            <a:r>
              <a:rPr lang="en-US" altLang="nb-NO" sz="3600" dirty="0" err="1">
                <a:solidFill>
                  <a:schemeClr val="tx1">
                    <a:lumMod val="85000"/>
                    <a:lumOff val="15000"/>
                  </a:schemeClr>
                </a:solidFill>
                <a:latin typeface="+mn-lt"/>
              </a:rPr>
              <a:t>histopathologically</a:t>
            </a:r>
            <a:r>
              <a:rPr lang="en-US" altLang="nb-NO" sz="3600" dirty="0">
                <a:solidFill>
                  <a:schemeClr val="tx1">
                    <a:lumMod val="85000"/>
                    <a:lumOff val="15000"/>
                  </a:schemeClr>
                </a:solidFill>
                <a:latin typeface="+mn-lt"/>
              </a:rPr>
              <a:t> subdivided into type 1 or low-risk tumors, and type 2 or high-risk tumors by biopsy sampling. Staging is done surgically by FIGO, stages I-IV. Most patients present with early symptoms of abnormal bleeding, low-risk histology and FIGO stage I-II, giving them good prognosis</a:t>
            </a:r>
            <a:r>
              <a:rPr lang="en-US" altLang="nb-NO" sz="3600" baseline="30000" dirty="0">
                <a:solidFill>
                  <a:schemeClr val="tx1">
                    <a:lumMod val="85000"/>
                    <a:lumOff val="15000"/>
                  </a:schemeClr>
                </a:solidFill>
                <a:latin typeface="+mn-lt"/>
              </a:rPr>
              <a:t>1</a:t>
            </a:r>
            <a:r>
              <a:rPr lang="en-US" altLang="nb-NO" sz="3600" dirty="0">
                <a:solidFill>
                  <a:schemeClr val="tx1">
                    <a:lumMod val="85000"/>
                    <a:lumOff val="15000"/>
                  </a:schemeClr>
                </a:solidFill>
                <a:latin typeface="+mn-lt"/>
              </a:rPr>
              <a:t>. Overall prognosis is ca. 80%</a:t>
            </a:r>
            <a:r>
              <a:rPr lang="en-US" altLang="nb-NO" sz="3600" baseline="30000" dirty="0">
                <a:solidFill>
                  <a:schemeClr val="tx1">
                    <a:lumMod val="85000"/>
                    <a:lumOff val="15000"/>
                  </a:schemeClr>
                </a:solidFill>
                <a:latin typeface="+mn-lt"/>
              </a:rPr>
              <a:t>3</a:t>
            </a:r>
            <a:r>
              <a:rPr lang="en-US" altLang="nb-NO" sz="3600" dirty="0">
                <a:solidFill>
                  <a:schemeClr val="tx1">
                    <a:lumMod val="85000"/>
                    <a:lumOff val="15000"/>
                  </a:schemeClr>
                </a:solidFill>
                <a:latin typeface="+mn-lt"/>
              </a:rPr>
              <a:t>.</a:t>
            </a:r>
            <a:endParaRPr lang="en-US" altLang="nb-NO" sz="3600" baseline="30000" dirty="0">
              <a:solidFill>
                <a:schemeClr val="tx1">
                  <a:lumMod val="85000"/>
                  <a:lumOff val="15000"/>
                </a:schemeClr>
              </a:solidFill>
              <a:latin typeface="+mn-lt"/>
            </a:endParaRPr>
          </a:p>
          <a:p>
            <a:pPr eaLnBrk="1" hangingPunct="1">
              <a:spcBef>
                <a:spcPct val="50000"/>
              </a:spcBef>
            </a:pPr>
            <a:r>
              <a:rPr lang="en-US" altLang="nb-NO" sz="4000" b="1" dirty="0">
                <a:solidFill>
                  <a:schemeClr val="tx1">
                    <a:lumMod val="85000"/>
                    <a:lumOff val="15000"/>
                  </a:schemeClr>
                </a:solidFill>
                <a:latin typeface="+mn-lt"/>
              </a:rPr>
              <a:t>Subcutaneous and visceral fat</a:t>
            </a:r>
            <a:br>
              <a:rPr lang="en-US" altLang="nb-NO" sz="3600" b="1" dirty="0">
                <a:solidFill>
                  <a:schemeClr val="tx1">
                    <a:lumMod val="85000"/>
                    <a:lumOff val="15000"/>
                  </a:schemeClr>
                </a:solidFill>
                <a:latin typeface="+mn-lt"/>
              </a:rPr>
            </a:br>
            <a:r>
              <a:rPr lang="en-US" altLang="nb-NO" sz="3600" dirty="0">
                <a:solidFill>
                  <a:schemeClr val="tx1">
                    <a:lumMod val="85000"/>
                    <a:lumOff val="15000"/>
                  </a:schemeClr>
                </a:solidFill>
                <a:latin typeface="+mn-lt"/>
              </a:rPr>
              <a:t>Obesity is a well-known risk factor for developing EC</a:t>
            </a:r>
            <a:r>
              <a:rPr lang="en-US" altLang="nb-NO" sz="3600" baseline="30000" dirty="0">
                <a:solidFill>
                  <a:schemeClr val="tx1">
                    <a:lumMod val="85000"/>
                    <a:lumOff val="15000"/>
                  </a:schemeClr>
                </a:solidFill>
                <a:latin typeface="+mn-lt"/>
              </a:rPr>
              <a:t>1</a:t>
            </a:r>
            <a:r>
              <a:rPr lang="en-US" altLang="nb-NO" sz="3600" dirty="0">
                <a:solidFill>
                  <a:schemeClr val="tx1">
                    <a:lumMod val="85000"/>
                    <a:lumOff val="15000"/>
                  </a:schemeClr>
                </a:solidFill>
                <a:latin typeface="+mn-lt"/>
              </a:rPr>
              <a:t>. Obesity is usually defined by BMI, although this parameter does not distinguish between different tissues. Subcutaneous and visceral fat differ in metabolic activity, insulin resistance, inflammatory potential and more, and visceral fat is often referred to as the “unhealthy fat” and believed to have a more carcinogenic profile</a:t>
            </a:r>
            <a:r>
              <a:rPr lang="en-US" altLang="nb-NO" sz="3600" baseline="30000" dirty="0">
                <a:solidFill>
                  <a:schemeClr val="tx1">
                    <a:lumMod val="85000"/>
                    <a:lumOff val="15000"/>
                  </a:schemeClr>
                </a:solidFill>
                <a:latin typeface="+mn-lt"/>
              </a:rPr>
              <a:t>4-7</a:t>
            </a:r>
            <a:r>
              <a:rPr lang="en-US" altLang="nb-NO" sz="3600" dirty="0">
                <a:solidFill>
                  <a:schemeClr val="tx1">
                    <a:lumMod val="85000"/>
                    <a:lumOff val="15000"/>
                  </a:schemeClr>
                </a:solidFill>
                <a:latin typeface="+mn-lt"/>
              </a:rPr>
              <a:t>.</a:t>
            </a:r>
          </a:p>
          <a:p>
            <a:pPr eaLnBrk="1" hangingPunct="1">
              <a:spcBef>
                <a:spcPct val="50000"/>
              </a:spcBef>
            </a:pPr>
            <a:endParaRPr lang="en-US" altLang="nb-NO" dirty="0">
              <a:solidFill>
                <a:schemeClr val="tx1">
                  <a:lumMod val="85000"/>
                  <a:lumOff val="15000"/>
                </a:schemeClr>
              </a:solidFill>
              <a:latin typeface="+mn-lt"/>
            </a:endParaRPr>
          </a:p>
        </p:txBody>
      </p:sp>
      <p:sp>
        <p:nvSpPr>
          <p:cNvPr id="2059" name="Text Box 3" descr="Text field "/>
          <p:cNvSpPr txBox="1">
            <a:spLocks noChangeArrowheads="1"/>
          </p:cNvSpPr>
          <p:nvPr/>
        </p:nvSpPr>
        <p:spPr bwMode="auto">
          <a:xfrm>
            <a:off x="11873639" y="22068352"/>
            <a:ext cx="10033000" cy="513986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38100" algn="ctr">
                <a:solidFill>
                  <a:srgbClr val="005473"/>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a:spAutoFit/>
          </a:bodyPr>
          <a:lstStyle>
            <a:lvl1pPr defTabSz="8361363" eaLnBrk="0" hangingPunct="0">
              <a:defRPr sz="3200">
                <a:solidFill>
                  <a:schemeClr val="tx1"/>
                </a:solidFill>
                <a:latin typeface="Arial" charset="0"/>
              </a:defRPr>
            </a:lvl1pPr>
            <a:lvl2pPr marL="742950" indent="-285750" defTabSz="8361363" eaLnBrk="0" hangingPunct="0">
              <a:defRPr sz="3200">
                <a:solidFill>
                  <a:schemeClr val="tx1"/>
                </a:solidFill>
                <a:latin typeface="Arial" charset="0"/>
              </a:defRPr>
            </a:lvl2pPr>
            <a:lvl3pPr marL="1143000" indent="-228600" defTabSz="8361363" eaLnBrk="0" hangingPunct="0">
              <a:defRPr sz="3200">
                <a:solidFill>
                  <a:schemeClr val="tx1"/>
                </a:solidFill>
                <a:latin typeface="Arial" charset="0"/>
              </a:defRPr>
            </a:lvl3pPr>
            <a:lvl4pPr marL="1600200" indent="-228600" defTabSz="8361363" eaLnBrk="0" hangingPunct="0">
              <a:defRPr sz="3200">
                <a:solidFill>
                  <a:schemeClr val="tx1"/>
                </a:solidFill>
                <a:latin typeface="Arial" charset="0"/>
              </a:defRPr>
            </a:lvl4pPr>
            <a:lvl5pPr marL="2057400" indent="-228600" defTabSz="8361363" eaLnBrk="0" hangingPunct="0">
              <a:defRPr sz="3200">
                <a:solidFill>
                  <a:schemeClr val="tx1"/>
                </a:solidFill>
                <a:latin typeface="Arial" charset="0"/>
              </a:defRPr>
            </a:lvl5pPr>
            <a:lvl6pPr marL="2514600" indent="-228600" defTabSz="8361363" eaLnBrk="0" fontAlgn="base" hangingPunct="0">
              <a:spcBef>
                <a:spcPct val="0"/>
              </a:spcBef>
              <a:spcAft>
                <a:spcPct val="0"/>
              </a:spcAft>
              <a:defRPr sz="3200">
                <a:solidFill>
                  <a:schemeClr val="tx1"/>
                </a:solidFill>
                <a:latin typeface="Arial" charset="0"/>
              </a:defRPr>
            </a:lvl6pPr>
            <a:lvl7pPr marL="2971800" indent="-228600" defTabSz="8361363" eaLnBrk="0" fontAlgn="base" hangingPunct="0">
              <a:spcBef>
                <a:spcPct val="0"/>
              </a:spcBef>
              <a:spcAft>
                <a:spcPct val="0"/>
              </a:spcAft>
              <a:defRPr sz="3200">
                <a:solidFill>
                  <a:schemeClr val="tx1"/>
                </a:solidFill>
                <a:latin typeface="Arial" charset="0"/>
              </a:defRPr>
            </a:lvl7pPr>
            <a:lvl8pPr marL="3429000" indent="-228600" defTabSz="8361363" eaLnBrk="0" fontAlgn="base" hangingPunct="0">
              <a:spcBef>
                <a:spcPct val="0"/>
              </a:spcBef>
              <a:spcAft>
                <a:spcPct val="0"/>
              </a:spcAft>
              <a:defRPr sz="3200">
                <a:solidFill>
                  <a:schemeClr val="tx1"/>
                </a:solidFill>
                <a:latin typeface="Arial" charset="0"/>
              </a:defRPr>
            </a:lvl8pPr>
            <a:lvl9pPr marL="3886200" indent="-228600" defTabSz="8361363" eaLnBrk="0" fontAlgn="base" hangingPunct="0">
              <a:spcBef>
                <a:spcPct val="0"/>
              </a:spcBef>
              <a:spcAft>
                <a:spcPct val="0"/>
              </a:spcAft>
              <a:defRPr sz="3200">
                <a:solidFill>
                  <a:schemeClr val="tx1"/>
                </a:solidFill>
                <a:latin typeface="Arial" charset="0"/>
              </a:defRPr>
            </a:lvl9pPr>
          </a:lstStyle>
          <a:p>
            <a:pPr eaLnBrk="1" hangingPunct="1">
              <a:spcBef>
                <a:spcPct val="50000"/>
              </a:spcBef>
            </a:pPr>
            <a:r>
              <a:rPr lang="en-US" altLang="nb-NO" sz="4000" b="1" dirty="0">
                <a:solidFill>
                  <a:schemeClr val="tx1">
                    <a:lumMod val="85000"/>
                    <a:lumOff val="15000"/>
                  </a:schemeClr>
                </a:solidFill>
                <a:latin typeface="+mn-lt"/>
              </a:rPr>
              <a:t>Fatty tissue quantification </a:t>
            </a:r>
            <a:r>
              <a:rPr lang="en-US" altLang="nb-NO" sz="3600" dirty="0">
                <a:solidFill>
                  <a:schemeClr val="tx1">
                    <a:lumMod val="85000"/>
                    <a:lumOff val="15000"/>
                  </a:schemeClr>
                </a:solidFill>
                <a:latin typeface="+mn-lt"/>
              </a:rPr>
              <a:t>(Figure 2)</a:t>
            </a:r>
            <a:br>
              <a:rPr lang="en-US" altLang="nb-NO" sz="4000" dirty="0">
                <a:solidFill>
                  <a:schemeClr val="tx1">
                    <a:lumMod val="85000"/>
                    <a:lumOff val="15000"/>
                  </a:schemeClr>
                </a:solidFill>
                <a:latin typeface="+mn-lt"/>
              </a:rPr>
            </a:br>
            <a:r>
              <a:rPr lang="en-US" altLang="nb-NO" sz="3600" dirty="0">
                <a:solidFill>
                  <a:schemeClr val="tx1">
                    <a:lumMod val="85000"/>
                    <a:lumOff val="15000"/>
                  </a:schemeClr>
                </a:solidFill>
                <a:latin typeface="+mn-lt"/>
              </a:rPr>
              <a:t>293 patients with primary EC and preoperative CT scans were included. SAV (blue) and VAV (green) were quantified, TAV and VAV/TAV calculated. 153 patients had follow-up scans and comprise the follow-up group. </a:t>
            </a:r>
            <a:br>
              <a:rPr lang="en-US" altLang="nb-NO" sz="3600" dirty="0">
                <a:solidFill>
                  <a:schemeClr val="tx1">
                    <a:lumMod val="85000"/>
                    <a:lumOff val="15000"/>
                  </a:schemeClr>
                </a:solidFill>
                <a:latin typeface="+mn-lt"/>
              </a:rPr>
            </a:br>
            <a:r>
              <a:rPr lang="en-US" altLang="nb-NO" sz="3600" dirty="0">
                <a:solidFill>
                  <a:schemeClr val="tx1">
                    <a:lumMod val="85000"/>
                    <a:lumOff val="15000"/>
                  </a:schemeClr>
                </a:solidFill>
                <a:latin typeface="+mn-lt"/>
              </a:rPr>
              <a:t>Figure 2 illustrates that two persons with comparable BMI (27,2 and 27) can have vastly different fat distributions.</a:t>
            </a:r>
            <a:endParaRPr lang="en-US" altLang="nb-NO" dirty="0">
              <a:solidFill>
                <a:schemeClr val="tx1">
                  <a:lumMod val="85000"/>
                  <a:lumOff val="15000"/>
                </a:schemeClr>
              </a:solidFill>
              <a:latin typeface="+mn-lt"/>
            </a:endParaRPr>
          </a:p>
        </p:txBody>
      </p:sp>
      <p:sp>
        <p:nvSpPr>
          <p:cNvPr id="2065" name="References" descr="Field for references"/>
          <p:cNvSpPr txBox="1">
            <a:spLocks noChangeArrowheads="1"/>
          </p:cNvSpPr>
          <p:nvPr/>
        </p:nvSpPr>
        <p:spPr bwMode="auto">
          <a:xfrm>
            <a:off x="11873640" y="27459118"/>
            <a:ext cx="19919346" cy="30162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numCol="2">
            <a:spAutoFit/>
          </a:bodyPr>
          <a:lstStyle>
            <a:lvl1pPr eaLnBrk="0" hangingPunct="0">
              <a:defRPr sz="3200">
                <a:solidFill>
                  <a:schemeClr val="tx1"/>
                </a:solidFill>
                <a:latin typeface="Arial" charset="0"/>
              </a:defRPr>
            </a:lvl1pPr>
            <a:lvl2pPr marL="742950" indent="-285750" eaLnBrk="0" hangingPunct="0">
              <a:defRPr sz="3200">
                <a:solidFill>
                  <a:schemeClr val="tx1"/>
                </a:solidFill>
                <a:latin typeface="Arial" charset="0"/>
              </a:defRPr>
            </a:lvl2pPr>
            <a:lvl3pPr marL="1143000" indent="-228600" eaLnBrk="0" hangingPunct="0">
              <a:defRPr sz="3200">
                <a:solidFill>
                  <a:schemeClr val="tx1"/>
                </a:solidFill>
                <a:latin typeface="Arial" charset="0"/>
              </a:defRPr>
            </a:lvl3pPr>
            <a:lvl4pPr marL="1600200" indent="-228600" eaLnBrk="0" hangingPunct="0">
              <a:defRPr sz="3200">
                <a:solidFill>
                  <a:schemeClr val="tx1"/>
                </a:solidFill>
                <a:latin typeface="Arial" charset="0"/>
              </a:defRPr>
            </a:lvl4pPr>
            <a:lvl5pPr marL="2057400" indent="-228600" eaLnBrk="0" hangingPunct="0">
              <a:defRPr sz="3200">
                <a:solidFill>
                  <a:schemeClr val="tx1"/>
                </a:solidFill>
                <a:latin typeface="Arial" charset="0"/>
              </a:defRPr>
            </a:lvl5pPr>
            <a:lvl6pPr marL="2514600" indent="-228600" eaLnBrk="0" fontAlgn="base" hangingPunct="0">
              <a:spcBef>
                <a:spcPct val="0"/>
              </a:spcBef>
              <a:spcAft>
                <a:spcPct val="0"/>
              </a:spcAft>
              <a:defRPr sz="3200">
                <a:solidFill>
                  <a:schemeClr val="tx1"/>
                </a:solidFill>
                <a:latin typeface="Arial" charset="0"/>
              </a:defRPr>
            </a:lvl6pPr>
            <a:lvl7pPr marL="2971800" indent="-228600" eaLnBrk="0" fontAlgn="base" hangingPunct="0">
              <a:spcBef>
                <a:spcPct val="0"/>
              </a:spcBef>
              <a:spcAft>
                <a:spcPct val="0"/>
              </a:spcAft>
              <a:defRPr sz="3200">
                <a:solidFill>
                  <a:schemeClr val="tx1"/>
                </a:solidFill>
                <a:latin typeface="Arial" charset="0"/>
              </a:defRPr>
            </a:lvl7pPr>
            <a:lvl8pPr marL="3429000" indent="-228600" eaLnBrk="0" fontAlgn="base" hangingPunct="0">
              <a:spcBef>
                <a:spcPct val="0"/>
              </a:spcBef>
              <a:spcAft>
                <a:spcPct val="0"/>
              </a:spcAft>
              <a:defRPr sz="3200">
                <a:solidFill>
                  <a:schemeClr val="tx1"/>
                </a:solidFill>
                <a:latin typeface="Arial" charset="0"/>
              </a:defRPr>
            </a:lvl8pPr>
            <a:lvl9pPr marL="3886200" indent="-228600" eaLnBrk="0" fontAlgn="base" hangingPunct="0">
              <a:spcBef>
                <a:spcPct val="0"/>
              </a:spcBef>
              <a:spcAft>
                <a:spcPct val="0"/>
              </a:spcAft>
              <a:defRPr sz="3200">
                <a:solidFill>
                  <a:schemeClr val="tx1"/>
                </a:solidFill>
                <a:latin typeface="Arial" charset="0"/>
              </a:defRPr>
            </a:lvl9pPr>
          </a:lstStyle>
          <a:p>
            <a:pPr eaLnBrk="1" hangingPunct="1"/>
            <a:r>
              <a:rPr lang="en-US" altLang="nb-NO" sz="2800" b="1" dirty="0">
                <a:solidFill>
                  <a:schemeClr val="tx1">
                    <a:lumMod val="85000"/>
                    <a:lumOff val="15000"/>
                  </a:schemeClr>
                </a:solidFill>
                <a:latin typeface="+mn-lt"/>
              </a:rPr>
              <a:t>REFERENCES</a:t>
            </a:r>
          </a:p>
          <a:p>
            <a:pPr marL="342900" indent="-342900" eaLnBrk="1" hangingPunct="1">
              <a:buAutoNum type="arabicPeriod"/>
            </a:pPr>
            <a:r>
              <a:rPr lang="en-US" sz="1800" dirty="0" err="1">
                <a:effectLst/>
                <a:latin typeface="Arial" panose="020B0604020202020204" pitchFamily="34" charset="0"/>
                <a:ea typeface="Calibri" panose="020F0502020204030204" pitchFamily="34" charset="0"/>
                <a:cs typeface="Arial" panose="020B0604020202020204" pitchFamily="34" charset="0"/>
              </a:rPr>
              <a:t>Morice</a:t>
            </a:r>
            <a:r>
              <a:rPr lang="en-US" sz="1800" dirty="0">
                <a:effectLst/>
                <a:latin typeface="Arial" panose="020B0604020202020204" pitchFamily="34" charset="0"/>
                <a:ea typeface="Calibri" panose="020F0502020204030204" pitchFamily="34" charset="0"/>
                <a:cs typeface="Arial" panose="020B0604020202020204" pitchFamily="34" charset="0"/>
              </a:rPr>
              <a:t> PDP, Leary AMD, </a:t>
            </a:r>
            <a:r>
              <a:rPr lang="en-US" sz="1800" dirty="0" err="1">
                <a:effectLst/>
                <a:latin typeface="Arial" panose="020B0604020202020204" pitchFamily="34" charset="0"/>
                <a:ea typeface="Calibri" panose="020F0502020204030204" pitchFamily="34" charset="0"/>
                <a:cs typeface="Arial" panose="020B0604020202020204" pitchFamily="34" charset="0"/>
              </a:rPr>
              <a:t>Creutzberg</a:t>
            </a:r>
            <a:r>
              <a:rPr lang="en-US" sz="1800" dirty="0">
                <a:effectLst/>
                <a:latin typeface="Arial" panose="020B0604020202020204" pitchFamily="34" charset="0"/>
                <a:ea typeface="Calibri" panose="020F0502020204030204" pitchFamily="34" charset="0"/>
                <a:cs typeface="Arial" panose="020B0604020202020204" pitchFamily="34" charset="0"/>
              </a:rPr>
              <a:t> CP, Abu-</a:t>
            </a:r>
            <a:r>
              <a:rPr lang="en-US" sz="1800" dirty="0" err="1">
                <a:effectLst/>
                <a:latin typeface="Arial" panose="020B0604020202020204" pitchFamily="34" charset="0"/>
                <a:ea typeface="Calibri" panose="020F0502020204030204" pitchFamily="34" charset="0"/>
                <a:cs typeface="Arial" panose="020B0604020202020204" pitchFamily="34" charset="0"/>
              </a:rPr>
              <a:t>Rustum</a:t>
            </a:r>
            <a:r>
              <a:rPr lang="en-US" sz="1800" dirty="0">
                <a:effectLst/>
                <a:latin typeface="Arial" panose="020B0604020202020204" pitchFamily="34" charset="0"/>
                <a:ea typeface="Calibri" panose="020F0502020204030204" pitchFamily="34" charset="0"/>
                <a:cs typeface="Arial" panose="020B0604020202020204" pitchFamily="34" charset="0"/>
              </a:rPr>
              <a:t> NP, </a:t>
            </a:r>
            <a:r>
              <a:rPr lang="en-US" sz="1800" dirty="0" err="1">
                <a:effectLst/>
                <a:latin typeface="Arial" panose="020B0604020202020204" pitchFamily="34" charset="0"/>
                <a:ea typeface="Calibri" panose="020F0502020204030204" pitchFamily="34" charset="0"/>
                <a:cs typeface="Arial" panose="020B0604020202020204" pitchFamily="34" charset="0"/>
              </a:rPr>
              <a:t>Darai</a:t>
            </a:r>
            <a:r>
              <a:rPr lang="en-US" sz="1800" dirty="0">
                <a:effectLst/>
                <a:latin typeface="Arial" panose="020B0604020202020204" pitchFamily="34" charset="0"/>
                <a:ea typeface="Calibri" panose="020F0502020204030204" pitchFamily="34" charset="0"/>
                <a:cs typeface="Arial" panose="020B0604020202020204" pitchFamily="34" charset="0"/>
              </a:rPr>
              <a:t> EP. Endometrial cancer. Lancet. 2015;387(10023):1094-108.</a:t>
            </a:r>
            <a:endParaRPr lang="en-US" sz="2800" dirty="0">
              <a:solidFill>
                <a:schemeClr val="tx1">
                  <a:lumMod val="85000"/>
                  <a:lumOff val="15000"/>
                </a:schemeClr>
              </a:solidFill>
              <a:effectLst/>
              <a:latin typeface="Arial" panose="020B0604020202020204" pitchFamily="34" charset="0"/>
              <a:ea typeface="Calibri" panose="020F0502020204030204" pitchFamily="34" charset="0"/>
              <a:cs typeface="Arial" panose="020B0604020202020204" pitchFamily="34" charset="0"/>
            </a:endParaRPr>
          </a:p>
          <a:p>
            <a:pPr marL="342900" indent="-342900" eaLnBrk="1" hangingPunct="1">
              <a:buAutoNum type="arabicPeriod"/>
            </a:pPr>
            <a:r>
              <a:rPr lang="nb-NO" sz="1800" dirty="0">
                <a:effectLst/>
                <a:latin typeface="Arial" panose="020B0604020202020204" pitchFamily="34" charset="0"/>
                <a:ea typeface="Times New Roman" panose="02020603050405020304" pitchFamily="18" charset="0"/>
                <a:cs typeface="Arial" panose="020B0604020202020204" pitchFamily="34" charset="0"/>
              </a:rPr>
              <a:t>Shaw E, Farris M, </a:t>
            </a:r>
            <a:r>
              <a:rPr lang="nb-NO" sz="1800" dirty="0" err="1">
                <a:effectLst/>
                <a:latin typeface="Arial" panose="020B0604020202020204" pitchFamily="34" charset="0"/>
                <a:ea typeface="Times New Roman" panose="02020603050405020304" pitchFamily="18" charset="0"/>
                <a:cs typeface="Arial" panose="020B0604020202020204" pitchFamily="34" charset="0"/>
              </a:rPr>
              <a:t>McNeil</a:t>
            </a:r>
            <a:r>
              <a:rPr lang="nb-NO" sz="1800" dirty="0">
                <a:effectLst/>
                <a:latin typeface="Arial" panose="020B0604020202020204" pitchFamily="34" charset="0"/>
                <a:ea typeface="Times New Roman" panose="02020603050405020304" pitchFamily="18" charset="0"/>
                <a:cs typeface="Arial" panose="020B0604020202020204" pitchFamily="34" charset="0"/>
              </a:rPr>
              <a:t> J, </a:t>
            </a:r>
            <a:r>
              <a:rPr lang="nb-NO" sz="1800" dirty="0" err="1">
                <a:effectLst/>
                <a:latin typeface="Arial" panose="020B0604020202020204" pitchFamily="34" charset="0"/>
                <a:ea typeface="Times New Roman" panose="02020603050405020304" pitchFamily="18" charset="0"/>
                <a:cs typeface="Arial" panose="020B0604020202020204" pitchFamily="34" charset="0"/>
              </a:rPr>
              <a:t>Friedenreich</a:t>
            </a:r>
            <a:r>
              <a:rPr lang="nb-NO" sz="1800" dirty="0">
                <a:effectLst/>
                <a:latin typeface="Arial" panose="020B0604020202020204" pitchFamily="34" charset="0"/>
                <a:ea typeface="Times New Roman" panose="02020603050405020304" pitchFamily="18" charset="0"/>
                <a:cs typeface="Arial" panose="020B0604020202020204" pitchFamily="34" charset="0"/>
              </a:rPr>
              <a:t> C. </a:t>
            </a:r>
            <a:r>
              <a:rPr lang="nb-NO" sz="1800" dirty="0" err="1">
                <a:effectLst/>
                <a:latin typeface="Arial" panose="020B0604020202020204" pitchFamily="34" charset="0"/>
                <a:ea typeface="Times New Roman" panose="02020603050405020304" pitchFamily="18" charset="0"/>
                <a:cs typeface="Arial" panose="020B0604020202020204" pitchFamily="34" charset="0"/>
              </a:rPr>
              <a:t>Obesity</a:t>
            </a:r>
            <a:r>
              <a:rPr lang="nb-NO" sz="1800" dirty="0">
                <a:effectLst/>
                <a:latin typeface="Arial" panose="020B0604020202020204" pitchFamily="34" charset="0"/>
                <a:ea typeface="Times New Roman" panose="02020603050405020304" pitchFamily="18" charset="0"/>
                <a:cs typeface="Arial" panose="020B0604020202020204" pitchFamily="34" charset="0"/>
              </a:rPr>
              <a:t> and </a:t>
            </a:r>
            <a:r>
              <a:rPr lang="nb-NO" sz="1800" dirty="0" err="1">
                <a:effectLst/>
                <a:latin typeface="Arial" panose="020B0604020202020204" pitchFamily="34" charset="0"/>
                <a:ea typeface="Times New Roman" panose="02020603050405020304" pitchFamily="18" charset="0"/>
                <a:cs typeface="Arial" panose="020B0604020202020204" pitchFamily="34" charset="0"/>
              </a:rPr>
              <a:t>Endometrial</a:t>
            </a:r>
            <a:r>
              <a:rPr lang="nb-NO" sz="1800" dirty="0">
                <a:effectLst/>
                <a:latin typeface="Arial" panose="020B0604020202020204" pitchFamily="34" charset="0"/>
                <a:ea typeface="Times New Roman" panose="02020603050405020304" pitchFamily="18" charset="0"/>
                <a:cs typeface="Arial" panose="020B0604020202020204" pitchFamily="34" charset="0"/>
              </a:rPr>
              <a:t> Cancer. </a:t>
            </a:r>
            <a:r>
              <a:rPr lang="nb-NO" sz="1800" dirty="0" err="1">
                <a:effectLst/>
                <a:latin typeface="Arial" panose="020B0604020202020204" pitchFamily="34" charset="0"/>
                <a:ea typeface="Times New Roman" panose="02020603050405020304" pitchFamily="18" charset="0"/>
                <a:cs typeface="Arial" panose="020B0604020202020204" pitchFamily="34" charset="0"/>
              </a:rPr>
              <a:t>Obesity</a:t>
            </a:r>
            <a:r>
              <a:rPr lang="nb-NO" sz="1800" dirty="0">
                <a:effectLst/>
                <a:latin typeface="Arial" panose="020B0604020202020204" pitchFamily="34" charset="0"/>
                <a:ea typeface="Times New Roman" panose="02020603050405020304" pitchFamily="18" charset="0"/>
                <a:cs typeface="Arial" panose="020B0604020202020204" pitchFamily="34" charset="0"/>
              </a:rPr>
              <a:t> and Cancer. 2016:107-36.</a:t>
            </a:r>
            <a:r>
              <a:rPr lang="nb-NO" sz="1100" dirty="0">
                <a:effectLst/>
                <a:latin typeface="Arial" panose="020B0604020202020204" pitchFamily="34" charset="0"/>
                <a:cs typeface="Arial" panose="020B0604020202020204" pitchFamily="34" charset="0"/>
              </a:rPr>
              <a:t> </a:t>
            </a:r>
          </a:p>
          <a:p>
            <a:pPr marL="342900" indent="-342900" eaLnBrk="1" hangingPunct="1">
              <a:buFontTx/>
              <a:buAutoNum type="arabicPeriod"/>
            </a:pPr>
            <a:r>
              <a:rPr lang="en-US" sz="1800" dirty="0" err="1">
                <a:effectLst/>
                <a:latin typeface="Arial" panose="020B0604020202020204" pitchFamily="34" charset="0"/>
                <a:ea typeface="Calibri" panose="020F0502020204030204" pitchFamily="34" charset="0"/>
                <a:cs typeface="Arial" panose="020B0604020202020204" pitchFamily="34" charset="0"/>
              </a:rPr>
              <a:t>Creasman</a:t>
            </a:r>
            <a:r>
              <a:rPr lang="en-US" sz="1800" dirty="0">
                <a:effectLst/>
                <a:latin typeface="Arial" panose="020B0604020202020204" pitchFamily="34" charset="0"/>
                <a:ea typeface="Calibri" panose="020F0502020204030204" pitchFamily="34" charset="0"/>
                <a:cs typeface="Arial" panose="020B0604020202020204" pitchFamily="34" charset="0"/>
              </a:rPr>
              <a:t> WT, </a:t>
            </a:r>
            <a:r>
              <a:rPr lang="en-US" sz="1800" dirty="0" err="1">
                <a:effectLst/>
                <a:latin typeface="Arial" panose="020B0604020202020204" pitchFamily="34" charset="0"/>
                <a:ea typeface="Calibri" panose="020F0502020204030204" pitchFamily="34" charset="0"/>
                <a:cs typeface="Arial" panose="020B0604020202020204" pitchFamily="34" charset="0"/>
              </a:rPr>
              <a:t>Odicino</a:t>
            </a:r>
            <a:r>
              <a:rPr lang="en-US" sz="1800" dirty="0">
                <a:effectLst/>
                <a:latin typeface="Arial" panose="020B0604020202020204" pitchFamily="34" charset="0"/>
                <a:ea typeface="Calibri" panose="020F0502020204030204" pitchFamily="34" charset="0"/>
                <a:cs typeface="Arial" panose="020B0604020202020204" pitchFamily="34" charset="0"/>
              </a:rPr>
              <a:t> F, Maisonneuve P, Quinn MA, </a:t>
            </a:r>
            <a:r>
              <a:rPr lang="en-US" sz="1800" dirty="0" err="1">
                <a:effectLst/>
                <a:latin typeface="Arial" panose="020B0604020202020204" pitchFamily="34" charset="0"/>
                <a:ea typeface="Calibri" panose="020F0502020204030204" pitchFamily="34" charset="0"/>
                <a:cs typeface="Arial" panose="020B0604020202020204" pitchFamily="34" charset="0"/>
              </a:rPr>
              <a:t>Beller</a:t>
            </a:r>
            <a:r>
              <a:rPr lang="en-US" sz="1800" dirty="0">
                <a:effectLst/>
                <a:latin typeface="Arial" panose="020B0604020202020204" pitchFamily="34" charset="0"/>
                <a:ea typeface="Calibri" panose="020F0502020204030204" pitchFamily="34" charset="0"/>
                <a:cs typeface="Arial" panose="020B0604020202020204" pitchFamily="34" charset="0"/>
              </a:rPr>
              <a:t> U, </a:t>
            </a:r>
            <a:r>
              <a:rPr lang="en-US" sz="1800" dirty="0" err="1">
                <a:effectLst/>
                <a:latin typeface="Arial" panose="020B0604020202020204" pitchFamily="34" charset="0"/>
                <a:ea typeface="Calibri" panose="020F0502020204030204" pitchFamily="34" charset="0"/>
                <a:cs typeface="Arial" panose="020B0604020202020204" pitchFamily="34" charset="0"/>
              </a:rPr>
              <a:t>Benedet</a:t>
            </a:r>
            <a:r>
              <a:rPr lang="en-US" sz="1800" dirty="0">
                <a:effectLst/>
                <a:latin typeface="Arial" panose="020B0604020202020204" pitchFamily="34" charset="0"/>
                <a:ea typeface="Calibri" panose="020F0502020204030204" pitchFamily="34" charset="0"/>
                <a:cs typeface="Arial" panose="020B0604020202020204" pitchFamily="34" charset="0"/>
              </a:rPr>
              <a:t> JL, et al. Carcinoma of the Corpus Uteri. Int J </a:t>
            </a:r>
            <a:r>
              <a:rPr lang="en-US" sz="1800" dirty="0" err="1">
                <a:effectLst/>
                <a:latin typeface="Arial" panose="020B0604020202020204" pitchFamily="34" charset="0"/>
                <a:ea typeface="Calibri" panose="020F0502020204030204" pitchFamily="34" charset="0"/>
                <a:cs typeface="Arial" panose="020B0604020202020204" pitchFamily="34" charset="0"/>
              </a:rPr>
              <a:t>Gynaecol</a:t>
            </a:r>
            <a:r>
              <a:rPr lang="en-US" sz="1800" dirty="0">
                <a:effectLst/>
                <a:latin typeface="Arial" panose="020B0604020202020204" pitchFamily="34" charset="0"/>
                <a:ea typeface="Calibri" panose="020F0502020204030204" pitchFamily="34" charset="0"/>
                <a:cs typeface="Arial" panose="020B0604020202020204" pitchFamily="34" charset="0"/>
              </a:rPr>
              <a:t> Obstet. 2006;95:S105-S43.</a:t>
            </a:r>
            <a:endParaRPr lang="nb-NO" sz="1800" dirty="0">
              <a:effectLst/>
              <a:latin typeface="Arial" panose="020B0604020202020204" pitchFamily="34" charset="0"/>
              <a:ea typeface="Calibri" panose="020F0502020204030204" pitchFamily="34" charset="0"/>
              <a:cs typeface="Arial" panose="020B0604020202020204" pitchFamily="34" charset="0"/>
            </a:endParaRPr>
          </a:p>
          <a:p>
            <a:pPr marL="342900" indent="-342900" eaLnBrk="1" hangingPunct="1">
              <a:buAutoNum type="arabicPeriod"/>
            </a:pPr>
            <a:r>
              <a:rPr lang="nb-NO" sz="1800" dirty="0">
                <a:effectLst/>
                <a:latin typeface="Arial" panose="020B0604020202020204" pitchFamily="34" charset="0"/>
                <a:ea typeface="Times New Roman" panose="02020603050405020304" pitchFamily="18" charset="0"/>
                <a:cs typeface="Arial" panose="020B0604020202020204" pitchFamily="34" charset="0"/>
              </a:rPr>
              <a:t>Ibrahim MM. </a:t>
            </a:r>
            <a:r>
              <a:rPr lang="nb-NO" sz="1800" dirty="0" err="1">
                <a:effectLst/>
                <a:latin typeface="Arial" panose="020B0604020202020204" pitchFamily="34" charset="0"/>
                <a:ea typeface="Times New Roman" panose="02020603050405020304" pitchFamily="18" charset="0"/>
                <a:cs typeface="Arial" panose="020B0604020202020204" pitchFamily="34" charset="0"/>
              </a:rPr>
              <a:t>Subcutaneous</a:t>
            </a:r>
            <a:r>
              <a:rPr lang="nb-NO" sz="1800" dirty="0">
                <a:effectLst/>
                <a:latin typeface="Arial" panose="020B0604020202020204" pitchFamily="34" charset="0"/>
                <a:ea typeface="Times New Roman" panose="02020603050405020304" pitchFamily="18" charset="0"/>
                <a:cs typeface="Arial" panose="020B0604020202020204" pitchFamily="34" charset="0"/>
              </a:rPr>
              <a:t> and visceral </a:t>
            </a:r>
            <a:r>
              <a:rPr lang="nb-NO" sz="1800" dirty="0" err="1">
                <a:effectLst/>
                <a:latin typeface="Arial" panose="020B0604020202020204" pitchFamily="34" charset="0"/>
                <a:ea typeface="Times New Roman" panose="02020603050405020304" pitchFamily="18" charset="0"/>
                <a:cs typeface="Arial" panose="020B0604020202020204" pitchFamily="34" charset="0"/>
              </a:rPr>
              <a:t>adipose</a:t>
            </a:r>
            <a:r>
              <a:rPr lang="nb-NO" sz="1800" dirty="0">
                <a:effectLst/>
                <a:latin typeface="Arial" panose="020B0604020202020204" pitchFamily="34" charset="0"/>
                <a:ea typeface="Times New Roman" panose="02020603050405020304" pitchFamily="18" charset="0"/>
                <a:cs typeface="Arial" panose="020B0604020202020204" pitchFamily="34" charset="0"/>
              </a:rPr>
              <a:t> </a:t>
            </a:r>
            <a:r>
              <a:rPr lang="nb-NO" sz="1800" dirty="0" err="1">
                <a:effectLst/>
                <a:latin typeface="Arial" panose="020B0604020202020204" pitchFamily="34" charset="0"/>
                <a:ea typeface="Times New Roman" panose="02020603050405020304" pitchFamily="18" charset="0"/>
                <a:cs typeface="Arial" panose="020B0604020202020204" pitchFamily="34" charset="0"/>
              </a:rPr>
              <a:t>tissue</a:t>
            </a:r>
            <a:r>
              <a:rPr lang="nb-NO" sz="1800" dirty="0">
                <a:effectLst/>
                <a:latin typeface="Arial" panose="020B0604020202020204" pitchFamily="34" charset="0"/>
                <a:ea typeface="Times New Roman" panose="02020603050405020304" pitchFamily="18" charset="0"/>
                <a:cs typeface="Arial" panose="020B0604020202020204" pitchFamily="34" charset="0"/>
              </a:rPr>
              <a:t>: </a:t>
            </a:r>
            <a:r>
              <a:rPr lang="nb-NO" sz="1800" dirty="0" err="1">
                <a:effectLst/>
                <a:latin typeface="Arial" panose="020B0604020202020204" pitchFamily="34" charset="0"/>
                <a:ea typeface="Times New Roman" panose="02020603050405020304" pitchFamily="18" charset="0"/>
                <a:cs typeface="Arial" panose="020B0604020202020204" pitchFamily="34" charset="0"/>
              </a:rPr>
              <a:t>structural</a:t>
            </a:r>
            <a:r>
              <a:rPr lang="nb-NO" sz="1800" dirty="0">
                <a:effectLst/>
                <a:latin typeface="Arial" panose="020B0604020202020204" pitchFamily="34" charset="0"/>
                <a:ea typeface="Times New Roman" panose="02020603050405020304" pitchFamily="18" charset="0"/>
                <a:cs typeface="Arial" panose="020B0604020202020204" pitchFamily="34" charset="0"/>
              </a:rPr>
              <a:t> and </a:t>
            </a:r>
            <a:r>
              <a:rPr lang="nb-NO" sz="1800" dirty="0" err="1">
                <a:effectLst/>
                <a:latin typeface="Arial" panose="020B0604020202020204" pitchFamily="34" charset="0"/>
                <a:ea typeface="Times New Roman" panose="02020603050405020304" pitchFamily="18" charset="0"/>
                <a:cs typeface="Arial" panose="020B0604020202020204" pitchFamily="34" charset="0"/>
              </a:rPr>
              <a:t>functional</a:t>
            </a:r>
            <a:r>
              <a:rPr lang="nb-NO" sz="1800" dirty="0">
                <a:effectLst/>
                <a:latin typeface="Arial" panose="020B0604020202020204" pitchFamily="34" charset="0"/>
                <a:ea typeface="Times New Roman" panose="02020603050405020304" pitchFamily="18" charset="0"/>
                <a:cs typeface="Arial" panose="020B0604020202020204" pitchFamily="34" charset="0"/>
              </a:rPr>
              <a:t> </a:t>
            </a:r>
            <a:r>
              <a:rPr lang="nb-NO" sz="1800" dirty="0" err="1">
                <a:effectLst/>
                <a:latin typeface="Arial" panose="020B0604020202020204" pitchFamily="34" charset="0"/>
                <a:ea typeface="Times New Roman" panose="02020603050405020304" pitchFamily="18" charset="0"/>
                <a:cs typeface="Arial" panose="020B0604020202020204" pitchFamily="34" charset="0"/>
              </a:rPr>
              <a:t>differences</a:t>
            </a:r>
            <a:r>
              <a:rPr lang="nb-NO" sz="1800" dirty="0">
                <a:effectLst/>
                <a:latin typeface="Arial" panose="020B0604020202020204" pitchFamily="34" charset="0"/>
                <a:ea typeface="Times New Roman" panose="02020603050405020304" pitchFamily="18" charset="0"/>
                <a:cs typeface="Arial" panose="020B0604020202020204" pitchFamily="34" charset="0"/>
              </a:rPr>
              <a:t>. </a:t>
            </a:r>
            <a:r>
              <a:rPr lang="nb-NO" sz="1800" dirty="0" err="1">
                <a:effectLst/>
                <a:latin typeface="Arial" panose="020B0604020202020204" pitchFamily="34" charset="0"/>
                <a:ea typeface="Times New Roman" panose="02020603050405020304" pitchFamily="18" charset="0"/>
                <a:cs typeface="Arial" panose="020B0604020202020204" pitchFamily="34" charset="0"/>
              </a:rPr>
              <a:t>Obes</a:t>
            </a:r>
            <a:r>
              <a:rPr lang="nb-NO" sz="1800" dirty="0">
                <a:effectLst/>
                <a:latin typeface="Arial" panose="020B0604020202020204" pitchFamily="34" charset="0"/>
                <a:ea typeface="Times New Roman" panose="02020603050405020304" pitchFamily="18" charset="0"/>
                <a:cs typeface="Arial" panose="020B0604020202020204" pitchFamily="34" charset="0"/>
              </a:rPr>
              <a:t> Rev. 2010;11(1):11-8.</a:t>
            </a:r>
            <a:r>
              <a:rPr lang="nb-NO" sz="1100" dirty="0">
                <a:effectLst/>
                <a:latin typeface="Arial" panose="020B0604020202020204" pitchFamily="34" charset="0"/>
                <a:cs typeface="Arial" panose="020B0604020202020204" pitchFamily="34" charset="0"/>
              </a:rPr>
              <a:t> </a:t>
            </a:r>
            <a:br>
              <a:rPr lang="nb-NO" sz="1100" dirty="0">
                <a:effectLst/>
                <a:latin typeface="Arial" panose="020B0604020202020204" pitchFamily="34" charset="0"/>
                <a:cs typeface="Arial" panose="020B0604020202020204" pitchFamily="34" charset="0"/>
              </a:rPr>
            </a:br>
            <a:br>
              <a:rPr lang="nb-NO" sz="1100" dirty="0">
                <a:effectLst/>
                <a:latin typeface="Arial" panose="020B0604020202020204" pitchFamily="34" charset="0"/>
                <a:cs typeface="Arial" panose="020B0604020202020204" pitchFamily="34" charset="0"/>
              </a:rPr>
            </a:br>
            <a:br>
              <a:rPr lang="nb-NO" sz="1100" dirty="0">
                <a:effectLst/>
                <a:latin typeface="Arial" panose="020B0604020202020204" pitchFamily="34" charset="0"/>
                <a:cs typeface="Arial" panose="020B0604020202020204" pitchFamily="34" charset="0"/>
              </a:rPr>
            </a:br>
            <a:endParaRPr lang="nb-NO" sz="1100" dirty="0">
              <a:effectLst/>
              <a:latin typeface="Arial" panose="020B0604020202020204" pitchFamily="34" charset="0"/>
              <a:cs typeface="Arial" panose="020B0604020202020204" pitchFamily="34" charset="0"/>
            </a:endParaRPr>
          </a:p>
          <a:p>
            <a:pPr marL="342900" indent="-342900" eaLnBrk="1" hangingPunct="1">
              <a:buAutoNum type="arabicPeriod"/>
            </a:pPr>
            <a:r>
              <a:rPr lang="nb-NO" sz="1800" dirty="0">
                <a:effectLst/>
                <a:latin typeface="Arial" panose="020B0604020202020204" pitchFamily="34" charset="0"/>
                <a:ea typeface="Times New Roman" panose="02020603050405020304" pitchFamily="18" charset="0"/>
                <a:cs typeface="Arial" panose="020B0604020202020204" pitchFamily="34" charset="0"/>
              </a:rPr>
              <a:t>van </a:t>
            </a:r>
            <a:r>
              <a:rPr lang="nb-NO" sz="1800" dirty="0" err="1">
                <a:effectLst/>
                <a:latin typeface="Arial" panose="020B0604020202020204" pitchFamily="34" charset="0"/>
                <a:ea typeface="Times New Roman" panose="02020603050405020304" pitchFamily="18" charset="0"/>
                <a:cs typeface="Arial" panose="020B0604020202020204" pitchFamily="34" charset="0"/>
              </a:rPr>
              <a:t>Weelden</a:t>
            </a:r>
            <a:r>
              <a:rPr lang="nb-NO" sz="1800" dirty="0">
                <a:effectLst/>
                <a:latin typeface="Arial" panose="020B0604020202020204" pitchFamily="34" charset="0"/>
                <a:ea typeface="Times New Roman" panose="02020603050405020304" pitchFamily="18" charset="0"/>
                <a:cs typeface="Arial" panose="020B0604020202020204" pitchFamily="34" charset="0"/>
              </a:rPr>
              <a:t> WJ, Fasmer KE, Tangen IL, </a:t>
            </a:r>
            <a:r>
              <a:rPr lang="nb-NO" sz="1800" dirty="0" err="1">
                <a:effectLst/>
                <a:latin typeface="Arial" panose="020B0604020202020204" pitchFamily="34" charset="0"/>
                <a:ea typeface="Times New Roman" panose="02020603050405020304" pitchFamily="18" charset="0"/>
                <a:cs typeface="Arial" panose="020B0604020202020204" pitchFamily="34" charset="0"/>
              </a:rPr>
              <a:t>IntHout</a:t>
            </a:r>
            <a:r>
              <a:rPr lang="nb-NO" sz="1800" dirty="0">
                <a:effectLst/>
                <a:latin typeface="Arial" panose="020B0604020202020204" pitchFamily="34" charset="0"/>
                <a:ea typeface="Times New Roman" panose="02020603050405020304" pitchFamily="18" charset="0"/>
                <a:cs typeface="Arial" panose="020B0604020202020204" pitchFamily="34" charset="0"/>
              </a:rPr>
              <a:t> J, </a:t>
            </a:r>
            <a:r>
              <a:rPr lang="nb-NO" sz="1800" dirty="0" err="1">
                <a:effectLst/>
                <a:latin typeface="Arial" panose="020B0604020202020204" pitchFamily="34" charset="0"/>
                <a:ea typeface="Times New Roman" panose="02020603050405020304" pitchFamily="18" charset="0"/>
                <a:cs typeface="Arial" panose="020B0604020202020204" pitchFamily="34" charset="0"/>
              </a:rPr>
              <a:t>Abbink</a:t>
            </a:r>
            <a:r>
              <a:rPr lang="nb-NO" sz="1800" dirty="0">
                <a:effectLst/>
                <a:latin typeface="Arial" panose="020B0604020202020204" pitchFamily="34" charset="0"/>
                <a:ea typeface="Times New Roman" panose="02020603050405020304" pitchFamily="18" charset="0"/>
                <a:cs typeface="Arial" panose="020B0604020202020204" pitchFamily="34" charset="0"/>
              </a:rPr>
              <a:t> K, van </a:t>
            </a:r>
            <a:r>
              <a:rPr lang="nb-NO" sz="1800" dirty="0" err="1">
                <a:effectLst/>
                <a:latin typeface="Arial" panose="020B0604020202020204" pitchFamily="34" charset="0"/>
                <a:ea typeface="Times New Roman" panose="02020603050405020304" pitchFamily="18" charset="0"/>
                <a:cs typeface="Arial" panose="020B0604020202020204" pitchFamily="34" charset="0"/>
              </a:rPr>
              <a:t>Herwaarden</a:t>
            </a:r>
            <a:r>
              <a:rPr lang="nb-NO" sz="1800" dirty="0">
                <a:effectLst/>
                <a:latin typeface="Arial" panose="020B0604020202020204" pitchFamily="34" charset="0"/>
                <a:ea typeface="Times New Roman" panose="02020603050405020304" pitchFamily="18" charset="0"/>
                <a:cs typeface="Arial" panose="020B0604020202020204" pitchFamily="34" charset="0"/>
              </a:rPr>
              <a:t> AE, et al. </a:t>
            </a:r>
            <a:r>
              <a:rPr lang="nb-NO" sz="1800" dirty="0" err="1">
                <a:effectLst/>
                <a:latin typeface="Arial" panose="020B0604020202020204" pitchFamily="34" charset="0"/>
                <a:ea typeface="Times New Roman" panose="02020603050405020304" pitchFamily="18" charset="0"/>
                <a:cs typeface="Arial" panose="020B0604020202020204" pitchFamily="34" charset="0"/>
              </a:rPr>
              <a:t>Impact</a:t>
            </a:r>
            <a:r>
              <a:rPr lang="nb-NO" sz="1800" dirty="0">
                <a:effectLst/>
                <a:latin typeface="Arial" panose="020B0604020202020204" pitchFamily="34" charset="0"/>
                <a:ea typeface="Times New Roman" panose="02020603050405020304" pitchFamily="18" charset="0"/>
                <a:cs typeface="Arial" panose="020B0604020202020204" pitchFamily="34" charset="0"/>
              </a:rPr>
              <a:t> </a:t>
            </a:r>
            <a:r>
              <a:rPr lang="nb-NO" sz="1800" dirty="0" err="1">
                <a:effectLst/>
                <a:latin typeface="Arial" panose="020B0604020202020204" pitchFamily="34" charset="0"/>
                <a:ea typeface="Times New Roman" panose="02020603050405020304" pitchFamily="18" charset="0"/>
                <a:cs typeface="Arial" panose="020B0604020202020204" pitchFamily="34" charset="0"/>
              </a:rPr>
              <a:t>of</a:t>
            </a:r>
            <a:r>
              <a:rPr lang="nb-NO" sz="1800" dirty="0">
                <a:effectLst/>
                <a:latin typeface="Arial" panose="020B0604020202020204" pitchFamily="34" charset="0"/>
                <a:ea typeface="Times New Roman" panose="02020603050405020304" pitchFamily="18" charset="0"/>
                <a:cs typeface="Arial" panose="020B0604020202020204" pitchFamily="34" charset="0"/>
              </a:rPr>
              <a:t> body </a:t>
            </a:r>
            <a:r>
              <a:rPr lang="nb-NO" sz="1800" dirty="0" err="1">
                <a:effectLst/>
                <a:latin typeface="Arial" panose="020B0604020202020204" pitchFamily="34" charset="0"/>
                <a:ea typeface="Times New Roman" panose="02020603050405020304" pitchFamily="18" charset="0"/>
                <a:cs typeface="Arial" panose="020B0604020202020204" pitchFamily="34" charset="0"/>
              </a:rPr>
              <a:t>mass</a:t>
            </a:r>
            <a:r>
              <a:rPr lang="nb-NO" sz="1800" dirty="0">
                <a:effectLst/>
                <a:latin typeface="Arial" panose="020B0604020202020204" pitchFamily="34" charset="0"/>
                <a:ea typeface="Times New Roman" panose="02020603050405020304" pitchFamily="18" charset="0"/>
                <a:cs typeface="Arial" panose="020B0604020202020204" pitchFamily="34" charset="0"/>
              </a:rPr>
              <a:t> </a:t>
            </a:r>
            <a:r>
              <a:rPr lang="nb-NO" sz="1800" dirty="0" err="1">
                <a:effectLst/>
                <a:latin typeface="Arial" panose="020B0604020202020204" pitchFamily="34" charset="0"/>
                <a:ea typeface="Times New Roman" panose="02020603050405020304" pitchFamily="18" charset="0"/>
                <a:cs typeface="Arial" panose="020B0604020202020204" pitchFamily="34" charset="0"/>
              </a:rPr>
              <a:t>index</a:t>
            </a:r>
            <a:r>
              <a:rPr lang="nb-NO" sz="1800" dirty="0">
                <a:effectLst/>
                <a:latin typeface="Arial" panose="020B0604020202020204" pitchFamily="34" charset="0"/>
                <a:ea typeface="Times New Roman" panose="02020603050405020304" pitchFamily="18" charset="0"/>
                <a:cs typeface="Arial" panose="020B0604020202020204" pitchFamily="34" charset="0"/>
              </a:rPr>
              <a:t> and fat </a:t>
            </a:r>
            <a:r>
              <a:rPr lang="nb-NO" sz="1800" dirty="0" err="1">
                <a:effectLst/>
                <a:latin typeface="Arial" panose="020B0604020202020204" pitchFamily="34" charset="0"/>
                <a:ea typeface="Times New Roman" panose="02020603050405020304" pitchFamily="18" charset="0"/>
                <a:cs typeface="Arial" panose="020B0604020202020204" pitchFamily="34" charset="0"/>
              </a:rPr>
              <a:t>distribution</a:t>
            </a:r>
            <a:r>
              <a:rPr lang="nb-NO" sz="1800" dirty="0">
                <a:effectLst/>
                <a:latin typeface="Arial" panose="020B0604020202020204" pitchFamily="34" charset="0"/>
                <a:ea typeface="Times New Roman" panose="02020603050405020304" pitchFamily="18" charset="0"/>
                <a:cs typeface="Arial" panose="020B0604020202020204" pitchFamily="34" charset="0"/>
              </a:rPr>
              <a:t> </a:t>
            </a:r>
            <a:r>
              <a:rPr lang="nb-NO" sz="1800" dirty="0" err="1">
                <a:effectLst/>
                <a:latin typeface="Arial" panose="020B0604020202020204" pitchFamily="34" charset="0"/>
                <a:ea typeface="Times New Roman" panose="02020603050405020304" pitchFamily="18" charset="0"/>
                <a:cs typeface="Arial" panose="020B0604020202020204" pitchFamily="34" charset="0"/>
              </a:rPr>
              <a:t>on</a:t>
            </a:r>
            <a:r>
              <a:rPr lang="nb-NO" sz="1800" dirty="0">
                <a:effectLst/>
                <a:latin typeface="Arial" panose="020B0604020202020204" pitchFamily="34" charset="0"/>
                <a:ea typeface="Times New Roman" panose="02020603050405020304" pitchFamily="18" charset="0"/>
                <a:cs typeface="Arial" panose="020B0604020202020204" pitchFamily="34" charset="0"/>
              </a:rPr>
              <a:t> sex steroid </a:t>
            </a:r>
            <a:r>
              <a:rPr lang="nb-NO" sz="1800" dirty="0" err="1">
                <a:effectLst/>
                <a:latin typeface="Arial" panose="020B0604020202020204" pitchFamily="34" charset="0"/>
                <a:ea typeface="Times New Roman" panose="02020603050405020304" pitchFamily="18" charset="0"/>
                <a:cs typeface="Arial" panose="020B0604020202020204" pitchFamily="34" charset="0"/>
              </a:rPr>
              <a:t>levels</a:t>
            </a:r>
            <a:r>
              <a:rPr lang="nb-NO" sz="1800" dirty="0">
                <a:effectLst/>
                <a:latin typeface="Arial" panose="020B0604020202020204" pitchFamily="34" charset="0"/>
                <a:ea typeface="Times New Roman" panose="02020603050405020304" pitchFamily="18" charset="0"/>
                <a:cs typeface="Arial" panose="020B0604020202020204" pitchFamily="34" charset="0"/>
              </a:rPr>
              <a:t> in </a:t>
            </a:r>
            <a:r>
              <a:rPr lang="nb-NO" sz="1800" dirty="0" err="1">
                <a:effectLst/>
                <a:latin typeface="Arial" panose="020B0604020202020204" pitchFamily="34" charset="0"/>
                <a:ea typeface="Times New Roman" panose="02020603050405020304" pitchFamily="18" charset="0"/>
                <a:cs typeface="Arial" panose="020B0604020202020204" pitchFamily="34" charset="0"/>
              </a:rPr>
              <a:t>endometrial</a:t>
            </a:r>
            <a:r>
              <a:rPr lang="nb-NO" sz="1800" dirty="0">
                <a:effectLst/>
                <a:latin typeface="Arial" panose="020B0604020202020204" pitchFamily="34" charset="0"/>
                <a:ea typeface="Times New Roman" panose="02020603050405020304" pitchFamily="18" charset="0"/>
                <a:cs typeface="Arial" panose="020B0604020202020204" pitchFamily="34" charset="0"/>
              </a:rPr>
              <a:t> </a:t>
            </a:r>
            <a:r>
              <a:rPr lang="nb-NO" sz="1800" dirty="0" err="1">
                <a:effectLst/>
                <a:latin typeface="Arial" panose="020B0604020202020204" pitchFamily="34" charset="0"/>
                <a:ea typeface="Times New Roman" panose="02020603050405020304" pitchFamily="18" charset="0"/>
                <a:cs typeface="Arial" panose="020B0604020202020204" pitchFamily="34" charset="0"/>
              </a:rPr>
              <a:t>carcinoma</a:t>
            </a:r>
            <a:r>
              <a:rPr lang="nb-NO" sz="1800" dirty="0">
                <a:effectLst/>
                <a:latin typeface="Arial" panose="020B0604020202020204" pitchFamily="34" charset="0"/>
                <a:ea typeface="Times New Roman" panose="02020603050405020304" pitchFamily="18" charset="0"/>
                <a:cs typeface="Arial" panose="020B0604020202020204" pitchFamily="34" charset="0"/>
              </a:rPr>
              <a:t>: A </a:t>
            </a:r>
            <a:r>
              <a:rPr lang="nb-NO" sz="1800" dirty="0" err="1">
                <a:effectLst/>
                <a:latin typeface="Arial" panose="020B0604020202020204" pitchFamily="34" charset="0"/>
                <a:ea typeface="Times New Roman" panose="02020603050405020304" pitchFamily="18" charset="0"/>
                <a:cs typeface="Arial" panose="020B0604020202020204" pitchFamily="34" charset="0"/>
              </a:rPr>
              <a:t>retrospective</a:t>
            </a:r>
            <a:r>
              <a:rPr lang="nb-NO" sz="1800" dirty="0">
                <a:effectLst/>
                <a:latin typeface="Arial" panose="020B0604020202020204" pitchFamily="34" charset="0"/>
                <a:ea typeface="Times New Roman" panose="02020603050405020304" pitchFamily="18" charset="0"/>
                <a:cs typeface="Arial" panose="020B0604020202020204" pitchFamily="34" charset="0"/>
              </a:rPr>
              <a:t> </a:t>
            </a:r>
            <a:r>
              <a:rPr lang="nb-NO" sz="1800" dirty="0" err="1">
                <a:effectLst/>
                <a:latin typeface="Arial" panose="020B0604020202020204" pitchFamily="34" charset="0"/>
                <a:ea typeface="Times New Roman" panose="02020603050405020304" pitchFamily="18" charset="0"/>
                <a:cs typeface="Arial" panose="020B0604020202020204" pitchFamily="34" charset="0"/>
              </a:rPr>
              <a:t>study</a:t>
            </a:r>
            <a:r>
              <a:rPr lang="nb-NO" sz="1800" dirty="0">
                <a:effectLst/>
                <a:latin typeface="Arial" panose="020B0604020202020204" pitchFamily="34" charset="0"/>
                <a:ea typeface="Times New Roman" panose="02020603050405020304" pitchFamily="18" charset="0"/>
                <a:cs typeface="Arial" panose="020B0604020202020204" pitchFamily="34" charset="0"/>
              </a:rPr>
              <a:t>. 2019.</a:t>
            </a:r>
            <a:r>
              <a:rPr lang="nb-NO" sz="800" dirty="0">
                <a:effectLst/>
                <a:latin typeface="Arial" panose="020B0604020202020204" pitchFamily="34" charset="0"/>
                <a:cs typeface="Arial" panose="020B0604020202020204" pitchFamily="34" charset="0"/>
              </a:rPr>
              <a:t> </a:t>
            </a:r>
            <a:endParaRPr lang="nb-NO" sz="1100" dirty="0">
              <a:latin typeface="Arial" panose="020B0604020202020204" pitchFamily="34" charset="0"/>
              <a:cs typeface="Arial" panose="020B0604020202020204" pitchFamily="34" charset="0"/>
            </a:endParaRPr>
          </a:p>
          <a:p>
            <a:pPr marL="342900" indent="-342900" eaLnBrk="1" hangingPunct="1">
              <a:buAutoNum type="arabicPeriod"/>
            </a:pPr>
            <a:r>
              <a:rPr lang="nb-NO" sz="1800" dirty="0" err="1">
                <a:effectLst/>
                <a:latin typeface="Arial" panose="020B0604020202020204" pitchFamily="34" charset="0"/>
                <a:ea typeface="Times New Roman" panose="02020603050405020304" pitchFamily="18" charset="0"/>
                <a:cs typeface="Arial" panose="020B0604020202020204" pitchFamily="34" charset="0"/>
              </a:rPr>
              <a:t>Donohoe</a:t>
            </a:r>
            <a:r>
              <a:rPr lang="nb-NO" sz="1800" dirty="0">
                <a:effectLst/>
                <a:latin typeface="Arial" panose="020B0604020202020204" pitchFamily="34" charset="0"/>
                <a:ea typeface="Times New Roman" panose="02020603050405020304" pitchFamily="18" charset="0"/>
                <a:cs typeface="Arial" panose="020B0604020202020204" pitchFamily="34" charset="0"/>
              </a:rPr>
              <a:t> CL, Doyle SL, Reynolds JV. Visceral </a:t>
            </a:r>
            <a:r>
              <a:rPr lang="nb-NO" sz="1800" dirty="0" err="1">
                <a:effectLst/>
                <a:latin typeface="Arial" panose="020B0604020202020204" pitchFamily="34" charset="0"/>
                <a:ea typeface="Times New Roman" panose="02020603050405020304" pitchFamily="18" charset="0"/>
                <a:cs typeface="Arial" panose="020B0604020202020204" pitchFamily="34" charset="0"/>
              </a:rPr>
              <a:t>adiposity</a:t>
            </a:r>
            <a:r>
              <a:rPr lang="nb-NO" sz="1800" dirty="0">
                <a:effectLst/>
                <a:latin typeface="Arial" panose="020B0604020202020204" pitchFamily="34" charset="0"/>
                <a:ea typeface="Times New Roman" panose="02020603050405020304" pitchFamily="18" charset="0"/>
                <a:cs typeface="Arial" panose="020B0604020202020204" pitchFamily="34" charset="0"/>
              </a:rPr>
              <a:t>, insulin </a:t>
            </a:r>
            <a:r>
              <a:rPr lang="nb-NO" sz="1800" dirty="0" err="1">
                <a:effectLst/>
                <a:latin typeface="Arial" panose="020B0604020202020204" pitchFamily="34" charset="0"/>
                <a:ea typeface="Times New Roman" panose="02020603050405020304" pitchFamily="18" charset="0"/>
                <a:cs typeface="Arial" panose="020B0604020202020204" pitchFamily="34" charset="0"/>
              </a:rPr>
              <a:t>resistance</a:t>
            </a:r>
            <a:r>
              <a:rPr lang="nb-NO" sz="1800" dirty="0">
                <a:effectLst/>
                <a:latin typeface="Arial" panose="020B0604020202020204" pitchFamily="34" charset="0"/>
                <a:ea typeface="Times New Roman" panose="02020603050405020304" pitchFamily="18" charset="0"/>
                <a:cs typeface="Arial" panose="020B0604020202020204" pitchFamily="34" charset="0"/>
              </a:rPr>
              <a:t> and cancer risk. </a:t>
            </a:r>
            <a:r>
              <a:rPr lang="nb-NO" sz="1800" dirty="0" err="1">
                <a:effectLst/>
                <a:latin typeface="Arial" panose="020B0604020202020204" pitchFamily="34" charset="0"/>
                <a:ea typeface="Times New Roman" panose="02020603050405020304" pitchFamily="18" charset="0"/>
                <a:cs typeface="Arial" panose="020B0604020202020204" pitchFamily="34" charset="0"/>
              </a:rPr>
              <a:t>Diabetology</a:t>
            </a:r>
            <a:r>
              <a:rPr lang="nb-NO" sz="1800" dirty="0">
                <a:effectLst/>
                <a:latin typeface="Arial" panose="020B0604020202020204" pitchFamily="34" charset="0"/>
                <a:ea typeface="Times New Roman" panose="02020603050405020304" pitchFamily="18" charset="0"/>
                <a:cs typeface="Arial" panose="020B0604020202020204" pitchFamily="34" charset="0"/>
              </a:rPr>
              <a:t> &amp; </a:t>
            </a:r>
            <a:r>
              <a:rPr lang="nb-NO" sz="1800" dirty="0" err="1">
                <a:effectLst/>
                <a:latin typeface="Arial" panose="020B0604020202020204" pitchFamily="34" charset="0"/>
                <a:ea typeface="Times New Roman" panose="02020603050405020304" pitchFamily="18" charset="0"/>
                <a:cs typeface="Arial" panose="020B0604020202020204" pitchFamily="34" charset="0"/>
              </a:rPr>
              <a:t>Metabolic</a:t>
            </a:r>
            <a:r>
              <a:rPr lang="nb-NO" sz="1800" dirty="0">
                <a:effectLst/>
                <a:latin typeface="Arial" panose="020B0604020202020204" pitchFamily="34" charset="0"/>
                <a:ea typeface="Times New Roman" panose="02020603050405020304" pitchFamily="18" charset="0"/>
                <a:cs typeface="Arial" panose="020B0604020202020204" pitchFamily="34" charset="0"/>
              </a:rPr>
              <a:t> </a:t>
            </a:r>
            <a:r>
              <a:rPr lang="nb-NO" sz="1800" dirty="0" err="1">
                <a:effectLst/>
                <a:latin typeface="Arial" panose="020B0604020202020204" pitchFamily="34" charset="0"/>
                <a:ea typeface="Times New Roman" panose="02020603050405020304" pitchFamily="18" charset="0"/>
                <a:cs typeface="Arial" panose="020B0604020202020204" pitchFamily="34" charset="0"/>
              </a:rPr>
              <a:t>Syndrome</a:t>
            </a:r>
            <a:r>
              <a:rPr lang="nb-NO" sz="1800" dirty="0">
                <a:effectLst/>
                <a:latin typeface="Arial" panose="020B0604020202020204" pitchFamily="34" charset="0"/>
                <a:ea typeface="Times New Roman" panose="02020603050405020304" pitchFamily="18" charset="0"/>
                <a:cs typeface="Arial" panose="020B0604020202020204" pitchFamily="34" charset="0"/>
              </a:rPr>
              <a:t>. 2011;3(1):12.</a:t>
            </a:r>
            <a:r>
              <a:rPr lang="nb-NO" sz="800" dirty="0">
                <a:effectLst/>
                <a:latin typeface="Arial" panose="020B0604020202020204" pitchFamily="34" charset="0"/>
                <a:cs typeface="Arial" panose="020B0604020202020204" pitchFamily="34" charset="0"/>
              </a:rPr>
              <a:t> </a:t>
            </a:r>
          </a:p>
          <a:p>
            <a:pPr marL="342900" indent="-342900" eaLnBrk="1" hangingPunct="1">
              <a:buAutoNum type="arabicPeriod"/>
            </a:pPr>
            <a:r>
              <a:rPr lang="nb-NO" sz="1800" dirty="0">
                <a:effectLst/>
                <a:latin typeface="Arial" panose="020B0604020202020204" pitchFamily="34" charset="0"/>
                <a:ea typeface="Times New Roman" panose="02020603050405020304" pitchFamily="18" charset="0"/>
                <a:cs typeface="Arial" panose="020B0604020202020204" pitchFamily="34" charset="0"/>
              </a:rPr>
              <a:t>Mauland KK, Eng ØAS, Ytre-Hauge S, Tangen IL, Berg A, Salvesen H, et al. High visceral fat </a:t>
            </a:r>
            <a:r>
              <a:rPr lang="nb-NO" sz="1800" dirty="0" err="1">
                <a:effectLst/>
                <a:latin typeface="Arial" panose="020B0604020202020204" pitchFamily="34" charset="0"/>
                <a:ea typeface="Times New Roman" panose="02020603050405020304" pitchFamily="18" charset="0"/>
                <a:cs typeface="Arial" panose="020B0604020202020204" pitchFamily="34" charset="0"/>
              </a:rPr>
              <a:t>percentage</a:t>
            </a:r>
            <a:r>
              <a:rPr lang="nb-NO" sz="1800" dirty="0">
                <a:effectLst/>
                <a:latin typeface="Arial" panose="020B0604020202020204" pitchFamily="34" charset="0"/>
                <a:ea typeface="Times New Roman" panose="02020603050405020304" pitchFamily="18" charset="0"/>
                <a:cs typeface="Arial" panose="020B0604020202020204" pitchFamily="34" charset="0"/>
              </a:rPr>
              <a:t> is </a:t>
            </a:r>
            <a:r>
              <a:rPr lang="nb-NO" sz="1800" dirty="0" err="1">
                <a:effectLst/>
                <a:latin typeface="Arial" panose="020B0604020202020204" pitchFamily="34" charset="0"/>
                <a:ea typeface="Times New Roman" panose="02020603050405020304" pitchFamily="18" charset="0"/>
                <a:cs typeface="Arial" panose="020B0604020202020204" pitchFamily="34" charset="0"/>
              </a:rPr>
              <a:t>associated</a:t>
            </a:r>
            <a:r>
              <a:rPr lang="nb-NO" sz="1800" dirty="0">
                <a:effectLst/>
                <a:latin typeface="Arial" panose="020B0604020202020204" pitchFamily="34" charset="0"/>
                <a:ea typeface="Times New Roman" panose="02020603050405020304" pitchFamily="18" charset="0"/>
                <a:cs typeface="Arial" panose="020B0604020202020204" pitchFamily="34" charset="0"/>
              </a:rPr>
              <a:t> </a:t>
            </a:r>
            <a:r>
              <a:rPr lang="nb-NO" sz="1800" dirty="0" err="1">
                <a:effectLst/>
                <a:latin typeface="Arial" panose="020B0604020202020204" pitchFamily="34" charset="0"/>
                <a:ea typeface="Times New Roman" panose="02020603050405020304" pitchFamily="18" charset="0"/>
                <a:cs typeface="Arial" panose="020B0604020202020204" pitchFamily="34" charset="0"/>
              </a:rPr>
              <a:t>with</a:t>
            </a:r>
            <a:r>
              <a:rPr lang="nb-NO" sz="1800" dirty="0">
                <a:effectLst/>
                <a:latin typeface="Arial" panose="020B0604020202020204" pitchFamily="34" charset="0"/>
                <a:ea typeface="Times New Roman" panose="02020603050405020304" pitchFamily="18" charset="0"/>
                <a:cs typeface="Arial" panose="020B0604020202020204" pitchFamily="34" charset="0"/>
              </a:rPr>
              <a:t> </a:t>
            </a:r>
            <a:r>
              <a:rPr lang="nb-NO" sz="1800" dirty="0" err="1">
                <a:effectLst/>
                <a:latin typeface="Arial" panose="020B0604020202020204" pitchFamily="34" charset="0"/>
                <a:ea typeface="Times New Roman" panose="02020603050405020304" pitchFamily="18" charset="0"/>
                <a:cs typeface="Arial" panose="020B0604020202020204" pitchFamily="34" charset="0"/>
              </a:rPr>
              <a:t>poor</a:t>
            </a:r>
            <a:r>
              <a:rPr lang="nb-NO" sz="1800" dirty="0">
                <a:effectLst/>
                <a:latin typeface="Arial" panose="020B0604020202020204" pitchFamily="34" charset="0"/>
                <a:ea typeface="Times New Roman" panose="02020603050405020304" pitchFamily="18" charset="0"/>
                <a:cs typeface="Arial" panose="020B0604020202020204" pitchFamily="34" charset="0"/>
              </a:rPr>
              <a:t> </a:t>
            </a:r>
            <a:r>
              <a:rPr lang="nb-NO" sz="1800" dirty="0" err="1">
                <a:effectLst/>
                <a:latin typeface="Arial" panose="020B0604020202020204" pitchFamily="34" charset="0"/>
                <a:ea typeface="Times New Roman" panose="02020603050405020304" pitchFamily="18" charset="0"/>
                <a:cs typeface="Arial" panose="020B0604020202020204" pitchFamily="34" charset="0"/>
              </a:rPr>
              <a:t>outcome</a:t>
            </a:r>
            <a:r>
              <a:rPr lang="nb-NO" sz="1800" dirty="0">
                <a:effectLst/>
                <a:latin typeface="Arial" panose="020B0604020202020204" pitchFamily="34" charset="0"/>
                <a:ea typeface="Times New Roman" panose="02020603050405020304" pitchFamily="18" charset="0"/>
                <a:cs typeface="Arial" panose="020B0604020202020204" pitchFamily="34" charset="0"/>
              </a:rPr>
              <a:t> in </a:t>
            </a:r>
            <a:r>
              <a:rPr lang="nb-NO" sz="1800" dirty="0" err="1">
                <a:effectLst/>
                <a:latin typeface="Arial" panose="020B0604020202020204" pitchFamily="34" charset="0"/>
                <a:ea typeface="Times New Roman" panose="02020603050405020304" pitchFamily="18" charset="0"/>
                <a:cs typeface="Arial" panose="020B0604020202020204" pitchFamily="34" charset="0"/>
              </a:rPr>
              <a:t>endometrial</a:t>
            </a:r>
            <a:r>
              <a:rPr lang="nb-NO" sz="1800" dirty="0">
                <a:effectLst/>
                <a:latin typeface="Arial" panose="020B0604020202020204" pitchFamily="34" charset="0"/>
                <a:ea typeface="Times New Roman" panose="02020603050405020304" pitchFamily="18" charset="0"/>
                <a:cs typeface="Arial" panose="020B0604020202020204" pitchFamily="34" charset="0"/>
              </a:rPr>
              <a:t> cancer. 2017.</a:t>
            </a:r>
          </a:p>
        </p:txBody>
      </p:sp>
      <p:sp>
        <p:nvSpPr>
          <p:cNvPr id="2066" name="Acknowledgements" descr="Field for acknowledgements"/>
          <p:cNvSpPr txBox="1">
            <a:spLocks noChangeArrowheads="1"/>
          </p:cNvSpPr>
          <p:nvPr/>
        </p:nvSpPr>
        <p:spPr bwMode="auto">
          <a:xfrm>
            <a:off x="32277799" y="27460575"/>
            <a:ext cx="9740900" cy="144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a:spAutoFit/>
          </a:bodyPr>
          <a:lstStyle>
            <a:lvl1pPr eaLnBrk="0" hangingPunct="0">
              <a:defRPr sz="3200">
                <a:solidFill>
                  <a:schemeClr val="tx1"/>
                </a:solidFill>
                <a:latin typeface="Arial" charset="0"/>
              </a:defRPr>
            </a:lvl1pPr>
            <a:lvl2pPr marL="742950" indent="-285750" eaLnBrk="0" hangingPunct="0">
              <a:defRPr sz="3200">
                <a:solidFill>
                  <a:schemeClr val="tx1"/>
                </a:solidFill>
                <a:latin typeface="Arial" charset="0"/>
              </a:defRPr>
            </a:lvl2pPr>
            <a:lvl3pPr marL="1143000" indent="-228600" eaLnBrk="0" hangingPunct="0">
              <a:defRPr sz="3200">
                <a:solidFill>
                  <a:schemeClr val="tx1"/>
                </a:solidFill>
                <a:latin typeface="Arial" charset="0"/>
              </a:defRPr>
            </a:lvl3pPr>
            <a:lvl4pPr marL="1600200" indent="-228600" eaLnBrk="0" hangingPunct="0">
              <a:defRPr sz="3200">
                <a:solidFill>
                  <a:schemeClr val="tx1"/>
                </a:solidFill>
                <a:latin typeface="Arial" charset="0"/>
              </a:defRPr>
            </a:lvl4pPr>
            <a:lvl5pPr marL="2057400" indent="-228600" eaLnBrk="0" hangingPunct="0">
              <a:defRPr sz="3200">
                <a:solidFill>
                  <a:schemeClr val="tx1"/>
                </a:solidFill>
                <a:latin typeface="Arial" charset="0"/>
              </a:defRPr>
            </a:lvl5pPr>
            <a:lvl6pPr marL="2514600" indent="-228600" eaLnBrk="0" fontAlgn="base" hangingPunct="0">
              <a:spcBef>
                <a:spcPct val="0"/>
              </a:spcBef>
              <a:spcAft>
                <a:spcPct val="0"/>
              </a:spcAft>
              <a:defRPr sz="3200">
                <a:solidFill>
                  <a:schemeClr val="tx1"/>
                </a:solidFill>
                <a:latin typeface="Arial" charset="0"/>
              </a:defRPr>
            </a:lvl6pPr>
            <a:lvl7pPr marL="2971800" indent="-228600" eaLnBrk="0" fontAlgn="base" hangingPunct="0">
              <a:spcBef>
                <a:spcPct val="0"/>
              </a:spcBef>
              <a:spcAft>
                <a:spcPct val="0"/>
              </a:spcAft>
              <a:defRPr sz="3200">
                <a:solidFill>
                  <a:schemeClr val="tx1"/>
                </a:solidFill>
                <a:latin typeface="Arial" charset="0"/>
              </a:defRPr>
            </a:lvl7pPr>
            <a:lvl8pPr marL="3429000" indent="-228600" eaLnBrk="0" fontAlgn="base" hangingPunct="0">
              <a:spcBef>
                <a:spcPct val="0"/>
              </a:spcBef>
              <a:spcAft>
                <a:spcPct val="0"/>
              </a:spcAft>
              <a:defRPr sz="3200">
                <a:solidFill>
                  <a:schemeClr val="tx1"/>
                </a:solidFill>
                <a:latin typeface="Arial" charset="0"/>
              </a:defRPr>
            </a:lvl8pPr>
            <a:lvl9pPr marL="3886200" indent="-228600" eaLnBrk="0" fontAlgn="base" hangingPunct="0">
              <a:spcBef>
                <a:spcPct val="0"/>
              </a:spcBef>
              <a:spcAft>
                <a:spcPct val="0"/>
              </a:spcAft>
              <a:defRPr sz="3200">
                <a:solidFill>
                  <a:schemeClr val="tx1"/>
                </a:solidFill>
                <a:latin typeface="Arial" charset="0"/>
              </a:defRPr>
            </a:lvl9pPr>
          </a:lstStyle>
          <a:p>
            <a:pPr eaLnBrk="1" hangingPunct="1"/>
            <a:r>
              <a:rPr lang="en-US" altLang="nb-NO" sz="2800" b="1" dirty="0">
                <a:solidFill>
                  <a:schemeClr val="tx1">
                    <a:lumMod val="85000"/>
                    <a:lumOff val="15000"/>
                  </a:schemeClr>
                </a:solidFill>
                <a:latin typeface="+mn-lt"/>
              </a:rPr>
              <a:t>ACKNOWLEDGEMENTS</a:t>
            </a:r>
          </a:p>
          <a:p>
            <a:pPr eaLnBrk="1" hangingPunct="1"/>
            <a:r>
              <a:rPr lang="en-US" altLang="nb-NO" sz="2000" dirty="0">
                <a:solidFill>
                  <a:schemeClr val="tx1">
                    <a:lumMod val="85000"/>
                    <a:lumOff val="15000"/>
                  </a:schemeClr>
                </a:solidFill>
                <a:latin typeface="+mn-lt"/>
              </a:rPr>
              <a:t>The authors would like to thank </a:t>
            </a:r>
            <a:r>
              <a:rPr lang="en-US" altLang="nb-NO" sz="2000" dirty="0" err="1">
                <a:solidFill>
                  <a:schemeClr val="tx1">
                    <a:lumMod val="85000"/>
                    <a:lumOff val="15000"/>
                  </a:schemeClr>
                </a:solidFill>
                <a:latin typeface="+mn-lt"/>
              </a:rPr>
              <a:t>Ingfrid</a:t>
            </a:r>
            <a:r>
              <a:rPr lang="en-US" altLang="nb-NO" sz="2000" dirty="0">
                <a:solidFill>
                  <a:schemeClr val="tx1">
                    <a:lumMod val="85000"/>
                    <a:lumOff val="15000"/>
                  </a:schemeClr>
                </a:solidFill>
                <a:latin typeface="+mn-lt"/>
              </a:rPr>
              <a:t> S. </a:t>
            </a:r>
            <a:r>
              <a:rPr lang="en-US" altLang="nb-NO" sz="2000" dirty="0" err="1">
                <a:solidFill>
                  <a:schemeClr val="tx1">
                    <a:lumMod val="85000"/>
                    <a:lumOff val="15000"/>
                  </a:schemeClr>
                </a:solidFill>
                <a:latin typeface="+mn-lt"/>
              </a:rPr>
              <a:t>Haldorsen</a:t>
            </a:r>
            <a:r>
              <a:rPr lang="en-US" altLang="nb-NO" sz="2000" dirty="0">
                <a:solidFill>
                  <a:schemeClr val="tx1">
                    <a:lumMod val="85000"/>
                    <a:lumOff val="15000"/>
                  </a:schemeClr>
                </a:solidFill>
                <a:latin typeface="+mn-lt"/>
              </a:rPr>
              <a:t> for guidance, and Kristine E. </a:t>
            </a:r>
            <a:r>
              <a:rPr lang="en-US" altLang="nb-NO" sz="2000" dirty="0" err="1">
                <a:solidFill>
                  <a:schemeClr val="tx1">
                    <a:lumMod val="85000"/>
                    <a:lumOff val="15000"/>
                  </a:schemeClr>
                </a:solidFill>
                <a:latin typeface="+mn-lt"/>
              </a:rPr>
              <a:t>Fasmer</a:t>
            </a:r>
            <a:r>
              <a:rPr lang="en-US" altLang="nb-NO" sz="2000" dirty="0">
                <a:solidFill>
                  <a:schemeClr val="tx1">
                    <a:lumMod val="85000"/>
                    <a:lumOff val="15000"/>
                  </a:schemeClr>
                </a:solidFill>
                <a:latin typeface="+mn-lt"/>
              </a:rPr>
              <a:t> for guidance and technical support. Thank you to </a:t>
            </a:r>
            <a:r>
              <a:rPr lang="en-US" altLang="nb-NO" sz="2000" dirty="0" err="1">
                <a:solidFill>
                  <a:schemeClr val="tx1">
                    <a:lumMod val="85000"/>
                    <a:lumOff val="15000"/>
                  </a:schemeClr>
                </a:solidFill>
                <a:latin typeface="+mn-lt"/>
              </a:rPr>
              <a:t>Mohn</a:t>
            </a:r>
            <a:r>
              <a:rPr lang="en-US" altLang="nb-NO" sz="2000" dirty="0">
                <a:solidFill>
                  <a:schemeClr val="tx1">
                    <a:lumMod val="85000"/>
                    <a:lumOff val="15000"/>
                  </a:schemeClr>
                </a:solidFill>
                <a:latin typeface="+mn-lt"/>
              </a:rPr>
              <a:t> Medical Imaging and Visualization Centre for a pleasant and supportive working environment.</a:t>
            </a:r>
          </a:p>
        </p:txBody>
      </p:sp>
      <p:pic>
        <p:nvPicPr>
          <p:cNvPr id="13" name="Bilde 12" descr="Et bilde som inneholder tekst&#10;&#10;Automatisk generert beskrivelse">
            <a:extLst>
              <a:ext uri="{FF2B5EF4-FFF2-40B4-BE49-F238E27FC236}">
                <a16:creationId xmlns:a16="http://schemas.microsoft.com/office/drawing/2014/main" id="{808AD5DE-64EF-65C4-1AC5-9786C2302246}"/>
              </a:ext>
            </a:extLst>
          </p:cNvPr>
          <p:cNvPicPr>
            <a:picLocks noChangeAspect="1"/>
          </p:cNvPicPr>
          <p:nvPr/>
        </p:nvPicPr>
        <p:blipFill rotWithShape="1">
          <a:blip r:embed="rId4">
            <a:extLst>
              <a:ext uri="{28A0092B-C50C-407E-A947-70E740481C1C}">
                <a14:useLocalDpi xmlns:a14="http://schemas.microsoft.com/office/drawing/2010/main" val="0"/>
              </a:ext>
            </a:extLst>
          </a:blip>
          <a:srcRect b="4409"/>
          <a:stretch/>
        </p:blipFill>
        <p:spPr>
          <a:xfrm>
            <a:off x="11873640" y="16747346"/>
            <a:ext cx="5157452" cy="3307826"/>
          </a:xfrm>
          <a:prstGeom prst="rect">
            <a:avLst/>
          </a:prstGeom>
        </p:spPr>
      </p:pic>
      <p:pic>
        <p:nvPicPr>
          <p:cNvPr id="14" name="Bilde 13" descr="Et bilde som inneholder tekst&#10;&#10;Automatisk generert beskrivelse">
            <a:extLst>
              <a:ext uri="{FF2B5EF4-FFF2-40B4-BE49-F238E27FC236}">
                <a16:creationId xmlns:a16="http://schemas.microsoft.com/office/drawing/2014/main" id="{58C2E9CC-E3DF-FD57-090F-9B20B18A7992}"/>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6890138" y="16750978"/>
            <a:ext cx="4980859" cy="3307826"/>
          </a:xfrm>
          <a:prstGeom prst="rect">
            <a:avLst/>
          </a:prstGeom>
        </p:spPr>
      </p:pic>
      <p:sp>
        <p:nvSpPr>
          <p:cNvPr id="15" name="Exmple box" descr="Example box">
            <a:extLst>
              <a:ext uri="{FF2B5EF4-FFF2-40B4-BE49-F238E27FC236}">
                <a16:creationId xmlns:a16="http://schemas.microsoft.com/office/drawing/2014/main" id="{3332DBCD-127D-666A-2555-2144EE80E7B5}"/>
              </a:ext>
            </a:extLst>
          </p:cNvPr>
          <p:cNvSpPr txBox="1">
            <a:spLocks noChangeArrowheads="1"/>
          </p:cNvSpPr>
          <p:nvPr/>
        </p:nvSpPr>
        <p:spPr bwMode="auto">
          <a:xfrm>
            <a:off x="11851622" y="20080046"/>
            <a:ext cx="10008343" cy="1890766"/>
          </a:xfrm>
          <a:prstGeom prst="rect">
            <a:avLst/>
          </a:prstGeom>
          <a:noFill/>
          <a:ln w="25400" algn="ctr">
            <a:solidFill>
              <a:schemeClr val="tx1">
                <a:lumMod val="50000"/>
                <a:lumOff val="50000"/>
              </a:schemeClr>
            </a:solidFill>
            <a:miter lim="800000"/>
            <a:headEnd/>
            <a:tailEnd/>
          </a:ln>
          <a:effectLst/>
          <a:extLst>
            <a:ext uri="{909E8E84-426E-40DD-AFC4-6F175D3DCCD1}">
              <a14:hiddenFill xmlns:a14="http://schemas.microsoft.com/office/drawing/2010/main">
                <a:solidFill>
                  <a:srgbClr val="FFCC99"/>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360000" tIns="82800" bIns="82800">
            <a:spAutoFit/>
          </a:bodyPr>
          <a:lstStyle>
            <a:lvl1pPr defTabSz="1830388" eaLnBrk="0" hangingPunct="0">
              <a:defRPr sz="3200">
                <a:solidFill>
                  <a:schemeClr val="tx1"/>
                </a:solidFill>
                <a:latin typeface="Arial" charset="0"/>
              </a:defRPr>
            </a:lvl1pPr>
            <a:lvl2pPr marL="742950" indent="-285750" defTabSz="1830388" eaLnBrk="0" hangingPunct="0">
              <a:defRPr sz="3200">
                <a:solidFill>
                  <a:schemeClr val="tx1"/>
                </a:solidFill>
                <a:latin typeface="Arial" charset="0"/>
              </a:defRPr>
            </a:lvl2pPr>
            <a:lvl3pPr marL="1143000" indent="-228600" defTabSz="1830388" eaLnBrk="0" hangingPunct="0">
              <a:defRPr sz="3200">
                <a:solidFill>
                  <a:schemeClr val="tx1"/>
                </a:solidFill>
                <a:latin typeface="Arial" charset="0"/>
              </a:defRPr>
            </a:lvl3pPr>
            <a:lvl4pPr marL="1600200" indent="-228600" defTabSz="1830388" eaLnBrk="0" hangingPunct="0">
              <a:defRPr sz="3200">
                <a:solidFill>
                  <a:schemeClr val="tx1"/>
                </a:solidFill>
                <a:latin typeface="Arial" charset="0"/>
              </a:defRPr>
            </a:lvl4pPr>
            <a:lvl5pPr marL="2057400" indent="-228600" defTabSz="1830388" eaLnBrk="0" hangingPunct="0">
              <a:defRPr sz="3200">
                <a:solidFill>
                  <a:schemeClr val="tx1"/>
                </a:solidFill>
                <a:latin typeface="Arial" charset="0"/>
              </a:defRPr>
            </a:lvl5pPr>
            <a:lvl6pPr marL="2514600" indent="-228600" defTabSz="1830388" eaLnBrk="0" fontAlgn="base" hangingPunct="0">
              <a:spcBef>
                <a:spcPct val="0"/>
              </a:spcBef>
              <a:spcAft>
                <a:spcPct val="0"/>
              </a:spcAft>
              <a:defRPr sz="3200">
                <a:solidFill>
                  <a:schemeClr val="tx1"/>
                </a:solidFill>
                <a:latin typeface="Arial" charset="0"/>
              </a:defRPr>
            </a:lvl6pPr>
            <a:lvl7pPr marL="2971800" indent="-228600" defTabSz="1830388" eaLnBrk="0" fontAlgn="base" hangingPunct="0">
              <a:spcBef>
                <a:spcPct val="0"/>
              </a:spcBef>
              <a:spcAft>
                <a:spcPct val="0"/>
              </a:spcAft>
              <a:defRPr sz="3200">
                <a:solidFill>
                  <a:schemeClr val="tx1"/>
                </a:solidFill>
                <a:latin typeface="Arial" charset="0"/>
              </a:defRPr>
            </a:lvl7pPr>
            <a:lvl8pPr marL="3429000" indent="-228600" defTabSz="1830388" eaLnBrk="0" fontAlgn="base" hangingPunct="0">
              <a:spcBef>
                <a:spcPct val="0"/>
              </a:spcBef>
              <a:spcAft>
                <a:spcPct val="0"/>
              </a:spcAft>
              <a:defRPr sz="3200">
                <a:solidFill>
                  <a:schemeClr val="tx1"/>
                </a:solidFill>
                <a:latin typeface="Arial" charset="0"/>
              </a:defRPr>
            </a:lvl8pPr>
            <a:lvl9pPr marL="3886200" indent="-228600" defTabSz="1830388" eaLnBrk="0" fontAlgn="base" hangingPunct="0">
              <a:spcBef>
                <a:spcPct val="0"/>
              </a:spcBef>
              <a:spcAft>
                <a:spcPct val="0"/>
              </a:spcAft>
              <a:defRPr sz="3200">
                <a:solidFill>
                  <a:schemeClr val="tx1"/>
                </a:solidFill>
                <a:latin typeface="Arial" charset="0"/>
              </a:defRPr>
            </a:lvl9pPr>
          </a:lstStyle>
          <a:p>
            <a:r>
              <a:rPr lang="nb-NO" sz="2800" b="1" dirty="0">
                <a:effectLst/>
                <a:latin typeface="Arial" panose="020B0604020202020204" pitchFamily="34" charset="0"/>
                <a:ea typeface="Times New Roman" panose="02020603050405020304" pitchFamily="18" charset="0"/>
                <a:cs typeface="Arial" panose="020B0604020202020204" pitchFamily="34" charset="0"/>
              </a:rPr>
              <a:t>A:</a:t>
            </a:r>
            <a:r>
              <a:rPr lang="nb-NO" sz="2800" b="1" dirty="0">
                <a:latin typeface="Arial" panose="020B0604020202020204" pitchFamily="34" charset="0"/>
                <a:ea typeface="Times New Roman" panose="02020603050405020304" pitchFamily="18" charset="0"/>
                <a:cs typeface="Arial" panose="020B0604020202020204" pitchFamily="34" charset="0"/>
              </a:rPr>
              <a:t> </a:t>
            </a:r>
            <a:r>
              <a:rPr lang="nb-NO" sz="2800" dirty="0">
                <a:effectLst/>
                <a:latin typeface="Arial" panose="020B0604020202020204" pitchFamily="34" charset="0"/>
                <a:ea typeface="Times New Roman" panose="02020603050405020304" pitchFamily="18" charset="0"/>
                <a:cs typeface="Arial" panose="020B0604020202020204" pitchFamily="34" charset="0"/>
              </a:rPr>
              <a:t>BMI: 27,2, VAV: 1158 ml, SAV: 5742 ml, TAV: 6900 ml, </a:t>
            </a:r>
            <a:r>
              <a:rPr lang="en-US" sz="2800" dirty="0">
                <a:effectLst/>
                <a:latin typeface="Arial" panose="020B0604020202020204" pitchFamily="34" charset="0"/>
                <a:ea typeface="Times New Roman" panose="02020603050405020304" pitchFamily="18" charset="0"/>
                <a:cs typeface="Arial" panose="020B0604020202020204" pitchFamily="34" charset="0"/>
              </a:rPr>
              <a:t>VAV/TAV: 17%</a:t>
            </a:r>
          </a:p>
          <a:p>
            <a:r>
              <a:rPr lang="nb-NO" sz="2800" b="1" dirty="0">
                <a:effectLst/>
                <a:latin typeface="Arial" panose="020B0604020202020204" pitchFamily="34" charset="0"/>
                <a:ea typeface="Times New Roman" panose="02020603050405020304" pitchFamily="18" charset="0"/>
                <a:cs typeface="Arial" panose="020B0604020202020204" pitchFamily="34" charset="0"/>
              </a:rPr>
              <a:t>B:</a:t>
            </a:r>
            <a:r>
              <a:rPr lang="nb-NO" sz="2800" b="1" dirty="0">
                <a:latin typeface="Arial" panose="020B0604020202020204" pitchFamily="34" charset="0"/>
                <a:ea typeface="Times New Roman" panose="02020603050405020304" pitchFamily="18" charset="0"/>
                <a:cs typeface="Arial" panose="020B0604020202020204" pitchFamily="34" charset="0"/>
              </a:rPr>
              <a:t> </a:t>
            </a:r>
            <a:r>
              <a:rPr lang="nb-NO" sz="2800" dirty="0">
                <a:effectLst/>
                <a:latin typeface="Arial" panose="020B0604020202020204" pitchFamily="34" charset="0"/>
                <a:ea typeface="Times New Roman" panose="02020603050405020304" pitchFamily="18" charset="0"/>
                <a:cs typeface="Arial" panose="020B0604020202020204" pitchFamily="34" charset="0"/>
              </a:rPr>
              <a:t>BMI: 27, VAV: 4430 ml, SAV: 4381 ml, TAV: 8811 ml, VAV/TAV: 50%</a:t>
            </a:r>
          </a:p>
        </p:txBody>
      </p:sp>
      <p:sp>
        <p:nvSpPr>
          <p:cNvPr id="18" name="Exmple box" descr="Example box">
            <a:extLst>
              <a:ext uri="{FF2B5EF4-FFF2-40B4-BE49-F238E27FC236}">
                <a16:creationId xmlns:a16="http://schemas.microsoft.com/office/drawing/2014/main" id="{04B3181B-B572-F7EE-089C-2CE10F971067}"/>
              </a:ext>
            </a:extLst>
          </p:cNvPr>
          <p:cNvSpPr txBox="1">
            <a:spLocks noChangeArrowheads="1"/>
          </p:cNvSpPr>
          <p:nvPr/>
        </p:nvSpPr>
        <p:spPr bwMode="auto">
          <a:xfrm>
            <a:off x="11873639" y="16656122"/>
            <a:ext cx="942975" cy="721215"/>
          </a:xfrm>
          <a:prstGeom prst="rect">
            <a:avLst/>
          </a:prstGeom>
          <a:noFill/>
          <a:ln w="25400" algn="ctr">
            <a:noFill/>
            <a:miter lim="800000"/>
            <a:headEnd/>
            <a:tailEnd/>
          </a:ln>
          <a:effectLst/>
          <a:extLst>
            <a:ext uri="{909E8E84-426E-40DD-AFC4-6F175D3DCCD1}">
              <a14:hiddenFill xmlns:a14="http://schemas.microsoft.com/office/drawing/2010/main">
                <a:solidFill>
                  <a:srgbClr val="FFCC99"/>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360000" tIns="82800" bIns="82800">
            <a:spAutoFit/>
          </a:bodyPr>
          <a:lstStyle>
            <a:lvl1pPr defTabSz="1830388" eaLnBrk="0" hangingPunct="0">
              <a:defRPr sz="3200">
                <a:solidFill>
                  <a:schemeClr val="tx1"/>
                </a:solidFill>
                <a:latin typeface="Arial" charset="0"/>
              </a:defRPr>
            </a:lvl1pPr>
            <a:lvl2pPr marL="742950" indent="-285750" defTabSz="1830388" eaLnBrk="0" hangingPunct="0">
              <a:defRPr sz="3200">
                <a:solidFill>
                  <a:schemeClr val="tx1"/>
                </a:solidFill>
                <a:latin typeface="Arial" charset="0"/>
              </a:defRPr>
            </a:lvl2pPr>
            <a:lvl3pPr marL="1143000" indent="-228600" defTabSz="1830388" eaLnBrk="0" hangingPunct="0">
              <a:defRPr sz="3200">
                <a:solidFill>
                  <a:schemeClr val="tx1"/>
                </a:solidFill>
                <a:latin typeface="Arial" charset="0"/>
              </a:defRPr>
            </a:lvl3pPr>
            <a:lvl4pPr marL="1600200" indent="-228600" defTabSz="1830388" eaLnBrk="0" hangingPunct="0">
              <a:defRPr sz="3200">
                <a:solidFill>
                  <a:schemeClr val="tx1"/>
                </a:solidFill>
                <a:latin typeface="Arial" charset="0"/>
              </a:defRPr>
            </a:lvl4pPr>
            <a:lvl5pPr marL="2057400" indent="-228600" defTabSz="1830388" eaLnBrk="0" hangingPunct="0">
              <a:defRPr sz="3200">
                <a:solidFill>
                  <a:schemeClr val="tx1"/>
                </a:solidFill>
                <a:latin typeface="Arial" charset="0"/>
              </a:defRPr>
            </a:lvl5pPr>
            <a:lvl6pPr marL="2514600" indent="-228600" defTabSz="1830388" eaLnBrk="0" fontAlgn="base" hangingPunct="0">
              <a:spcBef>
                <a:spcPct val="0"/>
              </a:spcBef>
              <a:spcAft>
                <a:spcPct val="0"/>
              </a:spcAft>
              <a:defRPr sz="3200">
                <a:solidFill>
                  <a:schemeClr val="tx1"/>
                </a:solidFill>
                <a:latin typeface="Arial" charset="0"/>
              </a:defRPr>
            </a:lvl6pPr>
            <a:lvl7pPr marL="2971800" indent="-228600" defTabSz="1830388" eaLnBrk="0" fontAlgn="base" hangingPunct="0">
              <a:spcBef>
                <a:spcPct val="0"/>
              </a:spcBef>
              <a:spcAft>
                <a:spcPct val="0"/>
              </a:spcAft>
              <a:defRPr sz="3200">
                <a:solidFill>
                  <a:schemeClr val="tx1"/>
                </a:solidFill>
                <a:latin typeface="Arial" charset="0"/>
              </a:defRPr>
            </a:lvl7pPr>
            <a:lvl8pPr marL="3429000" indent="-228600" defTabSz="1830388" eaLnBrk="0" fontAlgn="base" hangingPunct="0">
              <a:spcBef>
                <a:spcPct val="0"/>
              </a:spcBef>
              <a:spcAft>
                <a:spcPct val="0"/>
              </a:spcAft>
              <a:defRPr sz="3200">
                <a:solidFill>
                  <a:schemeClr val="tx1"/>
                </a:solidFill>
                <a:latin typeface="Arial" charset="0"/>
              </a:defRPr>
            </a:lvl8pPr>
            <a:lvl9pPr marL="3886200" indent="-228600" defTabSz="1830388" eaLnBrk="0" fontAlgn="base" hangingPunct="0">
              <a:spcBef>
                <a:spcPct val="0"/>
              </a:spcBef>
              <a:spcAft>
                <a:spcPct val="0"/>
              </a:spcAft>
              <a:defRPr sz="3200">
                <a:solidFill>
                  <a:schemeClr val="tx1"/>
                </a:solidFill>
                <a:latin typeface="Arial" charset="0"/>
              </a:defRPr>
            </a:lvl9pPr>
          </a:lstStyle>
          <a:p>
            <a:pPr eaLnBrk="1" hangingPunct="1"/>
            <a:r>
              <a:rPr lang="en-GB" altLang="nb-NO" sz="3600" b="1" dirty="0">
                <a:solidFill>
                  <a:schemeClr val="bg1"/>
                </a:solidFill>
                <a:latin typeface="+mn-lt"/>
              </a:rPr>
              <a:t>A</a:t>
            </a:r>
            <a:endParaRPr lang="en-GB" altLang="nb-NO" sz="3000" b="1" dirty="0">
              <a:solidFill>
                <a:schemeClr val="bg1"/>
              </a:solidFill>
              <a:latin typeface="+mn-lt"/>
            </a:endParaRPr>
          </a:p>
        </p:txBody>
      </p:sp>
      <p:sp>
        <p:nvSpPr>
          <p:cNvPr id="19" name="Exmple box" descr="Example box">
            <a:extLst>
              <a:ext uri="{FF2B5EF4-FFF2-40B4-BE49-F238E27FC236}">
                <a16:creationId xmlns:a16="http://schemas.microsoft.com/office/drawing/2014/main" id="{2A286A76-B639-35D3-ECA1-34D6CD3C91F6}"/>
              </a:ext>
            </a:extLst>
          </p:cNvPr>
          <p:cNvSpPr txBox="1">
            <a:spLocks noChangeArrowheads="1"/>
          </p:cNvSpPr>
          <p:nvPr/>
        </p:nvSpPr>
        <p:spPr bwMode="auto">
          <a:xfrm>
            <a:off x="16864739" y="16677893"/>
            <a:ext cx="942975" cy="721215"/>
          </a:xfrm>
          <a:prstGeom prst="rect">
            <a:avLst/>
          </a:prstGeom>
          <a:noFill/>
          <a:ln w="25400" algn="ctr">
            <a:noFill/>
            <a:miter lim="800000"/>
            <a:headEnd/>
            <a:tailEnd/>
          </a:ln>
          <a:effectLst/>
          <a:extLst>
            <a:ext uri="{909E8E84-426E-40DD-AFC4-6F175D3DCCD1}">
              <a14:hiddenFill xmlns:a14="http://schemas.microsoft.com/office/drawing/2010/main">
                <a:solidFill>
                  <a:srgbClr val="FFCC99"/>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360000" tIns="82800" bIns="82800">
            <a:spAutoFit/>
          </a:bodyPr>
          <a:lstStyle>
            <a:lvl1pPr defTabSz="1830388" eaLnBrk="0" hangingPunct="0">
              <a:defRPr sz="3200">
                <a:solidFill>
                  <a:schemeClr val="tx1"/>
                </a:solidFill>
                <a:latin typeface="Arial" charset="0"/>
              </a:defRPr>
            </a:lvl1pPr>
            <a:lvl2pPr marL="742950" indent="-285750" defTabSz="1830388" eaLnBrk="0" hangingPunct="0">
              <a:defRPr sz="3200">
                <a:solidFill>
                  <a:schemeClr val="tx1"/>
                </a:solidFill>
                <a:latin typeface="Arial" charset="0"/>
              </a:defRPr>
            </a:lvl2pPr>
            <a:lvl3pPr marL="1143000" indent="-228600" defTabSz="1830388" eaLnBrk="0" hangingPunct="0">
              <a:defRPr sz="3200">
                <a:solidFill>
                  <a:schemeClr val="tx1"/>
                </a:solidFill>
                <a:latin typeface="Arial" charset="0"/>
              </a:defRPr>
            </a:lvl3pPr>
            <a:lvl4pPr marL="1600200" indent="-228600" defTabSz="1830388" eaLnBrk="0" hangingPunct="0">
              <a:defRPr sz="3200">
                <a:solidFill>
                  <a:schemeClr val="tx1"/>
                </a:solidFill>
                <a:latin typeface="Arial" charset="0"/>
              </a:defRPr>
            </a:lvl4pPr>
            <a:lvl5pPr marL="2057400" indent="-228600" defTabSz="1830388" eaLnBrk="0" hangingPunct="0">
              <a:defRPr sz="3200">
                <a:solidFill>
                  <a:schemeClr val="tx1"/>
                </a:solidFill>
                <a:latin typeface="Arial" charset="0"/>
              </a:defRPr>
            </a:lvl5pPr>
            <a:lvl6pPr marL="2514600" indent="-228600" defTabSz="1830388" eaLnBrk="0" fontAlgn="base" hangingPunct="0">
              <a:spcBef>
                <a:spcPct val="0"/>
              </a:spcBef>
              <a:spcAft>
                <a:spcPct val="0"/>
              </a:spcAft>
              <a:defRPr sz="3200">
                <a:solidFill>
                  <a:schemeClr val="tx1"/>
                </a:solidFill>
                <a:latin typeface="Arial" charset="0"/>
              </a:defRPr>
            </a:lvl6pPr>
            <a:lvl7pPr marL="2971800" indent="-228600" defTabSz="1830388" eaLnBrk="0" fontAlgn="base" hangingPunct="0">
              <a:spcBef>
                <a:spcPct val="0"/>
              </a:spcBef>
              <a:spcAft>
                <a:spcPct val="0"/>
              </a:spcAft>
              <a:defRPr sz="3200">
                <a:solidFill>
                  <a:schemeClr val="tx1"/>
                </a:solidFill>
                <a:latin typeface="Arial" charset="0"/>
              </a:defRPr>
            </a:lvl7pPr>
            <a:lvl8pPr marL="3429000" indent="-228600" defTabSz="1830388" eaLnBrk="0" fontAlgn="base" hangingPunct="0">
              <a:spcBef>
                <a:spcPct val="0"/>
              </a:spcBef>
              <a:spcAft>
                <a:spcPct val="0"/>
              </a:spcAft>
              <a:defRPr sz="3200">
                <a:solidFill>
                  <a:schemeClr val="tx1"/>
                </a:solidFill>
                <a:latin typeface="Arial" charset="0"/>
              </a:defRPr>
            </a:lvl8pPr>
            <a:lvl9pPr marL="3886200" indent="-228600" defTabSz="1830388" eaLnBrk="0" fontAlgn="base" hangingPunct="0">
              <a:spcBef>
                <a:spcPct val="0"/>
              </a:spcBef>
              <a:spcAft>
                <a:spcPct val="0"/>
              </a:spcAft>
              <a:defRPr sz="3200">
                <a:solidFill>
                  <a:schemeClr val="tx1"/>
                </a:solidFill>
                <a:latin typeface="Arial" charset="0"/>
              </a:defRPr>
            </a:lvl9pPr>
          </a:lstStyle>
          <a:p>
            <a:pPr eaLnBrk="1" hangingPunct="1"/>
            <a:r>
              <a:rPr lang="en-GB" altLang="nb-NO" sz="3600" b="1" dirty="0">
                <a:solidFill>
                  <a:schemeClr val="bg1"/>
                </a:solidFill>
                <a:latin typeface="+mn-lt"/>
              </a:rPr>
              <a:t>B</a:t>
            </a:r>
            <a:endParaRPr lang="en-GB" altLang="nb-NO" sz="3000" b="1" dirty="0">
              <a:solidFill>
                <a:schemeClr val="bg1"/>
              </a:solidFill>
              <a:latin typeface="+mn-lt"/>
            </a:endParaRPr>
          </a:p>
        </p:txBody>
      </p:sp>
      <p:pic>
        <p:nvPicPr>
          <p:cNvPr id="20" name="Bilde 19">
            <a:extLst>
              <a:ext uri="{FF2B5EF4-FFF2-40B4-BE49-F238E27FC236}">
                <a16:creationId xmlns:a16="http://schemas.microsoft.com/office/drawing/2014/main" id="{C09776B2-0485-0A86-C3F4-301BC5C95AF2}"/>
              </a:ext>
            </a:extLst>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22727215" y="6816463"/>
            <a:ext cx="8660863" cy="5419049"/>
          </a:xfrm>
          <a:prstGeom prst="rect">
            <a:avLst/>
          </a:prstGeom>
        </p:spPr>
      </p:pic>
      <p:pic>
        <p:nvPicPr>
          <p:cNvPr id="21" name="Bilde 20">
            <a:extLst>
              <a:ext uri="{FF2B5EF4-FFF2-40B4-BE49-F238E27FC236}">
                <a16:creationId xmlns:a16="http://schemas.microsoft.com/office/drawing/2014/main" id="{CA1B700F-411C-B6B5-72A3-B8C8D712F96E}"/>
              </a:ext>
            </a:extLst>
          </p:cNvPr>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22723185" y="12235512"/>
            <a:ext cx="8664893" cy="4916420"/>
          </a:xfrm>
          <a:prstGeom prst="rect">
            <a:avLst/>
          </a:prstGeom>
        </p:spPr>
      </p:pic>
      <p:pic>
        <p:nvPicPr>
          <p:cNvPr id="22" name="Bilde 21">
            <a:extLst>
              <a:ext uri="{FF2B5EF4-FFF2-40B4-BE49-F238E27FC236}">
                <a16:creationId xmlns:a16="http://schemas.microsoft.com/office/drawing/2014/main" id="{2759AAEA-5D8F-7FF2-AEA0-D63D0BECC9D2}"/>
              </a:ext>
            </a:extLst>
          </p:cNvPr>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22723184" y="17151932"/>
            <a:ext cx="8656431" cy="4916420"/>
          </a:xfrm>
          <a:prstGeom prst="rect">
            <a:avLst/>
          </a:prstGeom>
        </p:spPr>
      </p:pic>
      <p:pic>
        <p:nvPicPr>
          <p:cNvPr id="23" name="Bilde 22">
            <a:extLst>
              <a:ext uri="{FF2B5EF4-FFF2-40B4-BE49-F238E27FC236}">
                <a16:creationId xmlns:a16="http://schemas.microsoft.com/office/drawing/2014/main" id="{8F3B1735-F09B-C431-D86E-79BC33EB49C2}"/>
              </a:ext>
            </a:extLst>
          </p:cNvPr>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22688264" y="22068352"/>
            <a:ext cx="8682889" cy="5253699"/>
          </a:xfrm>
          <a:prstGeom prst="rect">
            <a:avLst/>
          </a:prstGeom>
        </p:spPr>
      </p:pic>
      <p:sp>
        <p:nvSpPr>
          <p:cNvPr id="26" name="Exmple box" descr="Example box">
            <a:extLst>
              <a:ext uri="{FF2B5EF4-FFF2-40B4-BE49-F238E27FC236}">
                <a16:creationId xmlns:a16="http://schemas.microsoft.com/office/drawing/2014/main" id="{44789B7E-7818-04A6-FAF5-C2F2F2EF6E2D}"/>
              </a:ext>
            </a:extLst>
          </p:cNvPr>
          <p:cNvSpPr txBox="1">
            <a:spLocks noChangeArrowheads="1"/>
          </p:cNvSpPr>
          <p:nvPr/>
        </p:nvSpPr>
        <p:spPr bwMode="auto">
          <a:xfrm>
            <a:off x="22419327" y="6200268"/>
            <a:ext cx="3049348" cy="721215"/>
          </a:xfrm>
          <a:prstGeom prst="rect">
            <a:avLst/>
          </a:prstGeom>
          <a:noFill/>
          <a:ln w="25400" algn="ctr">
            <a:noFill/>
            <a:miter lim="800000"/>
            <a:headEnd/>
            <a:tailEnd/>
          </a:ln>
          <a:effectLst/>
          <a:extLst>
            <a:ext uri="{909E8E84-426E-40DD-AFC4-6F175D3DCCD1}">
              <a14:hiddenFill xmlns:a14="http://schemas.microsoft.com/office/drawing/2010/main">
                <a:solidFill>
                  <a:srgbClr val="FFCC99"/>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360000" tIns="82800" bIns="82800">
            <a:spAutoFit/>
          </a:bodyPr>
          <a:lstStyle>
            <a:lvl1pPr defTabSz="1830388" eaLnBrk="0" hangingPunct="0">
              <a:defRPr sz="3200">
                <a:solidFill>
                  <a:schemeClr val="tx1"/>
                </a:solidFill>
                <a:latin typeface="Arial" charset="0"/>
              </a:defRPr>
            </a:lvl1pPr>
            <a:lvl2pPr marL="742950" indent="-285750" defTabSz="1830388" eaLnBrk="0" hangingPunct="0">
              <a:defRPr sz="3200">
                <a:solidFill>
                  <a:schemeClr val="tx1"/>
                </a:solidFill>
                <a:latin typeface="Arial" charset="0"/>
              </a:defRPr>
            </a:lvl2pPr>
            <a:lvl3pPr marL="1143000" indent="-228600" defTabSz="1830388" eaLnBrk="0" hangingPunct="0">
              <a:defRPr sz="3200">
                <a:solidFill>
                  <a:schemeClr val="tx1"/>
                </a:solidFill>
                <a:latin typeface="Arial" charset="0"/>
              </a:defRPr>
            </a:lvl3pPr>
            <a:lvl4pPr marL="1600200" indent="-228600" defTabSz="1830388" eaLnBrk="0" hangingPunct="0">
              <a:defRPr sz="3200">
                <a:solidFill>
                  <a:schemeClr val="tx1"/>
                </a:solidFill>
                <a:latin typeface="Arial" charset="0"/>
              </a:defRPr>
            </a:lvl4pPr>
            <a:lvl5pPr marL="2057400" indent="-228600" defTabSz="1830388" eaLnBrk="0" hangingPunct="0">
              <a:defRPr sz="3200">
                <a:solidFill>
                  <a:schemeClr val="tx1"/>
                </a:solidFill>
                <a:latin typeface="Arial" charset="0"/>
              </a:defRPr>
            </a:lvl5pPr>
            <a:lvl6pPr marL="2514600" indent="-228600" defTabSz="1830388" eaLnBrk="0" fontAlgn="base" hangingPunct="0">
              <a:spcBef>
                <a:spcPct val="0"/>
              </a:spcBef>
              <a:spcAft>
                <a:spcPct val="0"/>
              </a:spcAft>
              <a:defRPr sz="3200">
                <a:solidFill>
                  <a:schemeClr val="tx1"/>
                </a:solidFill>
                <a:latin typeface="Arial" charset="0"/>
              </a:defRPr>
            </a:lvl6pPr>
            <a:lvl7pPr marL="2971800" indent="-228600" defTabSz="1830388" eaLnBrk="0" fontAlgn="base" hangingPunct="0">
              <a:spcBef>
                <a:spcPct val="0"/>
              </a:spcBef>
              <a:spcAft>
                <a:spcPct val="0"/>
              </a:spcAft>
              <a:defRPr sz="3200">
                <a:solidFill>
                  <a:schemeClr val="tx1"/>
                </a:solidFill>
                <a:latin typeface="Arial" charset="0"/>
              </a:defRPr>
            </a:lvl7pPr>
            <a:lvl8pPr marL="3429000" indent="-228600" defTabSz="1830388" eaLnBrk="0" fontAlgn="base" hangingPunct="0">
              <a:spcBef>
                <a:spcPct val="0"/>
              </a:spcBef>
              <a:spcAft>
                <a:spcPct val="0"/>
              </a:spcAft>
              <a:defRPr sz="3200">
                <a:solidFill>
                  <a:schemeClr val="tx1"/>
                </a:solidFill>
                <a:latin typeface="Arial" charset="0"/>
              </a:defRPr>
            </a:lvl8pPr>
            <a:lvl9pPr marL="3886200" indent="-228600" defTabSz="1830388" eaLnBrk="0" fontAlgn="base" hangingPunct="0">
              <a:spcBef>
                <a:spcPct val="0"/>
              </a:spcBef>
              <a:spcAft>
                <a:spcPct val="0"/>
              </a:spcAft>
              <a:defRPr sz="3200">
                <a:solidFill>
                  <a:schemeClr val="tx1"/>
                </a:solidFill>
                <a:latin typeface="Arial" charset="0"/>
              </a:defRPr>
            </a:lvl9pPr>
          </a:lstStyle>
          <a:p>
            <a:pPr eaLnBrk="1" hangingPunct="1"/>
            <a:r>
              <a:rPr lang="en-GB" altLang="nb-NO" sz="3600" i="1" dirty="0">
                <a:solidFill>
                  <a:schemeClr val="tx1">
                    <a:lumMod val="85000"/>
                    <a:lumOff val="15000"/>
                  </a:schemeClr>
                </a:solidFill>
                <a:latin typeface="+mn-lt"/>
              </a:rPr>
              <a:t>Figure 3</a:t>
            </a:r>
          </a:p>
        </p:txBody>
      </p:sp>
      <p:sp>
        <p:nvSpPr>
          <p:cNvPr id="27" name="Exmple box" descr="Example box">
            <a:extLst>
              <a:ext uri="{FF2B5EF4-FFF2-40B4-BE49-F238E27FC236}">
                <a16:creationId xmlns:a16="http://schemas.microsoft.com/office/drawing/2014/main" id="{7757EF17-DBEB-DD4D-81A4-14D7CC3704F2}"/>
              </a:ext>
            </a:extLst>
          </p:cNvPr>
          <p:cNvSpPr txBox="1">
            <a:spLocks noChangeArrowheads="1"/>
          </p:cNvSpPr>
          <p:nvPr/>
        </p:nvSpPr>
        <p:spPr bwMode="auto">
          <a:xfrm>
            <a:off x="11541388" y="16076164"/>
            <a:ext cx="9859963" cy="721215"/>
          </a:xfrm>
          <a:prstGeom prst="rect">
            <a:avLst/>
          </a:prstGeom>
          <a:noFill/>
          <a:ln w="25400" algn="ctr">
            <a:noFill/>
            <a:miter lim="800000"/>
            <a:headEnd/>
            <a:tailEnd/>
          </a:ln>
          <a:effectLst/>
          <a:extLst>
            <a:ext uri="{909E8E84-426E-40DD-AFC4-6F175D3DCCD1}">
              <a14:hiddenFill xmlns:a14="http://schemas.microsoft.com/office/drawing/2010/main">
                <a:solidFill>
                  <a:srgbClr val="FFCC99"/>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360000" tIns="82800" bIns="82800">
            <a:spAutoFit/>
          </a:bodyPr>
          <a:lstStyle>
            <a:lvl1pPr defTabSz="1830388" eaLnBrk="0" hangingPunct="0">
              <a:defRPr sz="3200">
                <a:solidFill>
                  <a:schemeClr val="tx1"/>
                </a:solidFill>
                <a:latin typeface="Arial" charset="0"/>
              </a:defRPr>
            </a:lvl1pPr>
            <a:lvl2pPr marL="742950" indent="-285750" defTabSz="1830388" eaLnBrk="0" hangingPunct="0">
              <a:defRPr sz="3200">
                <a:solidFill>
                  <a:schemeClr val="tx1"/>
                </a:solidFill>
                <a:latin typeface="Arial" charset="0"/>
              </a:defRPr>
            </a:lvl2pPr>
            <a:lvl3pPr marL="1143000" indent="-228600" defTabSz="1830388" eaLnBrk="0" hangingPunct="0">
              <a:defRPr sz="3200">
                <a:solidFill>
                  <a:schemeClr val="tx1"/>
                </a:solidFill>
                <a:latin typeface="Arial" charset="0"/>
              </a:defRPr>
            </a:lvl3pPr>
            <a:lvl4pPr marL="1600200" indent="-228600" defTabSz="1830388" eaLnBrk="0" hangingPunct="0">
              <a:defRPr sz="3200">
                <a:solidFill>
                  <a:schemeClr val="tx1"/>
                </a:solidFill>
                <a:latin typeface="Arial" charset="0"/>
              </a:defRPr>
            </a:lvl4pPr>
            <a:lvl5pPr marL="2057400" indent="-228600" defTabSz="1830388" eaLnBrk="0" hangingPunct="0">
              <a:defRPr sz="3200">
                <a:solidFill>
                  <a:schemeClr val="tx1"/>
                </a:solidFill>
                <a:latin typeface="Arial" charset="0"/>
              </a:defRPr>
            </a:lvl5pPr>
            <a:lvl6pPr marL="2514600" indent="-228600" defTabSz="1830388" eaLnBrk="0" fontAlgn="base" hangingPunct="0">
              <a:spcBef>
                <a:spcPct val="0"/>
              </a:spcBef>
              <a:spcAft>
                <a:spcPct val="0"/>
              </a:spcAft>
              <a:defRPr sz="3200">
                <a:solidFill>
                  <a:schemeClr val="tx1"/>
                </a:solidFill>
                <a:latin typeface="Arial" charset="0"/>
              </a:defRPr>
            </a:lvl6pPr>
            <a:lvl7pPr marL="2971800" indent="-228600" defTabSz="1830388" eaLnBrk="0" fontAlgn="base" hangingPunct="0">
              <a:spcBef>
                <a:spcPct val="0"/>
              </a:spcBef>
              <a:spcAft>
                <a:spcPct val="0"/>
              </a:spcAft>
              <a:defRPr sz="3200">
                <a:solidFill>
                  <a:schemeClr val="tx1"/>
                </a:solidFill>
                <a:latin typeface="Arial" charset="0"/>
              </a:defRPr>
            </a:lvl7pPr>
            <a:lvl8pPr marL="3429000" indent="-228600" defTabSz="1830388" eaLnBrk="0" fontAlgn="base" hangingPunct="0">
              <a:spcBef>
                <a:spcPct val="0"/>
              </a:spcBef>
              <a:spcAft>
                <a:spcPct val="0"/>
              </a:spcAft>
              <a:defRPr sz="3200">
                <a:solidFill>
                  <a:schemeClr val="tx1"/>
                </a:solidFill>
                <a:latin typeface="Arial" charset="0"/>
              </a:defRPr>
            </a:lvl8pPr>
            <a:lvl9pPr marL="3886200" indent="-228600" defTabSz="1830388" eaLnBrk="0" fontAlgn="base" hangingPunct="0">
              <a:spcBef>
                <a:spcPct val="0"/>
              </a:spcBef>
              <a:spcAft>
                <a:spcPct val="0"/>
              </a:spcAft>
              <a:defRPr sz="3200">
                <a:solidFill>
                  <a:schemeClr val="tx1"/>
                </a:solidFill>
                <a:latin typeface="Arial" charset="0"/>
              </a:defRPr>
            </a:lvl9pPr>
          </a:lstStyle>
          <a:p>
            <a:pPr eaLnBrk="1" hangingPunct="1"/>
            <a:r>
              <a:rPr lang="en-GB" altLang="nb-NO" sz="3600" i="1" dirty="0">
                <a:solidFill>
                  <a:schemeClr val="tx1">
                    <a:lumMod val="85000"/>
                    <a:lumOff val="15000"/>
                  </a:schemeClr>
                </a:solidFill>
                <a:latin typeface="+mn-lt"/>
              </a:rPr>
              <a:t>Figure 2</a:t>
            </a:r>
          </a:p>
        </p:txBody>
      </p:sp>
      <p:sp>
        <p:nvSpPr>
          <p:cNvPr id="28" name="Exmple box" descr="Example box">
            <a:extLst>
              <a:ext uri="{FF2B5EF4-FFF2-40B4-BE49-F238E27FC236}">
                <a16:creationId xmlns:a16="http://schemas.microsoft.com/office/drawing/2014/main" id="{80AD2AC1-35EF-3D96-5F20-DCD61997925E}"/>
              </a:ext>
            </a:extLst>
          </p:cNvPr>
          <p:cNvSpPr txBox="1">
            <a:spLocks noChangeArrowheads="1"/>
          </p:cNvSpPr>
          <p:nvPr/>
        </p:nvSpPr>
        <p:spPr bwMode="auto">
          <a:xfrm>
            <a:off x="9033897" y="21020409"/>
            <a:ext cx="9859963" cy="721215"/>
          </a:xfrm>
          <a:prstGeom prst="rect">
            <a:avLst/>
          </a:prstGeom>
          <a:noFill/>
          <a:ln w="25400" algn="ctr">
            <a:noFill/>
            <a:miter lim="800000"/>
            <a:headEnd/>
            <a:tailEnd/>
          </a:ln>
          <a:effectLst/>
          <a:extLst>
            <a:ext uri="{909E8E84-426E-40DD-AFC4-6F175D3DCCD1}">
              <a14:hiddenFill xmlns:a14="http://schemas.microsoft.com/office/drawing/2010/main">
                <a:solidFill>
                  <a:srgbClr val="FFCC99"/>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360000" tIns="82800" bIns="82800">
            <a:spAutoFit/>
          </a:bodyPr>
          <a:lstStyle>
            <a:lvl1pPr defTabSz="1830388" eaLnBrk="0" hangingPunct="0">
              <a:defRPr sz="3200">
                <a:solidFill>
                  <a:schemeClr val="tx1"/>
                </a:solidFill>
                <a:latin typeface="Arial" charset="0"/>
              </a:defRPr>
            </a:lvl1pPr>
            <a:lvl2pPr marL="742950" indent="-285750" defTabSz="1830388" eaLnBrk="0" hangingPunct="0">
              <a:defRPr sz="3200">
                <a:solidFill>
                  <a:schemeClr val="tx1"/>
                </a:solidFill>
                <a:latin typeface="Arial" charset="0"/>
              </a:defRPr>
            </a:lvl2pPr>
            <a:lvl3pPr marL="1143000" indent="-228600" defTabSz="1830388" eaLnBrk="0" hangingPunct="0">
              <a:defRPr sz="3200">
                <a:solidFill>
                  <a:schemeClr val="tx1"/>
                </a:solidFill>
                <a:latin typeface="Arial" charset="0"/>
              </a:defRPr>
            </a:lvl3pPr>
            <a:lvl4pPr marL="1600200" indent="-228600" defTabSz="1830388" eaLnBrk="0" hangingPunct="0">
              <a:defRPr sz="3200">
                <a:solidFill>
                  <a:schemeClr val="tx1"/>
                </a:solidFill>
                <a:latin typeface="Arial" charset="0"/>
              </a:defRPr>
            </a:lvl4pPr>
            <a:lvl5pPr marL="2057400" indent="-228600" defTabSz="1830388" eaLnBrk="0" hangingPunct="0">
              <a:defRPr sz="3200">
                <a:solidFill>
                  <a:schemeClr val="tx1"/>
                </a:solidFill>
                <a:latin typeface="Arial" charset="0"/>
              </a:defRPr>
            </a:lvl5pPr>
            <a:lvl6pPr marL="2514600" indent="-228600" defTabSz="1830388" eaLnBrk="0" fontAlgn="base" hangingPunct="0">
              <a:spcBef>
                <a:spcPct val="0"/>
              </a:spcBef>
              <a:spcAft>
                <a:spcPct val="0"/>
              </a:spcAft>
              <a:defRPr sz="3200">
                <a:solidFill>
                  <a:schemeClr val="tx1"/>
                </a:solidFill>
                <a:latin typeface="Arial" charset="0"/>
              </a:defRPr>
            </a:lvl6pPr>
            <a:lvl7pPr marL="2971800" indent="-228600" defTabSz="1830388" eaLnBrk="0" fontAlgn="base" hangingPunct="0">
              <a:spcBef>
                <a:spcPct val="0"/>
              </a:spcBef>
              <a:spcAft>
                <a:spcPct val="0"/>
              </a:spcAft>
              <a:defRPr sz="3200">
                <a:solidFill>
                  <a:schemeClr val="tx1"/>
                </a:solidFill>
                <a:latin typeface="Arial" charset="0"/>
              </a:defRPr>
            </a:lvl7pPr>
            <a:lvl8pPr marL="3429000" indent="-228600" defTabSz="1830388" eaLnBrk="0" fontAlgn="base" hangingPunct="0">
              <a:spcBef>
                <a:spcPct val="0"/>
              </a:spcBef>
              <a:spcAft>
                <a:spcPct val="0"/>
              </a:spcAft>
              <a:defRPr sz="3200">
                <a:solidFill>
                  <a:schemeClr val="tx1"/>
                </a:solidFill>
                <a:latin typeface="Arial" charset="0"/>
              </a:defRPr>
            </a:lvl8pPr>
            <a:lvl9pPr marL="3886200" indent="-228600" defTabSz="1830388" eaLnBrk="0" fontAlgn="base" hangingPunct="0">
              <a:spcBef>
                <a:spcPct val="0"/>
              </a:spcBef>
              <a:spcAft>
                <a:spcPct val="0"/>
              </a:spcAft>
              <a:defRPr sz="3200">
                <a:solidFill>
                  <a:schemeClr val="tx1"/>
                </a:solidFill>
                <a:latin typeface="Arial" charset="0"/>
              </a:defRPr>
            </a:lvl9pPr>
          </a:lstStyle>
          <a:p>
            <a:pPr eaLnBrk="1" hangingPunct="1"/>
            <a:r>
              <a:rPr lang="en-GB" altLang="nb-NO" sz="3600" i="1" dirty="0">
                <a:solidFill>
                  <a:schemeClr val="tx1">
                    <a:lumMod val="85000"/>
                    <a:lumOff val="15000"/>
                  </a:schemeClr>
                </a:solidFill>
                <a:latin typeface="+mn-lt"/>
              </a:rPr>
              <a:t>Figure 1</a:t>
            </a:r>
          </a:p>
        </p:txBody>
      </p:sp>
      <p:sp>
        <p:nvSpPr>
          <p:cNvPr id="31" name="Text Box 4" descr="Text field ">
            <a:extLst>
              <a:ext uri="{FF2B5EF4-FFF2-40B4-BE49-F238E27FC236}">
                <a16:creationId xmlns:a16="http://schemas.microsoft.com/office/drawing/2014/main" id="{A1227654-1AD4-D5ED-21BB-04DB7AC50C5C}"/>
              </a:ext>
            </a:extLst>
          </p:cNvPr>
          <p:cNvSpPr txBox="1">
            <a:spLocks noChangeArrowheads="1"/>
          </p:cNvSpPr>
          <p:nvPr/>
        </p:nvSpPr>
        <p:spPr bwMode="auto">
          <a:xfrm>
            <a:off x="32200136" y="6229350"/>
            <a:ext cx="10033000" cy="2065180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38100" algn="ctr">
                <a:solidFill>
                  <a:srgbClr val="005473"/>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defTabSz="8361363" eaLnBrk="0" hangingPunct="0">
              <a:defRPr sz="3200">
                <a:solidFill>
                  <a:schemeClr val="tx1"/>
                </a:solidFill>
                <a:latin typeface="Arial" charset="0"/>
              </a:defRPr>
            </a:lvl1pPr>
            <a:lvl2pPr marL="742950" indent="-285750" defTabSz="8361363" eaLnBrk="0" hangingPunct="0">
              <a:defRPr sz="3200">
                <a:solidFill>
                  <a:schemeClr val="tx1"/>
                </a:solidFill>
                <a:latin typeface="Arial" charset="0"/>
              </a:defRPr>
            </a:lvl2pPr>
            <a:lvl3pPr marL="1143000" indent="-228600" defTabSz="8361363" eaLnBrk="0" hangingPunct="0">
              <a:defRPr sz="3200">
                <a:solidFill>
                  <a:schemeClr val="tx1"/>
                </a:solidFill>
                <a:latin typeface="Arial" charset="0"/>
              </a:defRPr>
            </a:lvl3pPr>
            <a:lvl4pPr marL="1600200" indent="-228600" defTabSz="8361363" eaLnBrk="0" hangingPunct="0">
              <a:defRPr sz="3200">
                <a:solidFill>
                  <a:schemeClr val="tx1"/>
                </a:solidFill>
                <a:latin typeface="Arial" charset="0"/>
              </a:defRPr>
            </a:lvl4pPr>
            <a:lvl5pPr marL="2057400" indent="-228600" defTabSz="8361363" eaLnBrk="0" hangingPunct="0">
              <a:defRPr sz="3200">
                <a:solidFill>
                  <a:schemeClr val="tx1"/>
                </a:solidFill>
                <a:latin typeface="Arial" charset="0"/>
              </a:defRPr>
            </a:lvl5pPr>
            <a:lvl6pPr marL="2514600" indent="-228600" defTabSz="8361363" eaLnBrk="0" fontAlgn="base" hangingPunct="0">
              <a:spcBef>
                <a:spcPct val="0"/>
              </a:spcBef>
              <a:spcAft>
                <a:spcPct val="0"/>
              </a:spcAft>
              <a:defRPr sz="3200">
                <a:solidFill>
                  <a:schemeClr val="tx1"/>
                </a:solidFill>
                <a:latin typeface="Arial" charset="0"/>
              </a:defRPr>
            </a:lvl6pPr>
            <a:lvl7pPr marL="2971800" indent="-228600" defTabSz="8361363" eaLnBrk="0" fontAlgn="base" hangingPunct="0">
              <a:spcBef>
                <a:spcPct val="0"/>
              </a:spcBef>
              <a:spcAft>
                <a:spcPct val="0"/>
              </a:spcAft>
              <a:defRPr sz="3200">
                <a:solidFill>
                  <a:schemeClr val="tx1"/>
                </a:solidFill>
                <a:latin typeface="Arial" charset="0"/>
              </a:defRPr>
            </a:lvl7pPr>
            <a:lvl8pPr marL="3429000" indent="-228600" defTabSz="8361363" eaLnBrk="0" fontAlgn="base" hangingPunct="0">
              <a:spcBef>
                <a:spcPct val="0"/>
              </a:spcBef>
              <a:spcAft>
                <a:spcPct val="0"/>
              </a:spcAft>
              <a:defRPr sz="3200">
                <a:solidFill>
                  <a:schemeClr val="tx1"/>
                </a:solidFill>
                <a:latin typeface="Arial" charset="0"/>
              </a:defRPr>
            </a:lvl8pPr>
            <a:lvl9pPr marL="3886200" indent="-228600" defTabSz="8361363" eaLnBrk="0" fontAlgn="base" hangingPunct="0">
              <a:spcBef>
                <a:spcPct val="0"/>
              </a:spcBef>
              <a:spcAft>
                <a:spcPct val="0"/>
              </a:spcAft>
              <a:defRPr sz="3200">
                <a:solidFill>
                  <a:schemeClr val="tx1"/>
                </a:solidFill>
                <a:latin typeface="Arial" charset="0"/>
              </a:defRPr>
            </a:lvl9pPr>
          </a:lstStyle>
          <a:p>
            <a:pPr eaLnBrk="1" hangingPunct="1">
              <a:spcBef>
                <a:spcPct val="50000"/>
              </a:spcBef>
            </a:pPr>
            <a:r>
              <a:rPr lang="en-US" altLang="nb-NO" sz="4000" b="1" dirty="0">
                <a:solidFill>
                  <a:schemeClr val="tx1">
                    <a:lumMod val="85000"/>
                    <a:lumOff val="15000"/>
                  </a:schemeClr>
                </a:solidFill>
                <a:latin typeface="+mn-lt"/>
              </a:rPr>
              <a:t>VAV/TAV unaffected by BMI</a:t>
            </a:r>
            <a:br>
              <a:rPr lang="en-US" altLang="nb-NO" sz="3600" b="1" dirty="0">
                <a:solidFill>
                  <a:schemeClr val="tx1">
                    <a:lumMod val="85000"/>
                    <a:lumOff val="15000"/>
                  </a:schemeClr>
                </a:solidFill>
                <a:latin typeface="+mn-lt"/>
              </a:rPr>
            </a:br>
            <a:r>
              <a:rPr lang="en-US" altLang="nb-NO" sz="3600" dirty="0">
                <a:solidFill>
                  <a:schemeClr val="tx1">
                    <a:lumMod val="85000"/>
                    <a:lumOff val="15000"/>
                  </a:schemeClr>
                </a:solidFill>
                <a:latin typeface="+mn-lt"/>
              </a:rPr>
              <a:t>Spearman rho was used to explore correlations between the morphometric obesity markers (BMI, SAV, VAV, TAV, VAV/TAV). All markers except VAV/TAV were highly positively correlated with each other. The lack of correlation between VAV/TAV and BMI indicates that the patients individual fat distributions are independent of the patients weight/BMI.</a:t>
            </a:r>
          </a:p>
          <a:p>
            <a:pPr eaLnBrk="1" hangingPunct="1">
              <a:spcBef>
                <a:spcPct val="50000"/>
              </a:spcBef>
            </a:pPr>
            <a:r>
              <a:rPr lang="en-US" altLang="nb-NO" sz="4000" b="1" dirty="0">
                <a:solidFill>
                  <a:schemeClr val="tx1">
                    <a:lumMod val="85000"/>
                    <a:lumOff val="15000"/>
                  </a:schemeClr>
                </a:solidFill>
                <a:latin typeface="+mn-lt"/>
              </a:rPr>
              <a:t>High-risk disease and VAV/TAV</a:t>
            </a:r>
            <a:br>
              <a:rPr lang="en-US" altLang="nb-NO" sz="4000" b="1" dirty="0">
                <a:solidFill>
                  <a:schemeClr val="tx1">
                    <a:lumMod val="85000"/>
                    <a:lumOff val="15000"/>
                  </a:schemeClr>
                </a:solidFill>
                <a:latin typeface="+mn-lt"/>
              </a:rPr>
            </a:br>
            <a:r>
              <a:rPr lang="en-US" altLang="nb-NO" sz="3600" dirty="0">
                <a:solidFill>
                  <a:schemeClr val="tx1">
                    <a:lumMod val="85000"/>
                    <a:lumOff val="15000"/>
                  </a:schemeClr>
                </a:solidFill>
                <a:latin typeface="+mn-lt"/>
              </a:rPr>
              <a:t>Associations between morphometric obesity markers and clinicopathological features were calculated using the Man Whitney U test. We found that high-risk disease had significantly lower BMI, SAV and TAV, but higher VAV/TAV. Obesity is well established to increase risk of developing EC and our findings suggest that the different fat compartments have distinct carcinogenic potentials. </a:t>
            </a:r>
          </a:p>
          <a:p>
            <a:pPr eaLnBrk="1" hangingPunct="1">
              <a:spcBef>
                <a:spcPct val="50000"/>
              </a:spcBef>
            </a:pPr>
            <a:r>
              <a:rPr lang="en-US" altLang="nb-NO" sz="4000" b="1" dirty="0">
                <a:solidFill>
                  <a:schemeClr val="tx1">
                    <a:lumMod val="85000"/>
                    <a:lumOff val="15000"/>
                  </a:schemeClr>
                </a:solidFill>
                <a:latin typeface="+mn-lt"/>
              </a:rPr>
              <a:t>Reduced disease-specific survival</a:t>
            </a:r>
            <a:br>
              <a:rPr lang="en-US" altLang="nb-NO" sz="3600" b="1" dirty="0">
                <a:solidFill>
                  <a:schemeClr val="tx1">
                    <a:lumMod val="85000"/>
                    <a:lumOff val="15000"/>
                  </a:schemeClr>
                </a:solidFill>
                <a:latin typeface="+mn-lt"/>
              </a:rPr>
            </a:br>
            <a:r>
              <a:rPr lang="en-US" altLang="nb-NO" sz="3600" dirty="0">
                <a:solidFill>
                  <a:schemeClr val="tx1">
                    <a:lumMod val="85000"/>
                    <a:lumOff val="15000"/>
                  </a:schemeClr>
                </a:solidFill>
                <a:latin typeface="+mn-lt"/>
              </a:rPr>
              <a:t>Using Cox Proportional Hazard Regression model, we found that VAV/TAV was significantly associated with reduced disease-specific and progression-free survival (Figure 1), substantiating the proposition that visceral fat has a more carcinogenic profile</a:t>
            </a:r>
            <a:r>
              <a:rPr lang="en-US" altLang="nb-NO" sz="3600" baseline="30000" dirty="0">
                <a:solidFill>
                  <a:schemeClr val="tx1">
                    <a:lumMod val="85000"/>
                    <a:lumOff val="15000"/>
                  </a:schemeClr>
                </a:solidFill>
                <a:latin typeface="+mn-lt"/>
              </a:rPr>
              <a:t>4-7</a:t>
            </a:r>
            <a:r>
              <a:rPr lang="en-US" altLang="nb-NO" sz="3600" dirty="0">
                <a:solidFill>
                  <a:schemeClr val="tx1">
                    <a:lumMod val="85000"/>
                    <a:lumOff val="15000"/>
                  </a:schemeClr>
                </a:solidFill>
                <a:latin typeface="+mn-lt"/>
              </a:rPr>
              <a:t>.</a:t>
            </a:r>
            <a:endParaRPr lang="en-US" altLang="nb-NO" sz="3600" b="1" dirty="0">
              <a:solidFill>
                <a:schemeClr val="tx1">
                  <a:lumMod val="85000"/>
                  <a:lumOff val="15000"/>
                </a:schemeClr>
              </a:solidFill>
              <a:latin typeface="+mn-lt"/>
            </a:endParaRPr>
          </a:p>
          <a:p>
            <a:pPr eaLnBrk="1" hangingPunct="1">
              <a:spcBef>
                <a:spcPct val="50000"/>
              </a:spcBef>
            </a:pPr>
            <a:r>
              <a:rPr lang="en-US" altLang="nb-NO" sz="4000" b="1" dirty="0">
                <a:solidFill>
                  <a:schemeClr val="tx1">
                    <a:lumMod val="85000"/>
                    <a:lumOff val="15000"/>
                  </a:schemeClr>
                </a:solidFill>
                <a:latin typeface="+mn-lt"/>
              </a:rPr>
              <a:t>Changes in fat volumes postoperatively</a:t>
            </a:r>
            <a:br>
              <a:rPr lang="en-US" altLang="nb-NO" sz="3600" dirty="0">
                <a:solidFill>
                  <a:schemeClr val="tx1">
                    <a:lumMod val="85000"/>
                    <a:lumOff val="15000"/>
                  </a:schemeClr>
                </a:solidFill>
                <a:latin typeface="+mn-lt"/>
              </a:rPr>
            </a:br>
            <a:r>
              <a:rPr lang="en-US" altLang="nb-NO" sz="3600" dirty="0">
                <a:solidFill>
                  <a:schemeClr val="tx1">
                    <a:lumMod val="85000"/>
                    <a:lumOff val="15000"/>
                  </a:schemeClr>
                </a:solidFill>
                <a:latin typeface="+mn-lt"/>
              </a:rPr>
              <a:t>Figure 3 shows changes in the morphometric obesity markers postoperatively. VAV/TAV had hardly changed for most patients, indicating fat loss was equal in SAV and VAV. It is well established that VAV is more sensitive to weight loss than SAV</a:t>
            </a:r>
            <a:r>
              <a:rPr lang="en-US" altLang="nb-NO" sz="3600" baseline="30000" dirty="0">
                <a:solidFill>
                  <a:schemeClr val="tx1">
                    <a:lumMod val="85000"/>
                    <a:lumOff val="15000"/>
                  </a:schemeClr>
                </a:solidFill>
                <a:latin typeface="+mn-lt"/>
              </a:rPr>
              <a:t>4</a:t>
            </a:r>
            <a:r>
              <a:rPr lang="en-US" altLang="nb-NO" sz="3600" dirty="0">
                <a:solidFill>
                  <a:schemeClr val="tx1">
                    <a:lumMod val="85000"/>
                    <a:lumOff val="15000"/>
                  </a:schemeClr>
                </a:solidFill>
                <a:latin typeface="+mn-lt"/>
              </a:rPr>
              <a:t>, suggesting fat loss due to cancer and cancer treatment might differ from intentional weight loss.</a:t>
            </a:r>
          </a:p>
        </p:txBody>
      </p:sp>
    </p:spTree>
    <p:extLst>
      <p:ext uri="{BB962C8B-B14F-4D97-AF65-F5344CB8AC3E}">
        <p14:creationId xmlns:p14="http://schemas.microsoft.com/office/powerpoint/2010/main" val="2076308915"/>
      </p:ext>
    </p:extLst>
  </p:cSld>
  <p:clrMapOvr>
    <a:masterClrMapping/>
  </p:clrMapOvr>
</p:sld>
</file>

<file path=ppt/theme/theme1.xml><?xml version="1.0" encoding="utf-8"?>
<a:theme xmlns:a="http://schemas.openxmlformats.org/drawingml/2006/main" name="Standard utforming">
  <a:themeElements>
    <a:clrScheme name="UiB-Farger-2015-matt">
      <a:dk1>
        <a:sysClr val="windowText" lastClr="000000"/>
      </a:dk1>
      <a:lt1>
        <a:srgbClr val="FFFFFF"/>
      </a:lt1>
      <a:dk2>
        <a:srgbClr val="847268"/>
      </a:dk2>
      <a:lt2>
        <a:srgbClr val="D0CAC2"/>
      </a:lt2>
      <a:accent1>
        <a:srgbClr val="DB3F3D"/>
      </a:accent1>
      <a:accent2>
        <a:srgbClr val="1A2640"/>
      </a:accent2>
      <a:accent3>
        <a:srgbClr val="CDAB3F"/>
      </a:accent3>
      <a:accent4>
        <a:srgbClr val="4EA0B7"/>
      </a:accent4>
      <a:accent5>
        <a:srgbClr val="789A5B"/>
      </a:accent5>
      <a:accent6>
        <a:srgbClr val="705686"/>
      </a:accent6>
      <a:hlink>
        <a:srgbClr val="009FEE"/>
      </a:hlink>
      <a:folHlink>
        <a:srgbClr val="522D89"/>
      </a:folHlink>
    </a:clrScheme>
    <a:fontScheme name="Standard utforming">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38100" cap="flat" cmpd="sng" algn="ctr">
              <a:solidFill>
                <a:srgbClr val="005473"/>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spAutoFit/>
      </a:bodyPr>
      <a:lstStyle>
        <a:defPPr marL="0" marR="0" indent="0" algn="l" defTabSz="8361363" rtl="0" eaLnBrk="1" fontAlgn="base" latinLnBrk="0" hangingPunct="1">
          <a:lnSpc>
            <a:spcPct val="100000"/>
          </a:lnSpc>
          <a:spcBef>
            <a:spcPct val="0"/>
          </a:spcBef>
          <a:spcAft>
            <a:spcPct val="0"/>
          </a:spcAft>
          <a:buClrTx/>
          <a:buSzTx/>
          <a:buFontTx/>
          <a:buNone/>
          <a:tabLst/>
          <a:defRPr kumimoji="0" lang="nb-NO" sz="32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38100" cap="flat" cmpd="sng" algn="ctr">
              <a:solidFill>
                <a:srgbClr val="005473"/>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spAutoFit/>
      </a:bodyPr>
      <a:lstStyle>
        <a:defPPr marL="0" marR="0" indent="0" algn="l" defTabSz="8361363" rtl="0" eaLnBrk="1" fontAlgn="base" latinLnBrk="0" hangingPunct="1">
          <a:lnSpc>
            <a:spcPct val="100000"/>
          </a:lnSpc>
          <a:spcBef>
            <a:spcPct val="0"/>
          </a:spcBef>
          <a:spcAft>
            <a:spcPct val="0"/>
          </a:spcAft>
          <a:buClrTx/>
          <a:buSzTx/>
          <a:buFontTx/>
          <a:buNone/>
          <a:tabLst/>
          <a:defRPr kumimoji="0" lang="nb-NO" sz="3200" b="0" i="0" u="none" strike="noStrike" cap="none" normalizeH="0" baseline="0" smtClean="0">
            <a:ln>
              <a:noFill/>
            </a:ln>
            <a:solidFill>
              <a:schemeClr val="tx1"/>
            </a:solidFill>
            <a:effectLst/>
            <a:latin typeface="Arial" charset="0"/>
          </a:defRPr>
        </a:defPPr>
      </a:lstStyle>
    </a:lnDef>
  </a:objectDefaults>
  <a:extraClrSchemeLst>
    <a:extraClrScheme>
      <a:clrScheme name="Standard utforming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Standard utforming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Standard utforming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Standard utforming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Standard utforming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Standard utforming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Standard utforming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Standard utforming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Standard utforming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Standard utforming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Standard utforming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Standard utforming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tema">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1794</TotalTime>
  <Words>1024</Words>
  <Application>Microsoft Macintosh PowerPoint</Application>
  <PresentationFormat>Egendefinert</PresentationFormat>
  <Paragraphs>34</Paragraphs>
  <Slides>1</Slides>
  <Notes>1</Notes>
  <HiddenSlides>0</HiddenSlides>
  <MMClips>0</MMClips>
  <ScaleCrop>false</ScaleCrop>
  <HeadingPairs>
    <vt:vector size="6" baseType="variant">
      <vt:variant>
        <vt:lpstr>Brukte skrifter</vt:lpstr>
      </vt:variant>
      <vt:variant>
        <vt:i4>1</vt:i4>
      </vt:variant>
      <vt:variant>
        <vt:lpstr>Tema</vt:lpstr>
      </vt:variant>
      <vt:variant>
        <vt:i4>1</vt:i4>
      </vt:variant>
      <vt:variant>
        <vt:lpstr>Lysbildetitler</vt:lpstr>
      </vt:variant>
      <vt:variant>
        <vt:i4>1</vt:i4>
      </vt:variant>
    </vt:vector>
  </HeadingPairs>
  <TitlesOfParts>
    <vt:vector size="3" baseType="lpstr">
      <vt:lpstr>Arial</vt:lpstr>
      <vt:lpstr>Standard utforming</vt:lpstr>
      <vt:lpstr>PowerPoint-presentasjon</vt:lpstr>
    </vt:vector>
  </TitlesOfParts>
  <Company>IT-avd, UiB</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Lysbilde 1</dc:title>
  <dc:creator>Helge Grønhaug</dc:creator>
  <cp:lastModifiedBy>Astrid Marie Kirkesæther Brun</cp:lastModifiedBy>
  <cp:revision>182</cp:revision>
  <cp:lastPrinted>2016-05-27T08:05:21Z</cp:lastPrinted>
  <dcterms:created xsi:type="dcterms:W3CDTF">2006-11-02T13:18:58Z</dcterms:created>
  <dcterms:modified xsi:type="dcterms:W3CDTF">2022-10-07T09:37:22Z</dcterms:modified>
</cp:coreProperties>
</file>