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78">
          <p15:clr>
            <a:srgbClr val="A4A3A4"/>
          </p15:clr>
        </p15:guide>
        <p15:guide id="2" orient="horz" pos="18586">
          <p15:clr>
            <a:srgbClr val="A4A3A4"/>
          </p15:clr>
        </p15:guide>
        <p15:guide id="3" orient="horz" pos="17074">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D8D857-9A9A-4980-B677-C7E6517FB5E4}" v="1" dt="2022-10-09T20:11:37.720"/>
    <p1510:client id="{C08B7E1D-D501-4E06-BD20-38B8586F60AD}" v="585" dt="2022-10-09T20:07:49.876"/>
    <p1510:client id="{F39522F0-501D-4F09-8224-A5463E7820EA}" v="117" dt="2022-10-09T20:02:13.345"/>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 d="100"/>
          <a:sy n="15" d="100"/>
        </p:scale>
        <p:origin x="1212" y="64"/>
      </p:cViewPr>
      <p:guideLst>
        <p:guide orient="horz" pos="2778"/>
        <p:guide orient="horz" pos="18586"/>
        <p:guide orient="horz" pos="17074"/>
        <p:guide pos="745"/>
        <p:guide pos="19961"/>
        <p:guide pos="26361"/>
        <p:guide pos="13513"/>
        <p:guide pos="702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3" descr="Background, text field"/>
          <p:cNvSpPr>
            <a:spLocks/>
          </p:cNvSpPr>
          <p:nvPr/>
        </p:nvSpPr>
        <p:spPr bwMode="auto">
          <a:xfrm>
            <a:off x="6780" y="6047625"/>
            <a:ext cx="42840000" cy="21204000"/>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chemeClr val="bg2">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pic>
        <p:nvPicPr>
          <p:cNvPr id="1026" name="Picture 19"/>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1141169" y="27849640"/>
            <a:ext cx="9907651" cy="181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reeform 3" descr="Red field, top"/>
          <p:cNvSpPr>
            <a:spLocks/>
          </p:cNvSpPr>
          <p:nvPr/>
        </p:nvSpPr>
        <p:spPr bwMode="auto">
          <a:xfrm>
            <a:off x="0" y="-1"/>
            <a:ext cx="42840000" cy="5634931"/>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rgbClr val="E857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nb-NO"/>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ac009@uib.n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mailto:gun008@uib.n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1182688" y="547470"/>
            <a:ext cx="34201099" cy="1862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11300" b="1">
                <a:solidFill>
                  <a:schemeClr val="bg1"/>
                </a:solidFill>
                <a:latin typeface="Arial" panose="020B0604020202020204" pitchFamily="34" charset="0"/>
                <a:cs typeface="Arial" panose="020B0604020202020204" pitchFamily="34" charset="0"/>
              </a:rPr>
              <a:t>Dopamine under pressure</a:t>
            </a:r>
            <a:endParaRPr lang="nb-NO" altLang="nb-NO" sz="11300" b="1">
              <a:solidFill>
                <a:schemeClr val="bg1"/>
              </a:solidFill>
              <a:latin typeface="Arial" panose="020B0604020202020204" pitchFamily="34" charset="0"/>
              <a:cs typeface="Arial" panose="020B0604020202020204" pitchFamily="34" charset="0"/>
            </a:endParaRPr>
          </a:p>
        </p:txBody>
      </p:sp>
      <p:sp>
        <p:nvSpPr>
          <p:cNvPr id="2054" name="Subtitle" descr="Subtitle field"/>
          <p:cNvSpPr txBox="1">
            <a:spLocks noChangeArrowheads="1"/>
          </p:cNvSpPr>
          <p:nvPr/>
        </p:nvSpPr>
        <p:spPr bwMode="auto">
          <a:xfrm>
            <a:off x="1182688" y="2663134"/>
            <a:ext cx="23004667"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nn-NO" altLang="nb-NO" sz="6000" b="1" i="1">
                <a:solidFill>
                  <a:schemeClr val="bg1"/>
                </a:solidFill>
                <a:latin typeface="+mj-lt"/>
              </a:rPr>
              <a:t>A </a:t>
            </a:r>
            <a:r>
              <a:rPr lang="nn-NO" altLang="nb-NO" sz="6000" b="1" i="1" err="1">
                <a:solidFill>
                  <a:schemeClr val="bg1"/>
                </a:solidFill>
                <a:latin typeface="+mj-lt"/>
              </a:rPr>
              <a:t>literature</a:t>
            </a:r>
            <a:r>
              <a:rPr lang="nn-NO" altLang="nb-NO" sz="6000" b="1" i="1">
                <a:solidFill>
                  <a:schemeClr val="bg1"/>
                </a:solidFill>
                <a:latin typeface="+mj-lt"/>
              </a:rPr>
              <a:t> study </a:t>
            </a:r>
            <a:r>
              <a:rPr lang="nn-NO" altLang="nb-NO" sz="6000" b="1" i="1" err="1">
                <a:solidFill>
                  <a:schemeClr val="bg1"/>
                </a:solidFill>
                <a:latin typeface="+mj-lt"/>
              </a:rPr>
              <a:t>on</a:t>
            </a:r>
            <a:r>
              <a:rPr lang="nn-NO" altLang="nb-NO" sz="6000" b="1" i="1">
                <a:solidFill>
                  <a:schemeClr val="bg1"/>
                </a:solidFill>
                <a:latin typeface="+mj-lt"/>
              </a:rPr>
              <a:t> </a:t>
            </a:r>
            <a:r>
              <a:rPr lang="nn-NO" altLang="nb-NO" sz="6000" b="1" i="1" err="1">
                <a:solidFill>
                  <a:schemeClr val="bg1"/>
                </a:solidFill>
                <a:latin typeface="+mj-lt"/>
              </a:rPr>
              <a:t>the</a:t>
            </a:r>
            <a:r>
              <a:rPr lang="nn-NO" altLang="nb-NO" sz="6000" b="1" i="1">
                <a:solidFill>
                  <a:schemeClr val="bg1"/>
                </a:solidFill>
                <a:latin typeface="+mj-lt"/>
              </a:rPr>
              <a:t> </a:t>
            </a:r>
            <a:r>
              <a:rPr lang="nn-NO" altLang="nb-NO" sz="6000" b="1" i="1" err="1">
                <a:solidFill>
                  <a:schemeClr val="bg1"/>
                </a:solidFill>
                <a:latin typeface="+mj-lt"/>
              </a:rPr>
              <a:t>effects</a:t>
            </a:r>
            <a:r>
              <a:rPr lang="nn-NO" altLang="nb-NO" sz="6000" b="1" i="1">
                <a:solidFill>
                  <a:schemeClr val="bg1"/>
                </a:solidFill>
                <a:latin typeface="+mj-lt"/>
              </a:rPr>
              <a:t> </a:t>
            </a:r>
            <a:r>
              <a:rPr lang="nn-NO" altLang="nb-NO" sz="6000" b="1" i="1" err="1">
                <a:solidFill>
                  <a:schemeClr val="bg1"/>
                </a:solidFill>
                <a:latin typeface="+mj-lt"/>
              </a:rPr>
              <a:t>of</a:t>
            </a:r>
            <a:r>
              <a:rPr lang="nn-NO" altLang="nb-NO" sz="6000" b="1" i="1">
                <a:solidFill>
                  <a:schemeClr val="bg1"/>
                </a:solidFill>
                <a:latin typeface="+mj-lt"/>
              </a:rPr>
              <a:t> </a:t>
            </a:r>
            <a:r>
              <a:rPr lang="nn-NO" altLang="nb-NO" sz="6000" b="1" i="1" err="1">
                <a:solidFill>
                  <a:schemeClr val="bg1"/>
                </a:solidFill>
                <a:latin typeface="+mj-lt"/>
              </a:rPr>
              <a:t>diving-conditions</a:t>
            </a:r>
            <a:r>
              <a:rPr lang="nn-NO" altLang="nb-NO" sz="6000" b="1" i="1">
                <a:solidFill>
                  <a:schemeClr val="bg1"/>
                </a:solidFill>
                <a:latin typeface="+mj-lt"/>
              </a:rPr>
              <a:t> </a:t>
            </a:r>
            <a:r>
              <a:rPr lang="nn-NO" altLang="nb-NO" sz="6000" b="1" i="1" err="1">
                <a:solidFill>
                  <a:schemeClr val="bg1"/>
                </a:solidFill>
                <a:latin typeface="+mj-lt"/>
              </a:rPr>
              <a:t>on</a:t>
            </a:r>
            <a:r>
              <a:rPr lang="nn-NO" altLang="nb-NO" sz="6000" b="1" i="1">
                <a:solidFill>
                  <a:schemeClr val="bg1"/>
                </a:solidFill>
                <a:latin typeface="+mj-lt"/>
              </a:rPr>
              <a:t> </a:t>
            </a:r>
            <a:r>
              <a:rPr lang="nn-NO" altLang="nb-NO" sz="6000" b="1" i="1" err="1">
                <a:solidFill>
                  <a:schemeClr val="bg1"/>
                </a:solidFill>
                <a:latin typeface="+mj-lt"/>
              </a:rPr>
              <a:t>dopaminergic</a:t>
            </a:r>
            <a:r>
              <a:rPr lang="nn-NO" altLang="nb-NO" sz="6000" b="1" i="1">
                <a:solidFill>
                  <a:schemeClr val="bg1"/>
                </a:solidFill>
                <a:latin typeface="+mj-lt"/>
              </a:rPr>
              <a:t> neurotransmission and </a:t>
            </a:r>
            <a:r>
              <a:rPr lang="nn-NO" altLang="nb-NO" sz="6000" b="1" i="1" err="1">
                <a:solidFill>
                  <a:schemeClr val="bg1"/>
                </a:solidFill>
                <a:latin typeface="+mj-lt"/>
              </a:rPr>
              <a:t>possible</a:t>
            </a:r>
            <a:r>
              <a:rPr lang="nn-NO" altLang="nb-NO" sz="6000" b="1" i="1">
                <a:solidFill>
                  <a:schemeClr val="bg1"/>
                </a:solidFill>
                <a:latin typeface="+mj-lt"/>
              </a:rPr>
              <a:t> </a:t>
            </a:r>
            <a:r>
              <a:rPr lang="nn-NO" altLang="nb-NO" sz="6000" b="1" i="1" err="1">
                <a:solidFill>
                  <a:schemeClr val="bg1"/>
                </a:solidFill>
                <a:latin typeface="+mj-lt"/>
              </a:rPr>
              <a:t>implications</a:t>
            </a:r>
            <a:r>
              <a:rPr lang="nn-NO" altLang="nb-NO" sz="6000" b="1" i="1">
                <a:solidFill>
                  <a:schemeClr val="bg1"/>
                </a:solidFill>
                <a:latin typeface="+mj-lt"/>
              </a:rPr>
              <a:t> for </a:t>
            </a:r>
            <a:r>
              <a:rPr lang="nn-NO" altLang="nb-NO" sz="6000" b="1" i="1" err="1">
                <a:solidFill>
                  <a:schemeClr val="bg1"/>
                </a:solidFill>
                <a:latin typeface="+mj-lt"/>
              </a:rPr>
              <a:t>improved</a:t>
            </a:r>
            <a:r>
              <a:rPr lang="nn-NO" altLang="nb-NO" sz="6000" b="1" i="1">
                <a:solidFill>
                  <a:schemeClr val="bg1"/>
                </a:solidFill>
                <a:latin typeface="+mj-lt"/>
              </a:rPr>
              <a:t> </a:t>
            </a:r>
            <a:r>
              <a:rPr lang="nn-NO" altLang="nb-NO" sz="6000" b="1" i="1" err="1">
                <a:solidFill>
                  <a:schemeClr val="bg1"/>
                </a:solidFill>
                <a:latin typeface="+mj-lt"/>
              </a:rPr>
              <a:t>safety</a:t>
            </a:r>
            <a:r>
              <a:rPr lang="nn-NO" altLang="nb-NO" sz="6000" b="1" i="1">
                <a:solidFill>
                  <a:schemeClr val="bg1"/>
                </a:solidFill>
                <a:latin typeface="+mj-lt"/>
              </a:rPr>
              <a:t> </a:t>
            </a:r>
            <a:r>
              <a:rPr lang="nn-NO" altLang="nb-NO" sz="6000" b="1" i="1" err="1">
                <a:solidFill>
                  <a:schemeClr val="bg1"/>
                </a:solidFill>
                <a:latin typeface="+mj-lt"/>
              </a:rPr>
              <a:t>of</a:t>
            </a:r>
            <a:r>
              <a:rPr lang="nn-NO" altLang="nb-NO" sz="6000" b="1" i="1">
                <a:solidFill>
                  <a:schemeClr val="bg1"/>
                </a:solidFill>
                <a:latin typeface="+mj-lt"/>
              </a:rPr>
              <a:t> </a:t>
            </a:r>
            <a:r>
              <a:rPr lang="nn-NO" altLang="nb-NO" sz="6000" b="1" i="1" err="1">
                <a:solidFill>
                  <a:schemeClr val="bg1"/>
                </a:solidFill>
                <a:latin typeface="+mj-lt"/>
              </a:rPr>
              <a:t>occipational</a:t>
            </a:r>
            <a:r>
              <a:rPr lang="nn-NO" altLang="nb-NO" sz="6000" b="1" i="1">
                <a:solidFill>
                  <a:schemeClr val="bg1"/>
                </a:solidFill>
                <a:latin typeface="+mj-lt"/>
              </a:rPr>
              <a:t> </a:t>
            </a:r>
            <a:r>
              <a:rPr lang="nn-NO" altLang="nb-NO" sz="6000" b="1" i="1" err="1">
                <a:solidFill>
                  <a:schemeClr val="bg1"/>
                </a:solidFill>
                <a:latin typeface="+mj-lt"/>
              </a:rPr>
              <a:t>diving</a:t>
            </a:r>
            <a:endParaRPr lang="nb-NO" altLang="nb-NO" sz="6000" b="1" i="1">
              <a:solidFill>
                <a:schemeClr val="bg1"/>
              </a:solidFill>
              <a:latin typeface="+mj-lt"/>
            </a:endParaRPr>
          </a:p>
        </p:txBody>
      </p:sp>
      <p:sp>
        <p:nvSpPr>
          <p:cNvPr id="2053" name="Name and info" descr="Field for name and email"/>
          <p:cNvSpPr txBox="1">
            <a:spLocks noChangeArrowheads="1"/>
          </p:cNvSpPr>
          <p:nvPr/>
        </p:nvSpPr>
        <p:spPr bwMode="auto">
          <a:xfrm>
            <a:off x="36411594" y="1442827"/>
            <a:ext cx="564039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800" b="1">
                <a:solidFill>
                  <a:schemeClr val="bg1"/>
                </a:solidFill>
                <a:latin typeface="+mn-lt"/>
              </a:rPr>
              <a:t>Marte Elise Eide</a:t>
            </a:r>
          </a:p>
          <a:p>
            <a:pPr algn="r" eaLnBrk="1" hangingPunct="1"/>
            <a:r>
              <a:rPr lang="nb-NO" altLang="nb-NO" sz="4800" b="1">
                <a:solidFill>
                  <a:schemeClr val="bg1"/>
                </a:solidFill>
                <a:latin typeface="+mn-lt"/>
              </a:rPr>
              <a:t>Marie Ryen </a:t>
            </a:r>
            <a:r>
              <a:rPr lang="nb-NO" altLang="nb-NO" sz="4800" b="1" err="1">
                <a:solidFill>
                  <a:schemeClr val="bg1"/>
                </a:solidFill>
                <a:latin typeface="+mn-lt"/>
              </a:rPr>
              <a:t>Brabec</a:t>
            </a:r>
            <a:br>
              <a:rPr lang="nb-NO" altLang="nb-NO" sz="4000">
                <a:solidFill>
                  <a:schemeClr val="bg1"/>
                </a:solidFill>
                <a:latin typeface="+mn-lt"/>
              </a:rPr>
            </a:br>
            <a:r>
              <a:rPr lang="nb-NO" altLang="nb-NO" sz="4000" err="1">
                <a:solidFill>
                  <a:schemeClr val="bg1"/>
                </a:solidFill>
                <a:latin typeface="+mn-lt"/>
              </a:rPr>
              <a:t>University</a:t>
            </a:r>
            <a:r>
              <a:rPr lang="nb-NO" altLang="nb-NO" sz="4000">
                <a:solidFill>
                  <a:schemeClr val="bg1"/>
                </a:solidFill>
                <a:latin typeface="+mn-lt"/>
              </a:rPr>
              <a:t> </a:t>
            </a:r>
            <a:r>
              <a:rPr lang="nb-NO" altLang="nb-NO" sz="4000" err="1">
                <a:solidFill>
                  <a:schemeClr val="bg1"/>
                </a:solidFill>
                <a:latin typeface="+mn-lt"/>
              </a:rPr>
              <a:t>of</a:t>
            </a:r>
            <a:r>
              <a:rPr lang="nb-NO" altLang="nb-NO" sz="4000">
                <a:solidFill>
                  <a:schemeClr val="bg1"/>
                </a:solidFill>
                <a:latin typeface="+mn-lt"/>
              </a:rPr>
              <a:t> Bergen</a:t>
            </a:r>
          </a:p>
          <a:p>
            <a:pPr algn="r" eaLnBrk="1" hangingPunct="1"/>
            <a:r>
              <a:rPr lang="nb-NO" altLang="nb-NO" sz="4000">
                <a:solidFill>
                  <a:schemeClr val="bg1"/>
                </a:solidFill>
                <a:latin typeface="+mn-lt"/>
                <a:hlinkClick r:id="rId3">
                  <a:extLst>
                    <a:ext uri="{A12FA001-AC4F-418D-AE19-62706E023703}">
                      <ahyp:hlinkClr xmlns:ahyp="http://schemas.microsoft.com/office/drawing/2018/hyperlinkcolor" val="tx"/>
                    </a:ext>
                  </a:extLst>
                </a:hlinkClick>
              </a:rPr>
              <a:t>fac009@uib.no</a:t>
            </a:r>
            <a:endParaRPr lang="nb-NO" altLang="nb-NO" sz="4000">
              <a:solidFill>
                <a:schemeClr val="bg1"/>
              </a:solidFill>
              <a:latin typeface="+mn-lt"/>
            </a:endParaRPr>
          </a:p>
          <a:p>
            <a:pPr algn="r" eaLnBrk="1" hangingPunct="1"/>
            <a:r>
              <a:rPr lang="nb-NO" altLang="nb-NO" sz="4000">
                <a:solidFill>
                  <a:schemeClr val="bg1"/>
                </a:solidFill>
                <a:latin typeface="+mn-lt"/>
                <a:hlinkClick r:id="rId4">
                  <a:extLst>
                    <a:ext uri="{A12FA001-AC4F-418D-AE19-62706E023703}">
                      <ahyp:hlinkClr xmlns:ahyp="http://schemas.microsoft.com/office/drawing/2018/hyperlinkcolor" val="tx"/>
                    </a:ext>
                  </a:extLst>
                </a:hlinkClick>
              </a:rPr>
              <a:t>gun008@uib.no</a:t>
            </a:r>
            <a:endParaRPr lang="nb-NO" altLang="nb-NO" sz="4000">
              <a:solidFill>
                <a:schemeClr val="bg1"/>
              </a:solidFill>
              <a:latin typeface="+mn-lt"/>
            </a:endParaRPr>
          </a:p>
          <a:p>
            <a:pPr algn="r" eaLnBrk="1" hangingPunct="1"/>
            <a:endParaRPr lang="nb-NO" altLang="nb-NO" sz="4000">
              <a:solidFill>
                <a:schemeClr val="bg1"/>
              </a:solidFill>
              <a:latin typeface="+mn-lt"/>
            </a:endParaRPr>
          </a:p>
        </p:txBody>
      </p:sp>
      <p:sp>
        <p:nvSpPr>
          <p:cNvPr id="2055" name="Text box 1" descr="Text field "/>
          <p:cNvSpPr txBox="1">
            <a:spLocks noChangeArrowheads="1"/>
          </p:cNvSpPr>
          <p:nvPr/>
        </p:nvSpPr>
        <p:spPr bwMode="auto">
          <a:xfrm>
            <a:off x="1182688" y="5797550"/>
            <a:ext cx="20221574" cy="22621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a:spcAft>
                <a:spcPts val="800"/>
              </a:spcAft>
            </a:pPr>
            <a:r>
              <a:rPr lang="en-GB" sz="5400" b="1">
                <a:effectLst/>
                <a:latin typeface="Times New Roman" panose="02020603050405020304" pitchFamily="18" charset="0"/>
                <a:ea typeface="Times New Roman" panose="02020603050405020304" pitchFamily="18" charset="0"/>
              </a:rPr>
              <a:t>Abstract</a:t>
            </a:r>
            <a:endParaRPr lang="nb-NO" sz="5400" b="1">
              <a:effectLst/>
              <a:latin typeface="Times New Roman" panose="02020603050405020304" pitchFamily="18" charset="0"/>
              <a:ea typeface="Times New Roman" panose="02020603050405020304" pitchFamily="18" charset="0"/>
            </a:endParaRPr>
          </a:p>
          <a:p>
            <a:pPr>
              <a:spcAft>
                <a:spcPts val="800"/>
              </a:spcAft>
            </a:pPr>
            <a:r>
              <a:rPr lang="en-GB" sz="5400">
                <a:effectLst/>
                <a:latin typeface="Times New Roman" panose="02020603050405020304" pitchFamily="18" charset="0"/>
                <a:ea typeface="Times New Roman" panose="02020603050405020304" pitchFamily="18" charset="0"/>
              </a:rPr>
              <a:t>This literature study examines the reported effects diving-related exposures have on the monoamine dopamine in the brain. Studies have shown that monoamines play a crucial role in pressure related</a:t>
            </a:r>
            <a:r>
              <a:rPr lang="en-GB" sz="5400">
                <a:solidFill>
                  <a:srgbClr val="BFBFBF"/>
                </a:solidFill>
                <a:effectLst/>
                <a:latin typeface="Times New Roman" panose="02020603050405020304" pitchFamily="18" charset="0"/>
                <a:ea typeface="Times New Roman" panose="02020603050405020304" pitchFamily="18" charset="0"/>
              </a:rPr>
              <a:t> </a:t>
            </a:r>
            <a:r>
              <a:rPr lang="en-GB" sz="5400">
                <a:effectLst/>
                <a:latin typeface="Times New Roman" panose="02020603050405020304" pitchFamily="18" charset="0"/>
                <a:ea typeface="Times New Roman" panose="02020603050405020304" pitchFamily="18" charset="0"/>
              </a:rPr>
              <a:t>diving complications like high-pressure neurological syndrome and inert gas narcosis. Elucidating the role of dopamine can lead us closer to a mechanistic understanding of how inert gasses and pressure affect the central nervous system. A deeper understanding of these conditions can lead to </a:t>
            </a:r>
            <a:r>
              <a:rPr lang="en-US" sz="5400">
                <a:effectLst/>
                <a:latin typeface="Times New Roman" panose="02020603050405020304" pitchFamily="18" charset="0"/>
                <a:ea typeface="Times New Roman" panose="02020603050405020304" pitchFamily="18" charset="0"/>
              </a:rPr>
              <a:t>strengthening of guidelines and improved safety for divers. It can </a:t>
            </a:r>
            <a:r>
              <a:rPr lang="en-GB" sz="5400">
                <a:effectLst/>
                <a:latin typeface="Times New Roman" panose="02020603050405020304" pitchFamily="18" charset="0"/>
                <a:ea typeface="Times New Roman" panose="02020603050405020304" pitchFamily="18" charset="0"/>
              </a:rPr>
              <a:t>also address conflicting areas such as possible long-term effects of diving on the nervous system.</a:t>
            </a:r>
            <a:endParaRPr lang="nb-NO" sz="5400">
              <a:effectLst/>
              <a:latin typeface="Times New Roman" panose="02020603050405020304" pitchFamily="18" charset="0"/>
              <a:ea typeface="Times New Roman" panose="02020603050405020304" pitchFamily="18" charset="0"/>
            </a:endParaRPr>
          </a:p>
          <a:p>
            <a:pPr>
              <a:spcAft>
                <a:spcPts val="800"/>
              </a:spcAft>
            </a:pPr>
            <a:r>
              <a:rPr lang="en-GB" sz="5400">
                <a:effectLst/>
                <a:latin typeface="Times New Roman" panose="02020603050405020304" pitchFamily="18" charset="0"/>
                <a:ea typeface="Times New Roman" panose="02020603050405020304" pitchFamily="18" charset="0"/>
              </a:rPr>
              <a:t>To get an overview over all the research done on the neurotransmitter dopamine in relation to the conditions inert gas narcosis and high pressure neurological syndrome we used the search engine PubMed to collect all the relevant findings done on the subject. The search included an amount of 24 relevant and retrievable studies, from the year 1980 to 2021. We found that after over four decades of research the number of studies done on the subject are few and highly dominated by a handful of research groups. The use of both model systems and methods are highly homogenous. 21 of 24 studies measured dopamine directly inside the striatum in male rats. The current knowledge is that hyperbaric N</a:t>
            </a:r>
            <a:r>
              <a:rPr lang="en-GB" sz="5400" baseline="-25000">
                <a:effectLst/>
                <a:latin typeface="Times New Roman" panose="02020603050405020304" pitchFamily="18" charset="0"/>
                <a:ea typeface="Times New Roman" panose="02020603050405020304" pitchFamily="18" charset="0"/>
              </a:rPr>
              <a:t>2</a:t>
            </a:r>
            <a:r>
              <a:rPr lang="en-GB" sz="5400">
                <a:effectLst/>
                <a:latin typeface="Times New Roman" panose="02020603050405020304" pitchFamily="18" charset="0"/>
                <a:ea typeface="Times New Roman" panose="02020603050405020304" pitchFamily="18" charset="0"/>
              </a:rPr>
              <a:t> decreases dopamine in the rat striatum and hyperbaric He increases dopamine. The dopamine changes measured could be manipulated by various receptor agonists and antagonists. This implicates that these pressure related diving complications can possibly be treated.</a:t>
            </a:r>
            <a:endParaRPr lang="nb-NO" sz="5400">
              <a:effectLst/>
              <a:latin typeface="Times New Roman" panose="02020603050405020304" pitchFamily="18" charset="0"/>
              <a:ea typeface="Times New Roman" panose="02020603050405020304" pitchFamily="18" charset="0"/>
            </a:endParaRPr>
          </a:p>
          <a:p>
            <a:pPr eaLnBrk="1" hangingPunct="1">
              <a:spcAft>
                <a:spcPct val="20000"/>
              </a:spcAft>
            </a:pPr>
            <a:endParaRPr lang="en-GB" altLang="nb-NO" sz="4000">
              <a:solidFill>
                <a:schemeClr val="tx1">
                  <a:lumMod val="85000"/>
                  <a:lumOff val="15000"/>
                </a:schemeClr>
              </a:solidFill>
              <a:latin typeface="+mn-lt"/>
            </a:endParaRPr>
          </a:p>
        </p:txBody>
      </p:sp>
      <p:pic>
        <p:nvPicPr>
          <p:cNvPr id="31" name="Bilde 30">
            <a:extLst>
              <a:ext uri="{FF2B5EF4-FFF2-40B4-BE49-F238E27FC236}">
                <a16:creationId xmlns:a16="http://schemas.microsoft.com/office/drawing/2014/main" id="{C36BE015-3EBF-217A-BFEB-54BD9BA2E372}"/>
              </a:ext>
            </a:extLst>
          </p:cNvPr>
          <p:cNvPicPr>
            <a:picLocks noChangeAspect="1"/>
          </p:cNvPicPr>
          <p:nvPr/>
        </p:nvPicPr>
        <p:blipFill rotWithShape="1">
          <a:blip r:embed="rId5">
            <a:duotone>
              <a:schemeClr val="accent1">
                <a:shade val="45000"/>
                <a:satMod val="135000"/>
              </a:schemeClr>
              <a:prstClr val="white"/>
            </a:duotone>
            <a:extLst>
              <a:ext uri="{28A0092B-C50C-407E-A947-70E740481C1C}">
                <a14:useLocalDpi xmlns:a14="http://schemas.microsoft.com/office/drawing/2010/main" val="0"/>
              </a:ext>
            </a:extLst>
          </a:blip>
          <a:srcRect t="6195"/>
          <a:stretch/>
        </p:blipFill>
        <p:spPr>
          <a:xfrm>
            <a:off x="25699386" y="167357"/>
            <a:ext cx="9200177" cy="4991553"/>
          </a:xfrm>
          <a:prstGeom prst="rect">
            <a:avLst/>
          </a:prstGeom>
        </p:spPr>
      </p:pic>
      <p:graphicFrame>
        <p:nvGraphicFramePr>
          <p:cNvPr id="2" name="Tabell 1">
            <a:extLst>
              <a:ext uri="{FF2B5EF4-FFF2-40B4-BE49-F238E27FC236}">
                <a16:creationId xmlns:a16="http://schemas.microsoft.com/office/drawing/2014/main" id="{BBF7088F-4585-D49D-A644-1F7678D2AAE0}"/>
              </a:ext>
            </a:extLst>
          </p:cNvPr>
          <p:cNvGraphicFramePr>
            <a:graphicFrameLocks noGrp="1"/>
          </p:cNvGraphicFramePr>
          <p:nvPr>
            <p:extLst>
              <p:ext uri="{D42A27DB-BD31-4B8C-83A1-F6EECF244321}">
                <p14:modId xmlns:p14="http://schemas.microsoft.com/office/powerpoint/2010/main" val="2313479065"/>
              </p:ext>
            </p:extLst>
          </p:nvPr>
        </p:nvGraphicFramePr>
        <p:xfrm>
          <a:off x="21811202" y="6511636"/>
          <a:ext cx="19774181" cy="19091564"/>
        </p:xfrm>
        <a:graphic>
          <a:graphicData uri="http://schemas.openxmlformats.org/drawingml/2006/table">
            <a:tbl>
              <a:tblPr firstRow="1" firstCol="1" bandRow="1">
                <a:tableStyleId>{5C22544A-7EE6-4342-B048-85BDC9FD1C3A}</a:tableStyleId>
              </a:tblPr>
              <a:tblGrid>
                <a:gridCol w="5378007">
                  <a:extLst>
                    <a:ext uri="{9D8B030D-6E8A-4147-A177-3AD203B41FA5}">
                      <a16:colId xmlns:a16="http://schemas.microsoft.com/office/drawing/2014/main" val="2779143823"/>
                    </a:ext>
                  </a:extLst>
                </a:gridCol>
                <a:gridCol w="3291840">
                  <a:extLst>
                    <a:ext uri="{9D8B030D-6E8A-4147-A177-3AD203B41FA5}">
                      <a16:colId xmlns:a16="http://schemas.microsoft.com/office/drawing/2014/main" val="611343315"/>
                    </a:ext>
                  </a:extLst>
                </a:gridCol>
                <a:gridCol w="3291840">
                  <a:extLst>
                    <a:ext uri="{9D8B030D-6E8A-4147-A177-3AD203B41FA5}">
                      <a16:colId xmlns:a16="http://schemas.microsoft.com/office/drawing/2014/main" val="209945196"/>
                    </a:ext>
                  </a:extLst>
                </a:gridCol>
                <a:gridCol w="3619122">
                  <a:extLst>
                    <a:ext uri="{9D8B030D-6E8A-4147-A177-3AD203B41FA5}">
                      <a16:colId xmlns:a16="http://schemas.microsoft.com/office/drawing/2014/main" val="1047021838"/>
                    </a:ext>
                  </a:extLst>
                </a:gridCol>
                <a:gridCol w="4193372">
                  <a:extLst>
                    <a:ext uri="{9D8B030D-6E8A-4147-A177-3AD203B41FA5}">
                      <a16:colId xmlns:a16="http://schemas.microsoft.com/office/drawing/2014/main" val="1108365376"/>
                    </a:ext>
                  </a:extLst>
                </a:gridCol>
              </a:tblGrid>
              <a:tr h="1946901">
                <a:tc gridSpan="5">
                  <a:txBody>
                    <a:bodyPr/>
                    <a:lstStyle/>
                    <a:p>
                      <a:pPr algn="ctr">
                        <a:lnSpc>
                          <a:spcPct val="100000"/>
                        </a:lnSpc>
                        <a:spcAft>
                          <a:spcPts val="800"/>
                        </a:spcAft>
                      </a:pPr>
                      <a:r>
                        <a:rPr lang="en-GB" sz="5400">
                          <a:effectLst/>
                          <a:latin typeface="Times New Roman" panose="02020603050405020304" pitchFamily="18" charset="0"/>
                          <a:cs typeface="Times New Roman" panose="02020603050405020304" pitchFamily="18" charset="0"/>
                        </a:rPr>
                        <a:t>Dopamine under pressure – A selecton of our findings</a:t>
                      </a:r>
                      <a:endParaRPr lang="nb-NO" sz="5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nb-NO"/>
                    </a:p>
                  </a:txBody>
                  <a:tcPr/>
                </a:tc>
                <a:tc hMerge="1">
                  <a:txBody>
                    <a:bodyPr/>
                    <a:lstStyle/>
                    <a:p>
                      <a:endParaRPr lang="nb-NO"/>
                    </a:p>
                  </a:txBody>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911138135"/>
                  </a:ext>
                </a:extLst>
              </a:tr>
              <a:tr h="1946901">
                <a:tc>
                  <a:txBody>
                    <a:bodyPr/>
                    <a:lstStyle/>
                    <a:p>
                      <a:pPr>
                        <a:lnSpc>
                          <a:spcPct val="100000"/>
                        </a:lnSpc>
                        <a:spcAft>
                          <a:spcPts val="800"/>
                        </a:spcAft>
                      </a:pPr>
                      <a:r>
                        <a:rPr lang="en-GB" sz="3600" u="sng">
                          <a:effectLst/>
                          <a:latin typeface="Times New Roman" panose="02020603050405020304" pitchFamily="18" charset="0"/>
                          <a:cs typeface="Times New Roman" panose="02020603050405020304" pitchFamily="18" charset="0"/>
                        </a:rPr>
                        <a:t>Factors</a:t>
                      </a:r>
                      <a:endParaRPr lang="nb-NO" sz="3600" u="sng">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3600" b="1" u="sng">
                          <a:effectLst/>
                          <a:latin typeface="Times New Roman" panose="02020603050405020304" pitchFamily="18" charset="0"/>
                          <a:cs typeface="Times New Roman" panose="02020603050405020304" pitchFamily="18" charset="0"/>
                        </a:rPr>
                        <a:t>Tyrosine</a:t>
                      </a:r>
                      <a:endParaRPr lang="nb-NO" sz="3600" b="1" u="sng">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3600" b="1" u="sng">
                          <a:effectLst/>
                          <a:latin typeface="Times New Roman" panose="02020603050405020304" pitchFamily="18" charset="0"/>
                          <a:cs typeface="Times New Roman" panose="02020603050405020304" pitchFamily="18" charset="0"/>
                        </a:rPr>
                        <a:t>DA</a:t>
                      </a:r>
                      <a:endParaRPr lang="nb-NO" sz="3600" b="1" u="sng">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3600" b="1" u="sng">
                          <a:effectLst/>
                          <a:latin typeface="Times New Roman" panose="02020603050405020304" pitchFamily="18" charset="0"/>
                          <a:cs typeface="Times New Roman" panose="02020603050405020304" pitchFamily="18" charset="0"/>
                        </a:rPr>
                        <a:t>DOPAC</a:t>
                      </a:r>
                      <a:endParaRPr lang="nb-NO" sz="3600" b="1" u="sng">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3600" b="1" u="sng">
                          <a:effectLst/>
                          <a:latin typeface="Times New Roman" panose="02020603050405020304" pitchFamily="18" charset="0"/>
                          <a:cs typeface="Times New Roman" panose="02020603050405020304" pitchFamily="18" charset="0"/>
                        </a:rPr>
                        <a:t>HVA</a:t>
                      </a:r>
                      <a:endParaRPr lang="nb-NO" sz="3600" b="1" u="sng">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07540825"/>
                  </a:ext>
                </a:extLst>
              </a:tr>
              <a:tr h="1216578">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GB" sz="3600" i="0">
                          <a:effectLst/>
                          <a:latin typeface="Times New Roman" panose="02020603050405020304" pitchFamily="18" charset="0"/>
                          <a:cs typeface="Times New Roman" panose="02020603050405020304" pitchFamily="18" charset="0"/>
                        </a:rPr>
                        <a:t>Nitrogen under pressure</a:t>
                      </a:r>
                      <a:endParaRPr lang="nb-NO" sz="36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81672912"/>
                  </a:ext>
                </a:extLst>
              </a:tr>
              <a:tr h="1824867">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GB" sz="3600" b="0">
                          <a:effectLst/>
                          <a:latin typeface="Times New Roman" panose="02020603050405020304" pitchFamily="18" charset="0"/>
                          <a:cs typeface="Times New Roman" panose="02020603050405020304" pitchFamily="18" charset="0"/>
                        </a:rPr>
                        <a:t>Nitrogen under pressure +</a:t>
                      </a:r>
                      <a:r>
                        <a:rPr lang="nb-NO" sz="3600" b="0">
                          <a:effectLst/>
                          <a:latin typeface="Times New Roman" panose="02020603050405020304" pitchFamily="18" charset="0"/>
                          <a:cs typeface="Times New Roman" panose="02020603050405020304" pitchFamily="18" charset="0"/>
                        </a:rPr>
                        <a:t> </a:t>
                      </a:r>
                      <a:r>
                        <a:rPr lang="nn-NO" sz="3600" b="0">
                          <a:effectLst/>
                          <a:latin typeface="Times New Roman" panose="02020603050405020304" pitchFamily="18" charset="0"/>
                          <a:cs typeface="Times New Roman" panose="02020603050405020304" pitchFamily="18" charset="0"/>
                        </a:rPr>
                        <a:t>NMDA agonist</a:t>
                      </a:r>
                      <a:endParaRPr lang="nb-NO" sz="36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nb-NO"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24970939"/>
                  </a:ext>
                </a:extLst>
              </a:tr>
              <a:tr h="2545803">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GB" sz="3600" b="0">
                          <a:effectLst/>
                          <a:latin typeface="Times New Roman" panose="02020603050405020304" pitchFamily="18" charset="0"/>
                          <a:cs typeface="Times New Roman" panose="02020603050405020304" pitchFamily="18" charset="0"/>
                        </a:rPr>
                        <a:t>Nitrogen under pressure +</a:t>
                      </a:r>
                      <a:r>
                        <a:rPr lang="nb-NO" sz="3600" b="0">
                          <a:effectLst/>
                          <a:latin typeface="Times New Roman" panose="02020603050405020304" pitchFamily="18" charset="0"/>
                          <a:cs typeface="Times New Roman" panose="02020603050405020304" pitchFamily="18" charset="0"/>
                        </a:rPr>
                        <a:t> </a:t>
                      </a:r>
                      <a:r>
                        <a:rPr lang="nn-NO" sz="3600" b="0">
                          <a:effectLst/>
                          <a:latin typeface="Times New Roman" panose="02020603050405020304" pitchFamily="18" charset="0"/>
                          <a:cs typeface="Times New Roman" panose="02020603050405020304" pitchFamily="18" charset="0"/>
                        </a:rPr>
                        <a:t>NMDA antagonist</a:t>
                      </a:r>
                      <a:endParaRPr lang="nb-NO" sz="3600" b="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800"/>
                        </a:spcAft>
                      </a:pPr>
                      <a:endParaRPr lang="nb-NO" sz="36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nb-NO"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55709361"/>
                  </a:ext>
                </a:extLst>
              </a:tr>
              <a:tr h="1824867">
                <a:tc>
                  <a:txBody>
                    <a:bodyPr/>
                    <a:lstStyle/>
                    <a:p>
                      <a:pPr>
                        <a:lnSpc>
                          <a:spcPct val="100000"/>
                        </a:lnSpc>
                        <a:spcAft>
                          <a:spcPts val="800"/>
                        </a:spcAft>
                      </a:pPr>
                      <a:r>
                        <a:rPr lang="nb-NO" sz="3600" b="0">
                          <a:effectLst/>
                          <a:latin typeface="Times New Roman" panose="02020603050405020304" pitchFamily="18" charset="0"/>
                          <a:cs typeface="Times New Roman" panose="02020603050405020304" pitchFamily="18" charset="0"/>
                        </a:rPr>
                        <a:t>Nitrogen under pressure + GABA</a:t>
                      </a:r>
                      <a:r>
                        <a:rPr lang="nb-NO" sz="3600" b="0" baseline="-25000">
                          <a:effectLst/>
                          <a:latin typeface="Times New Roman" panose="02020603050405020304" pitchFamily="18" charset="0"/>
                          <a:cs typeface="Times New Roman" panose="02020603050405020304" pitchFamily="18" charset="0"/>
                        </a:rPr>
                        <a:t>B</a:t>
                      </a:r>
                      <a:r>
                        <a:rPr lang="nb-NO" sz="3600" b="0">
                          <a:effectLst/>
                          <a:latin typeface="Times New Roman" panose="02020603050405020304" pitchFamily="18" charset="0"/>
                          <a:cs typeface="Times New Roman" panose="02020603050405020304" pitchFamily="18" charset="0"/>
                        </a:rPr>
                        <a:t> antagonist</a:t>
                      </a:r>
                    </a:p>
                  </a:txBody>
                  <a:tcPr marL="68580" marR="68580" marT="0" marB="0"/>
                </a:tc>
                <a:tc>
                  <a:txBody>
                    <a:bodyPr/>
                    <a:lstStyle/>
                    <a:p>
                      <a:pPr>
                        <a:lnSpc>
                          <a:spcPct val="100000"/>
                        </a:lnSpc>
                        <a:spcAft>
                          <a:spcPts val="800"/>
                        </a:spcAft>
                      </a:pPr>
                      <a:r>
                        <a:rPr lang="nb-NO"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4276938"/>
                  </a:ext>
                </a:extLst>
              </a:tr>
              <a:tr h="1435112">
                <a:tc>
                  <a:txBody>
                    <a:bodyPr/>
                    <a:lstStyle/>
                    <a:p>
                      <a:pPr>
                        <a:lnSpc>
                          <a:spcPct val="100000"/>
                        </a:lnSpc>
                        <a:spcAft>
                          <a:spcPts val="800"/>
                        </a:spcAft>
                      </a:pPr>
                      <a:r>
                        <a:rPr lang="nn-NO" sz="3600">
                          <a:effectLst/>
                          <a:latin typeface="Times New Roman" panose="02020603050405020304" pitchFamily="18" charset="0"/>
                          <a:ea typeface="Times New Roman" panose="02020603050405020304" pitchFamily="18" charset="0"/>
                          <a:cs typeface="Times New Roman" panose="02020603050405020304" pitchFamily="18" charset="0"/>
                        </a:rPr>
                        <a:t>Helium under pressure</a:t>
                      </a:r>
                      <a:endParaRPr lang="nb-NO" sz="3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3316053"/>
                  </a:ext>
                </a:extLst>
              </a:tr>
              <a:tr h="2433156">
                <a:tc>
                  <a:txBody>
                    <a:bodyPr/>
                    <a:lstStyle/>
                    <a:p>
                      <a:pPr>
                        <a:lnSpc>
                          <a:spcPct val="100000"/>
                        </a:lnSpc>
                        <a:spcAft>
                          <a:spcPts val="800"/>
                        </a:spcAft>
                      </a:pPr>
                      <a:r>
                        <a:rPr lang="en-GB" sz="3600" b="0">
                          <a:effectLst/>
                          <a:latin typeface="Times New Roman" panose="02020603050405020304" pitchFamily="18" charset="0"/>
                          <a:cs typeface="Times New Roman" panose="02020603050405020304" pitchFamily="18" charset="0"/>
                        </a:rPr>
                        <a:t>Helium under pressure + 5-HT receptor agonists OR 5-HT receptor antagonists</a:t>
                      </a:r>
                      <a:endParaRPr lang="nb-NO" sz="36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15945996"/>
                  </a:ext>
                </a:extLst>
              </a:tr>
              <a:tr h="1783779">
                <a:tc>
                  <a:txBody>
                    <a:bodyPr/>
                    <a:lstStyle/>
                    <a:p>
                      <a:pPr>
                        <a:lnSpc>
                          <a:spcPct val="100000"/>
                        </a:lnSpc>
                        <a:spcAft>
                          <a:spcPts val="800"/>
                        </a:spcAft>
                      </a:pPr>
                      <a:r>
                        <a:rPr lang="en-GB" sz="3600" b="0">
                          <a:effectLst/>
                          <a:latin typeface="Times New Roman" panose="02020603050405020304" pitchFamily="18" charset="0"/>
                          <a:cs typeface="Times New Roman" panose="02020603050405020304" pitchFamily="18" charset="0"/>
                        </a:rPr>
                        <a:t>Helium under pressure + D1/D2 receptor agonist</a:t>
                      </a:r>
                      <a:endParaRPr lang="nb-NO" sz="36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37926978"/>
                  </a:ext>
                </a:extLst>
              </a:tr>
              <a:tr h="2133600">
                <a:tc>
                  <a:txBody>
                    <a:bodyPr/>
                    <a:lstStyle/>
                    <a:p>
                      <a:pPr>
                        <a:lnSpc>
                          <a:spcPct val="100000"/>
                        </a:lnSpc>
                        <a:spcAft>
                          <a:spcPts val="800"/>
                        </a:spcAft>
                      </a:pPr>
                      <a:r>
                        <a:rPr lang="en-GB" sz="3600" b="0">
                          <a:effectLst/>
                          <a:latin typeface="Times New Roman" panose="02020603050405020304" pitchFamily="18" charset="0"/>
                          <a:cs typeface="Times New Roman" panose="02020603050405020304" pitchFamily="18" charset="0"/>
                        </a:rPr>
                        <a:t>Helium + 5-HT1b receptor antagonist + β-adrenergic receptor agonist</a:t>
                      </a:r>
                      <a:endParaRPr lang="nb-NO" sz="36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800"/>
                        </a:spcAft>
                      </a:pPr>
                      <a:r>
                        <a:rPr lang="en-GB" sz="6600">
                          <a:effectLst/>
                          <a:latin typeface="Times New Roman" panose="02020603050405020304" pitchFamily="18" charset="0"/>
                          <a:cs typeface="Times New Roman" panose="02020603050405020304" pitchFamily="18" charset="0"/>
                        </a:rPr>
                        <a:t>↓</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800"/>
                        </a:spcAft>
                      </a:pPr>
                      <a:r>
                        <a:rPr lang="en-GB" sz="6600">
                          <a:effectLst/>
                          <a:latin typeface="Times New Roman" panose="02020603050405020304" pitchFamily="18" charset="0"/>
                          <a:cs typeface="Times New Roman" panose="02020603050405020304" pitchFamily="18" charset="0"/>
                        </a:rPr>
                        <a:t> </a:t>
                      </a:r>
                      <a:endParaRPr lang="nb-NO" sz="6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12364097"/>
                  </a:ext>
                </a:extLst>
              </a:tr>
            </a:tbl>
          </a:graphicData>
        </a:graphic>
      </p:graphicFrame>
    </p:spTree>
  </p:cSld>
  <p:clrMapOvr>
    <a:masterClrMapping/>
  </p:clrMapOvr>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411</Words>
  <Application>Microsoft Office PowerPoint</Application>
  <PresentationFormat>Egendefinert</PresentationFormat>
  <Paragraphs>56</Paragraphs>
  <Slides>1</Slides>
  <Notes>1</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vt:i4>
      </vt:variant>
    </vt:vector>
  </HeadingPairs>
  <TitlesOfParts>
    <vt:vector size="4" baseType="lpstr">
      <vt:lpstr>Arial</vt:lpstr>
      <vt:lpstr>Times New Roman</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Marie Ryen Brabec</cp:lastModifiedBy>
  <cp:revision>4</cp:revision>
  <cp:lastPrinted>2016-05-27T08:05:21Z</cp:lastPrinted>
  <dcterms:created xsi:type="dcterms:W3CDTF">2006-11-02T13:18:58Z</dcterms:created>
  <dcterms:modified xsi:type="dcterms:W3CDTF">2022-10-09T20:15:58Z</dcterms:modified>
</cp:coreProperties>
</file>