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42808525" cy="30279975"/>
  <p:notesSz cx="7099300" cy="10234613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78">
          <p15:clr>
            <a:srgbClr val="A4A3A4"/>
          </p15:clr>
        </p15:guide>
        <p15:guide id="2" orient="horz" pos="18586">
          <p15:clr>
            <a:srgbClr val="A4A3A4"/>
          </p15:clr>
        </p15:guide>
        <p15:guide id="3" orient="horz" pos="17074">
          <p15:clr>
            <a:srgbClr val="A4A3A4"/>
          </p15:clr>
        </p15:guide>
        <p15:guide id="4" pos="745">
          <p15:clr>
            <a:srgbClr val="A4A3A4"/>
          </p15:clr>
        </p15:guide>
        <p15:guide id="5" pos="19961">
          <p15:clr>
            <a:srgbClr val="A4A3A4"/>
          </p15:clr>
        </p15:guide>
        <p15:guide id="6" pos="26361">
          <p15:clr>
            <a:srgbClr val="A4A3A4"/>
          </p15:clr>
        </p15:guide>
        <p15:guide id="7" pos="13513">
          <p15:clr>
            <a:srgbClr val="A4A3A4"/>
          </p15:clr>
        </p15:guide>
        <p15:guide id="8" pos="70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332B"/>
    <a:srgbClr val="0054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B86154-A234-4A3B-8B37-6A0E1B8CB4C8}" v="8" dt="2022-10-06T15:46:47.9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253" autoAdjust="0"/>
    <p:restoredTop sz="90218" autoAdjust="0"/>
  </p:normalViewPr>
  <p:slideViewPr>
    <p:cSldViewPr snapToGrid="0">
      <p:cViewPr>
        <p:scale>
          <a:sx n="50" d="100"/>
          <a:sy n="50" d="100"/>
        </p:scale>
        <p:origin x="-6652" y="-7692"/>
      </p:cViewPr>
      <p:guideLst>
        <p:guide orient="horz" pos="2778"/>
        <p:guide orient="horz" pos="18586"/>
        <p:guide orient="horz" pos="17074"/>
        <p:guide pos="745"/>
        <p:guide pos="19961"/>
        <p:guide pos="26361"/>
        <p:guide pos="13513"/>
        <p:guide pos="70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istina Tolås Boge" userId="d1adcb9626e0e5b9" providerId="LiveId" clId="{F9B86154-A234-4A3B-8B37-6A0E1B8CB4C8}"/>
    <pc:docChg chg="custSel modSld">
      <pc:chgData name="Kristina Tolås Boge" userId="d1adcb9626e0e5b9" providerId="LiveId" clId="{F9B86154-A234-4A3B-8B37-6A0E1B8CB4C8}" dt="2022-10-06T15:47:21.339" v="173" actId="6549"/>
      <pc:docMkLst>
        <pc:docMk/>
      </pc:docMkLst>
      <pc:sldChg chg="addSp delSp modSp mod">
        <pc:chgData name="Kristina Tolås Boge" userId="d1adcb9626e0e5b9" providerId="LiveId" clId="{F9B86154-A234-4A3B-8B37-6A0E1B8CB4C8}" dt="2022-10-06T15:47:21.339" v="173" actId="6549"/>
        <pc:sldMkLst>
          <pc:docMk/>
          <pc:sldMk cId="0" sldId="260"/>
        </pc:sldMkLst>
        <pc:spChg chg="add mod">
          <ac:chgData name="Kristina Tolås Boge" userId="d1adcb9626e0e5b9" providerId="LiveId" clId="{F9B86154-A234-4A3B-8B37-6A0E1B8CB4C8}" dt="2022-10-06T15:47:21.339" v="173" actId="6549"/>
          <ac:spMkLst>
            <pc:docMk/>
            <pc:sldMk cId="0" sldId="260"/>
            <ac:spMk id="2" creationId="{2D3ABD56-52AD-0F16-3063-C1CBF63453DC}"/>
          </ac:spMkLst>
        </pc:spChg>
        <pc:spChg chg="mod">
          <ac:chgData name="Kristina Tolås Boge" userId="d1adcb9626e0e5b9" providerId="LiveId" clId="{F9B86154-A234-4A3B-8B37-6A0E1B8CB4C8}" dt="2022-10-04T14:44:53.417" v="5" actId="14100"/>
          <ac:spMkLst>
            <pc:docMk/>
            <pc:sldMk cId="0" sldId="260"/>
            <ac:spMk id="2052" creationId="{00000000-0000-0000-0000-000000000000}"/>
          </ac:spMkLst>
        </pc:spChg>
        <pc:spChg chg="mod">
          <ac:chgData name="Kristina Tolås Boge" userId="d1adcb9626e0e5b9" providerId="LiveId" clId="{F9B86154-A234-4A3B-8B37-6A0E1B8CB4C8}" dt="2022-10-06T13:31:06.362" v="71" actId="20577"/>
          <ac:spMkLst>
            <pc:docMk/>
            <pc:sldMk cId="0" sldId="260"/>
            <ac:spMk id="2055" creationId="{00000000-0000-0000-0000-000000000000}"/>
          </ac:spMkLst>
        </pc:spChg>
        <pc:spChg chg="del mod">
          <ac:chgData name="Kristina Tolås Boge" userId="d1adcb9626e0e5b9" providerId="LiveId" clId="{F9B86154-A234-4A3B-8B37-6A0E1B8CB4C8}" dt="2022-10-04T14:44:17.607" v="2" actId="478"/>
          <ac:spMkLst>
            <pc:docMk/>
            <pc:sldMk cId="0" sldId="260"/>
            <ac:spMk id="2065" creationId="{00000000-0000-0000-0000-000000000000}"/>
          </ac:spMkLst>
        </pc:spChg>
        <pc:spChg chg="del">
          <ac:chgData name="Kristina Tolås Boge" userId="d1adcb9626e0e5b9" providerId="LiveId" clId="{F9B86154-A234-4A3B-8B37-6A0E1B8CB4C8}" dt="2022-10-04T14:44:22.224" v="3" actId="478"/>
          <ac:spMkLst>
            <pc:docMk/>
            <pc:sldMk cId="0" sldId="260"/>
            <ac:spMk id="2066" creationId="{00000000-0000-0000-0000-000000000000}"/>
          </ac:spMkLst>
        </pc:spChg>
        <pc:graphicFrameChg chg="mod">
          <ac:chgData name="Kristina Tolås Boge" userId="d1adcb9626e0e5b9" providerId="LiveId" clId="{F9B86154-A234-4A3B-8B37-6A0E1B8CB4C8}" dt="2022-10-04T14:44:30.081" v="4" actId="1076"/>
          <ac:graphicFrameMkLst>
            <pc:docMk/>
            <pc:sldMk cId="0" sldId="260"/>
            <ac:graphicFrameMk id="8" creationId="{3ED67C74-9890-146D-054B-8426E6A63714}"/>
          </ac:graphicFrameMkLst>
        </pc:graphicFrameChg>
        <pc:graphicFrameChg chg="mod">
          <ac:chgData name="Kristina Tolås Boge" userId="d1adcb9626e0e5b9" providerId="LiveId" clId="{F9B86154-A234-4A3B-8B37-6A0E1B8CB4C8}" dt="2022-10-04T14:44:58.035" v="6" actId="1076"/>
          <ac:graphicFrameMkLst>
            <pc:docMk/>
            <pc:sldMk cId="0" sldId="260"/>
            <ac:graphicFrameMk id="9" creationId="{4C3F6440-5EF6-F35D-760F-B3D51E76B88A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464" cy="51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24" y="0"/>
            <a:ext cx="3076464" cy="51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38200" y="768350"/>
            <a:ext cx="5422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779" y="4861365"/>
            <a:ext cx="5679742" cy="4605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noProof="0"/>
              <a:t>Klikk for å redigere tekststiler i malen</a:t>
            </a:r>
          </a:p>
          <a:p>
            <a:pPr lvl="1"/>
            <a:r>
              <a:rPr lang="nb-NO" noProof="0"/>
              <a:t>Andre nivå</a:t>
            </a:r>
          </a:p>
          <a:p>
            <a:pPr lvl="2"/>
            <a:r>
              <a:rPr lang="nb-NO" noProof="0"/>
              <a:t>Tredje nivå</a:t>
            </a:r>
          </a:p>
          <a:p>
            <a:pPr lvl="3"/>
            <a:r>
              <a:rPr lang="nb-NO" noProof="0"/>
              <a:t>Fjerde nivå</a:t>
            </a:r>
          </a:p>
          <a:p>
            <a:pPr lvl="4"/>
            <a:r>
              <a:rPr lang="nb-NO" noProof="0"/>
              <a:t>Femte nivå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194"/>
            <a:ext cx="3076464" cy="511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24" y="9721194"/>
            <a:ext cx="3076464" cy="511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fld id="{6131AE1E-E725-4449-B03D-B7F1AD5A21EF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959104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178457" indent="-68637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274549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384368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494187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604007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713826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823646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933465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C788E0A-2390-493D-B96C-E13D0340CC64}" type="slidenum">
              <a:rPr lang="nb-NO" altLang="nb-NO" sz="1300"/>
              <a:pPr eaLnBrk="1" hangingPunct="1"/>
              <a:t>1</a:t>
            </a:fld>
            <a:endParaRPr lang="nb-NO" altLang="nb-NO" sz="13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GB" altLang="nb-NO" sz="9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oster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2262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3" descr="Background, text field"/>
          <p:cNvSpPr>
            <a:spLocks/>
          </p:cNvSpPr>
          <p:nvPr/>
        </p:nvSpPr>
        <p:spPr bwMode="auto">
          <a:xfrm>
            <a:off x="6780" y="6047625"/>
            <a:ext cx="42840000" cy="21204000"/>
          </a:xfrm>
          <a:custGeom>
            <a:avLst/>
            <a:gdLst>
              <a:gd name="T0" fmla="*/ 0 w 31660"/>
              <a:gd name="T1" fmla="*/ 4141 h 4141"/>
              <a:gd name="T2" fmla="*/ 31660 w 31660"/>
              <a:gd name="T3" fmla="*/ 4141 h 4141"/>
              <a:gd name="T4" fmla="*/ 31660 w 31660"/>
              <a:gd name="T5" fmla="*/ 0 h 4141"/>
              <a:gd name="T6" fmla="*/ 0 w 31660"/>
              <a:gd name="T7" fmla="*/ 0 h 4141"/>
              <a:gd name="T8" fmla="*/ 0 w 31660"/>
              <a:gd name="T9" fmla="*/ 4141 h 41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660" h="4141">
                <a:moveTo>
                  <a:pt x="0" y="4141"/>
                </a:moveTo>
                <a:lnTo>
                  <a:pt x="31660" y="4141"/>
                </a:lnTo>
                <a:lnTo>
                  <a:pt x="31660" y="0"/>
                </a:lnTo>
                <a:lnTo>
                  <a:pt x="0" y="0"/>
                </a:lnTo>
                <a:lnTo>
                  <a:pt x="0" y="4141"/>
                </a:lnTo>
              </a:path>
            </a:pathLst>
          </a:custGeom>
          <a:solidFill>
            <a:schemeClr val="bg2">
              <a:lumMod val="20000"/>
              <a:lumOff val="8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 dirty="0"/>
          </a:p>
        </p:txBody>
      </p:sp>
      <p:sp>
        <p:nvSpPr>
          <p:cNvPr id="3" name="Freeform 3" descr="Red field, top"/>
          <p:cNvSpPr>
            <a:spLocks/>
          </p:cNvSpPr>
          <p:nvPr/>
        </p:nvSpPr>
        <p:spPr bwMode="auto">
          <a:xfrm>
            <a:off x="0" y="-1"/>
            <a:ext cx="42840000" cy="5634931"/>
          </a:xfrm>
          <a:custGeom>
            <a:avLst/>
            <a:gdLst>
              <a:gd name="T0" fmla="*/ 0 w 31660"/>
              <a:gd name="T1" fmla="*/ 4141 h 4141"/>
              <a:gd name="T2" fmla="*/ 31660 w 31660"/>
              <a:gd name="T3" fmla="*/ 4141 h 4141"/>
              <a:gd name="T4" fmla="*/ 31660 w 31660"/>
              <a:gd name="T5" fmla="*/ 0 h 4141"/>
              <a:gd name="T6" fmla="*/ 0 w 31660"/>
              <a:gd name="T7" fmla="*/ 0 h 4141"/>
              <a:gd name="T8" fmla="*/ 0 w 31660"/>
              <a:gd name="T9" fmla="*/ 4141 h 41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660" h="4141">
                <a:moveTo>
                  <a:pt x="0" y="4141"/>
                </a:moveTo>
                <a:lnTo>
                  <a:pt x="31660" y="4141"/>
                </a:lnTo>
                <a:lnTo>
                  <a:pt x="31660" y="0"/>
                </a:lnTo>
                <a:lnTo>
                  <a:pt x="0" y="0"/>
                </a:lnTo>
                <a:lnTo>
                  <a:pt x="0" y="4141"/>
                </a:lnTo>
              </a:path>
            </a:pathLst>
          </a:custGeom>
          <a:solidFill>
            <a:srgbClr val="E8574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pic>
        <p:nvPicPr>
          <p:cNvPr id="6" name="Picture 19">
            <a:extLst>
              <a:ext uri="{FF2B5EF4-FFF2-40B4-BE49-F238E27FC236}">
                <a16:creationId xmlns:a16="http://schemas.microsoft.com/office/drawing/2014/main" id="{DB71FBB0-7283-9C47-8A07-A78431AE176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214799" y="27905117"/>
            <a:ext cx="9907650" cy="1699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2pPr>
      <a:lvl3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3pPr>
      <a:lvl4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4pPr>
      <a:lvl5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5pPr>
      <a:lvl6pPr marL="4572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6pPr>
      <a:lvl7pPr marL="9144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7pPr>
      <a:lvl8pPr marL="13716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8pPr>
      <a:lvl9pPr marL="18288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9pPr>
    </p:titleStyle>
    <p:bodyStyle>
      <a:lvl1pPr marL="3136900" indent="-3136900" algn="l" defTabSz="8361363" rtl="0" eaLnBrk="0" fontAlgn="base" hangingPunct="0">
        <a:spcBef>
          <a:spcPct val="20000"/>
        </a:spcBef>
        <a:spcAft>
          <a:spcPct val="0"/>
        </a:spcAft>
        <a:buChar char="•"/>
        <a:defRPr sz="29300">
          <a:solidFill>
            <a:schemeClr val="tx1"/>
          </a:solidFill>
          <a:latin typeface="+mn-lt"/>
          <a:ea typeface="+mn-ea"/>
          <a:cs typeface="+mn-cs"/>
        </a:defRPr>
      </a:lvl1pPr>
      <a:lvl2pPr marL="6792913" indent="-2613025" algn="l" defTabSz="8361363" rtl="0" eaLnBrk="0" fontAlgn="base" hangingPunct="0">
        <a:spcBef>
          <a:spcPct val="20000"/>
        </a:spcBef>
        <a:spcAft>
          <a:spcPct val="0"/>
        </a:spcAft>
        <a:buChar char="–"/>
        <a:defRPr sz="25600">
          <a:solidFill>
            <a:schemeClr val="tx1"/>
          </a:solidFill>
          <a:latin typeface="+mn-lt"/>
        </a:defRPr>
      </a:lvl2pPr>
      <a:lvl3pPr marL="10452100" indent="-2090738" algn="l" defTabSz="8361363" rtl="0" eaLnBrk="0" fontAlgn="base" hangingPunct="0">
        <a:spcBef>
          <a:spcPct val="20000"/>
        </a:spcBef>
        <a:spcAft>
          <a:spcPct val="0"/>
        </a:spcAft>
        <a:buChar char="•"/>
        <a:defRPr sz="22100">
          <a:solidFill>
            <a:schemeClr val="tx1"/>
          </a:solidFill>
          <a:latin typeface="+mn-lt"/>
        </a:defRPr>
      </a:lvl3pPr>
      <a:lvl4pPr marL="14630400" indent="-2090738" algn="l" defTabSz="8361363" rtl="0" eaLnBrk="0" fontAlgn="base" hangingPunct="0">
        <a:spcBef>
          <a:spcPct val="20000"/>
        </a:spcBef>
        <a:spcAft>
          <a:spcPct val="0"/>
        </a:spcAft>
        <a:buChar char="–"/>
        <a:defRPr sz="18200">
          <a:solidFill>
            <a:schemeClr val="tx1"/>
          </a:solidFill>
          <a:latin typeface="+mn-lt"/>
        </a:defRPr>
      </a:lvl4pPr>
      <a:lvl5pPr marL="18810288" indent="-2089150" algn="l" defTabSz="8361363" rtl="0" eaLnBrk="0" fontAlgn="base" hangingPunct="0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5pPr>
      <a:lvl6pPr marL="192674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6pPr>
      <a:lvl7pPr marL="197246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7pPr>
      <a:lvl8pPr marL="201818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8pPr>
      <a:lvl9pPr marL="206390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" descr="Title field"/>
          <p:cNvSpPr txBox="1">
            <a:spLocks noChangeArrowheads="1"/>
          </p:cNvSpPr>
          <p:nvPr/>
        </p:nvSpPr>
        <p:spPr bwMode="auto">
          <a:xfrm>
            <a:off x="1182688" y="1128713"/>
            <a:ext cx="36256912" cy="1831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nb-NO" sz="11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Barn med </a:t>
            </a:r>
            <a:r>
              <a:rPr lang="en-US" altLang="nb-NO" sz="11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hodepine</a:t>
            </a:r>
            <a:r>
              <a:rPr lang="en-US" altLang="nb-NO" sz="11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altLang="nb-NO" sz="11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nytteverdi</a:t>
            </a:r>
            <a:r>
              <a:rPr lang="en-US" altLang="nb-NO" sz="11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av </a:t>
            </a:r>
            <a:r>
              <a:rPr lang="en-US" altLang="nb-NO" sz="11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biletediagnostikk</a:t>
            </a:r>
            <a:endParaRPr lang="nb-NO" altLang="nb-NO" sz="113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4" name="Subtitle" descr="Subtitle field"/>
          <p:cNvSpPr txBox="1">
            <a:spLocks noChangeArrowheads="1"/>
          </p:cNvSpPr>
          <p:nvPr/>
        </p:nvSpPr>
        <p:spPr bwMode="auto">
          <a:xfrm>
            <a:off x="1182688" y="3076575"/>
            <a:ext cx="34261425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nb-NO" sz="4800" b="1" dirty="0" err="1">
                <a:solidFill>
                  <a:schemeClr val="bg1"/>
                </a:solidFill>
                <a:latin typeface="+mj-lt"/>
              </a:rPr>
              <a:t>Kva</a:t>
            </a:r>
            <a:r>
              <a:rPr lang="en-US" altLang="nb-NO" sz="48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nb-NO" sz="4800" b="1" dirty="0" err="1">
                <a:solidFill>
                  <a:schemeClr val="bg1"/>
                </a:solidFill>
                <a:latin typeface="+mj-lt"/>
              </a:rPr>
              <a:t>funn</a:t>
            </a:r>
            <a:r>
              <a:rPr lang="en-US" altLang="nb-NO" sz="48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nb-NO" sz="4800" b="1" dirty="0" err="1">
                <a:solidFill>
                  <a:schemeClr val="bg1"/>
                </a:solidFill>
                <a:latin typeface="+mj-lt"/>
              </a:rPr>
              <a:t>føreligg</a:t>
            </a:r>
            <a:r>
              <a:rPr lang="en-US" altLang="nb-NO" sz="48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nb-NO" sz="4800" b="1" dirty="0" err="1">
                <a:solidFill>
                  <a:schemeClr val="bg1"/>
                </a:solidFill>
                <a:latin typeface="+mj-lt"/>
              </a:rPr>
              <a:t>på</a:t>
            </a:r>
            <a:r>
              <a:rPr lang="en-US" altLang="nb-NO" sz="48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nb-NO" sz="4800" b="1" dirty="0" err="1">
                <a:solidFill>
                  <a:schemeClr val="bg1"/>
                </a:solidFill>
                <a:latin typeface="+mj-lt"/>
              </a:rPr>
              <a:t>bileteundersøkingar</a:t>
            </a:r>
            <a:r>
              <a:rPr lang="en-US" altLang="nb-NO" sz="4800" b="1" dirty="0">
                <a:solidFill>
                  <a:schemeClr val="bg1"/>
                </a:solidFill>
                <a:latin typeface="+mj-lt"/>
              </a:rPr>
              <a:t> av barn med </a:t>
            </a:r>
            <a:r>
              <a:rPr lang="en-US" altLang="nb-NO" sz="4800" b="1" dirty="0" err="1">
                <a:solidFill>
                  <a:schemeClr val="bg1"/>
                </a:solidFill>
                <a:latin typeface="+mj-lt"/>
              </a:rPr>
              <a:t>hodepine</a:t>
            </a:r>
            <a:r>
              <a:rPr lang="en-US" altLang="nb-NO" sz="4800" b="1" dirty="0">
                <a:solidFill>
                  <a:schemeClr val="bg1"/>
                </a:solidFill>
                <a:latin typeface="+mj-lt"/>
              </a:rPr>
              <a:t>? </a:t>
            </a:r>
            <a:r>
              <a:rPr lang="en-US" altLang="nb-NO" sz="4800" b="1" dirty="0" err="1">
                <a:solidFill>
                  <a:schemeClr val="bg1"/>
                </a:solidFill>
                <a:latin typeface="+mj-lt"/>
              </a:rPr>
              <a:t>Kor</a:t>
            </a:r>
            <a:r>
              <a:rPr lang="en-US" altLang="nb-NO" sz="4800" b="1" dirty="0">
                <a:solidFill>
                  <a:schemeClr val="bg1"/>
                </a:solidFill>
                <a:latin typeface="+mj-lt"/>
              </a:rPr>
              <a:t> mange av </a:t>
            </a:r>
            <a:r>
              <a:rPr lang="en-US" altLang="nb-NO" sz="4800" b="1" dirty="0" err="1">
                <a:solidFill>
                  <a:schemeClr val="bg1"/>
                </a:solidFill>
                <a:latin typeface="+mj-lt"/>
              </a:rPr>
              <a:t>desse</a:t>
            </a:r>
            <a:r>
              <a:rPr lang="en-US" altLang="nb-NO" sz="48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nb-NO" sz="4800" b="1" dirty="0" err="1">
                <a:solidFill>
                  <a:schemeClr val="bg1"/>
                </a:solidFill>
                <a:latin typeface="+mj-lt"/>
              </a:rPr>
              <a:t>funna</a:t>
            </a:r>
            <a:r>
              <a:rPr lang="en-US" altLang="nb-NO" sz="4800" b="1" dirty="0">
                <a:solidFill>
                  <a:schemeClr val="bg1"/>
                </a:solidFill>
                <a:latin typeface="+mj-lt"/>
              </a:rPr>
              <a:t> er </a:t>
            </a:r>
            <a:r>
              <a:rPr lang="en-US" altLang="nb-NO" sz="4800" b="1" dirty="0" err="1">
                <a:solidFill>
                  <a:schemeClr val="bg1"/>
                </a:solidFill>
                <a:latin typeface="+mj-lt"/>
              </a:rPr>
              <a:t>alvorlege</a:t>
            </a:r>
            <a:r>
              <a:rPr lang="en-US" altLang="nb-NO" sz="4800" b="1" dirty="0">
                <a:solidFill>
                  <a:schemeClr val="bg1"/>
                </a:solidFill>
                <a:latin typeface="+mj-lt"/>
              </a:rPr>
              <a:t>, med </a:t>
            </a:r>
            <a:r>
              <a:rPr lang="en-US" altLang="nb-NO" sz="4800" b="1" dirty="0" err="1">
                <a:solidFill>
                  <a:schemeClr val="bg1"/>
                </a:solidFill>
                <a:latin typeface="+mj-lt"/>
              </a:rPr>
              <a:t>behandlingsmessig</a:t>
            </a:r>
            <a:r>
              <a:rPr lang="en-US" altLang="nb-NO" sz="48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nb-NO" sz="4800" b="1" dirty="0" err="1">
                <a:solidFill>
                  <a:schemeClr val="bg1"/>
                </a:solidFill>
                <a:latin typeface="+mj-lt"/>
              </a:rPr>
              <a:t>konsekvens</a:t>
            </a:r>
            <a:r>
              <a:rPr lang="en-US" altLang="nb-NO" sz="4800" b="1" dirty="0">
                <a:solidFill>
                  <a:schemeClr val="bg1"/>
                </a:solidFill>
                <a:latin typeface="+mj-lt"/>
              </a:rPr>
              <a:t> for </a:t>
            </a:r>
            <a:r>
              <a:rPr lang="en-US" altLang="nb-NO" sz="4800" b="1" dirty="0" err="1">
                <a:solidFill>
                  <a:schemeClr val="bg1"/>
                </a:solidFill>
                <a:latin typeface="+mj-lt"/>
              </a:rPr>
              <a:t>pasienten</a:t>
            </a:r>
            <a:r>
              <a:rPr lang="en-US" altLang="nb-NO" sz="4800" b="1" dirty="0">
                <a:solidFill>
                  <a:schemeClr val="bg1"/>
                </a:solidFill>
                <a:latin typeface="+mj-lt"/>
              </a:rPr>
              <a:t>, </a:t>
            </a:r>
            <a:r>
              <a:rPr lang="en-US" altLang="nb-NO" sz="4800" b="1" dirty="0" err="1">
                <a:solidFill>
                  <a:schemeClr val="bg1"/>
                </a:solidFill>
                <a:latin typeface="+mj-lt"/>
              </a:rPr>
              <a:t>og</a:t>
            </a:r>
            <a:r>
              <a:rPr lang="en-US" altLang="nb-NO" sz="48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nb-NO" sz="4800" b="1" dirty="0" err="1">
                <a:solidFill>
                  <a:schemeClr val="bg1"/>
                </a:solidFill>
                <a:latin typeface="+mj-lt"/>
              </a:rPr>
              <a:t>kva</a:t>
            </a:r>
            <a:r>
              <a:rPr lang="en-US" altLang="nb-NO" sz="48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nb-NO" sz="4800" b="1" dirty="0" err="1">
                <a:solidFill>
                  <a:schemeClr val="bg1"/>
                </a:solidFill>
                <a:latin typeface="+mj-lt"/>
              </a:rPr>
              <a:t>nytteverdi</a:t>
            </a:r>
            <a:r>
              <a:rPr lang="en-US" altLang="nb-NO" sz="48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nb-NO" sz="4800" b="1" dirty="0" err="1">
                <a:solidFill>
                  <a:schemeClr val="bg1"/>
                </a:solidFill>
                <a:latin typeface="+mj-lt"/>
              </a:rPr>
              <a:t>har</a:t>
            </a:r>
            <a:r>
              <a:rPr lang="en-US" altLang="nb-NO" sz="48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nb-NO" sz="4800" b="1" dirty="0" err="1">
                <a:solidFill>
                  <a:schemeClr val="bg1"/>
                </a:solidFill>
                <a:latin typeface="+mj-lt"/>
              </a:rPr>
              <a:t>biletediagnostikk</a:t>
            </a:r>
            <a:r>
              <a:rPr lang="en-US" altLang="nb-NO" sz="4800" b="1" dirty="0">
                <a:solidFill>
                  <a:schemeClr val="bg1"/>
                </a:solidFill>
                <a:latin typeface="+mj-lt"/>
              </a:rPr>
              <a:t> I </a:t>
            </a:r>
            <a:r>
              <a:rPr lang="en-US" altLang="nb-NO" sz="4800" b="1" dirty="0" err="1">
                <a:solidFill>
                  <a:schemeClr val="bg1"/>
                </a:solidFill>
                <a:latin typeface="+mj-lt"/>
              </a:rPr>
              <a:t>utredning</a:t>
            </a:r>
            <a:r>
              <a:rPr lang="en-US" altLang="nb-NO" sz="4800" b="1" dirty="0">
                <a:solidFill>
                  <a:schemeClr val="bg1"/>
                </a:solidFill>
                <a:latin typeface="+mj-lt"/>
              </a:rPr>
              <a:t> av </a:t>
            </a:r>
            <a:r>
              <a:rPr lang="en-US" altLang="nb-NO" sz="4800" b="1" dirty="0" err="1">
                <a:solidFill>
                  <a:schemeClr val="bg1"/>
                </a:solidFill>
                <a:latin typeface="+mj-lt"/>
              </a:rPr>
              <a:t>desse</a:t>
            </a:r>
            <a:r>
              <a:rPr lang="en-US" altLang="nb-NO" sz="4800" b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nb-NO" sz="4800" b="1" dirty="0" err="1">
                <a:solidFill>
                  <a:schemeClr val="bg1"/>
                </a:solidFill>
                <a:latin typeface="+mj-lt"/>
              </a:rPr>
              <a:t>pasientane</a:t>
            </a:r>
            <a:r>
              <a:rPr lang="en-US" altLang="nb-NO" sz="4800" b="1" dirty="0">
                <a:solidFill>
                  <a:schemeClr val="bg1"/>
                </a:solidFill>
                <a:latin typeface="+mj-lt"/>
              </a:rPr>
              <a:t>?</a:t>
            </a:r>
            <a:endParaRPr lang="nb-NO" altLang="nb-NO" sz="96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053" name="Name and info" descr="Field for name and email"/>
          <p:cNvSpPr txBox="1">
            <a:spLocks noChangeArrowheads="1"/>
          </p:cNvSpPr>
          <p:nvPr/>
        </p:nvSpPr>
        <p:spPr bwMode="auto">
          <a:xfrm>
            <a:off x="35452719" y="2843212"/>
            <a:ext cx="6542689" cy="2277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nb-NO" altLang="nb-NO" sz="5400" b="1" dirty="0">
                <a:solidFill>
                  <a:schemeClr val="bg1"/>
                </a:solidFill>
                <a:latin typeface="+mn-lt"/>
              </a:rPr>
              <a:t>Kristina Tolås Boge</a:t>
            </a:r>
            <a:br>
              <a:rPr lang="nb-NO" altLang="nb-NO" sz="4400" dirty="0">
                <a:solidFill>
                  <a:schemeClr val="bg1"/>
                </a:solidFill>
                <a:latin typeface="+mn-lt"/>
              </a:rPr>
            </a:br>
            <a:r>
              <a:rPr lang="nb-NO" altLang="nb-NO" sz="4400" dirty="0">
                <a:solidFill>
                  <a:schemeClr val="bg1"/>
                </a:solidFill>
                <a:latin typeface="+mn-lt"/>
              </a:rPr>
              <a:t>Universitetet i Bergen</a:t>
            </a:r>
          </a:p>
          <a:p>
            <a:pPr algn="r" eaLnBrk="1" hangingPunct="1"/>
            <a:r>
              <a:rPr lang="nb-NO" altLang="nb-NO" sz="4400" dirty="0">
                <a:solidFill>
                  <a:schemeClr val="bg1"/>
                </a:solidFill>
                <a:latin typeface="+mn-lt"/>
              </a:rPr>
              <a:t>tuh009@uib.no</a:t>
            </a:r>
          </a:p>
        </p:txBody>
      </p:sp>
      <p:sp>
        <p:nvSpPr>
          <p:cNvPr id="2055" name="Text box 1" descr="Text field "/>
          <p:cNvSpPr txBox="1">
            <a:spLocks noChangeArrowheads="1"/>
          </p:cNvSpPr>
          <p:nvPr/>
        </p:nvSpPr>
        <p:spPr bwMode="auto">
          <a:xfrm>
            <a:off x="1182688" y="6229350"/>
            <a:ext cx="9969500" cy="287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>
            <a:spAutoFit/>
          </a:bodyPr>
          <a:lstStyle>
            <a:lvl1pPr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50000"/>
              </a:lnSpc>
              <a:spcAft>
                <a:spcPct val="20000"/>
              </a:spcAft>
            </a:pPr>
            <a:r>
              <a:rPr lang="en-GB" altLang="nb-NO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ABSTRAKT</a:t>
            </a:r>
          </a:p>
          <a:p>
            <a:pPr eaLnBrk="1" hangingPunct="1">
              <a:lnSpc>
                <a:spcPct val="150000"/>
              </a:lnSpc>
              <a:spcAft>
                <a:spcPct val="20000"/>
              </a:spcAft>
            </a:pP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Hodepine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er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vanleg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blant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barn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og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unge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,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og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kan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vere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symptom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på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alvorleg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sjukdom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. “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Raude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flagg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”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i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anamnesa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eller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på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undersøking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fører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til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vidare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utredning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med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biletediagnostikk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. </a:t>
            </a:r>
          </a:p>
          <a:p>
            <a:pPr eaLnBrk="1" hangingPunct="1">
              <a:lnSpc>
                <a:spcPct val="150000"/>
              </a:lnSpc>
              <a:spcAft>
                <a:spcPct val="20000"/>
              </a:spcAft>
            </a:pP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Det er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utført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ein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kvalitetssikringsstudie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med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mål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om å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vurdere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nytteverdien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til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biletediagnostikk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i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utredning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av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barn med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hodepine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,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både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i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ein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klinisk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og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sosial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samanheng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.</a:t>
            </a:r>
          </a:p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altLang="nb-NO" sz="4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Metode</a:t>
            </a:r>
            <a:endParaRPr lang="en-US" altLang="nb-NO" sz="40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Det er sett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på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henvisningar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og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tilhøyrande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svar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frå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radiolog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av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bileteundersøkingar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utført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i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2021 av barn (0-18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år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) med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hovuddiagnose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“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hodepine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”. </a:t>
            </a:r>
          </a:p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Variablane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som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er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analysert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er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funn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, alder,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kjønn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,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modalitet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,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ventetid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o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g</a:t>
            </a:r>
            <a:r>
              <a:rPr lang="en-GB" altLang="nb-NO" sz="40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“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raude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flagg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”.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Hovudfokuset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har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lagt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på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kva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funn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som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føreligg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,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og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funn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analysert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opp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mot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dei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andre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variablane</a:t>
            </a: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.</a:t>
            </a:r>
          </a:p>
          <a:p>
            <a:pPr eaLnBrk="1" hangingPunct="1">
              <a:lnSpc>
                <a:spcPct val="150000"/>
              </a:lnSpc>
              <a:spcAft>
                <a:spcPct val="20000"/>
              </a:spcAft>
            </a:pPr>
            <a:endParaRPr lang="en-GB" altLang="nb-NO" sz="40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eaLnBrk="1" hangingPunct="1">
              <a:lnSpc>
                <a:spcPct val="150000"/>
              </a:lnSpc>
              <a:spcAft>
                <a:spcPct val="20000"/>
              </a:spcAft>
            </a:pPr>
            <a:endParaRPr lang="en-GB" altLang="nb-NO" sz="40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eaLnBrk="1" hangingPunct="1">
              <a:lnSpc>
                <a:spcPct val="150000"/>
              </a:lnSpc>
              <a:spcAft>
                <a:spcPct val="20000"/>
              </a:spcAft>
            </a:pPr>
            <a:endParaRPr lang="en-GB" altLang="nb-NO" sz="40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eaLnBrk="1" hangingPunct="1">
              <a:lnSpc>
                <a:spcPct val="150000"/>
              </a:lnSpc>
              <a:spcAft>
                <a:spcPct val="20000"/>
              </a:spcAft>
            </a:pPr>
            <a:endParaRPr lang="en-GB" altLang="nb-NO" sz="40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eaLnBrk="1" hangingPunct="1">
              <a:lnSpc>
                <a:spcPct val="150000"/>
              </a:lnSpc>
              <a:spcAft>
                <a:spcPct val="20000"/>
              </a:spcAft>
            </a:pPr>
            <a:endParaRPr lang="en-GB" altLang="nb-NO" sz="40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eaLnBrk="1" hangingPunct="1">
              <a:lnSpc>
                <a:spcPct val="150000"/>
              </a:lnSpc>
              <a:spcAft>
                <a:spcPct val="20000"/>
              </a:spcAft>
            </a:pPr>
            <a:r>
              <a:rPr lang="en-GB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.</a:t>
            </a:r>
          </a:p>
          <a:p>
            <a:pPr eaLnBrk="1" hangingPunct="1">
              <a:lnSpc>
                <a:spcPct val="150000"/>
              </a:lnSpc>
              <a:spcAft>
                <a:spcPct val="20000"/>
              </a:spcAft>
            </a:pPr>
            <a:endParaRPr lang="en-GB" altLang="nb-NO" sz="40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eaLnBrk="1" hangingPunct="1">
              <a:spcAft>
                <a:spcPct val="20000"/>
              </a:spcAft>
            </a:pPr>
            <a:endParaRPr lang="en-GB" altLang="nb-NO" sz="40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2052" name="Text box 2" descr="Text field "/>
          <p:cNvSpPr txBox="1">
            <a:spLocks noChangeArrowheads="1"/>
          </p:cNvSpPr>
          <p:nvPr/>
        </p:nvSpPr>
        <p:spPr bwMode="auto">
          <a:xfrm>
            <a:off x="11443335" y="6229350"/>
            <a:ext cx="14642465" cy="187435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nb-NO" sz="40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Resultat</a:t>
            </a:r>
            <a:endParaRPr lang="en-US" altLang="nb-NO" sz="40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141 barn (84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jenter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og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57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gutar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)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i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alderen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2-18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år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vart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inkludert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i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studien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. </a:t>
            </a:r>
          </a:p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28 (19,9%) barn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hadde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funn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på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bileteundersøking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.</a:t>
            </a:r>
          </a:p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3 (2,1%)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hadde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alvorlege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funn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med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behandlingsmessig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konsekvens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– to barn med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tumorsuspekte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lesjonar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,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eit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barn med intrakraniell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hypertensjon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.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Desse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var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i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alderen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5, 7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og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15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år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,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og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inkluderte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to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jenter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og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ein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gut. </a:t>
            </a:r>
          </a:p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9,2%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hadde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funn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relater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til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biholer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,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som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sinusitt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. 4,3%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hadde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funn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av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ulike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intrakranielle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cyster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,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utan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behandlingsmessig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konsekvens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.</a:t>
            </a:r>
          </a:p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Det var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ingen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signifikant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relasjon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mellom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funn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og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dei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andre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variablane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som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vart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analysert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(alder,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kjønn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,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ventetid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, “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raude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flagg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”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eller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modalitet</a:t>
            </a:r>
            <a:r>
              <a:rPr lang="en-US" altLang="nb-NO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).</a:t>
            </a:r>
            <a:endParaRPr lang="en-US" altLang="nb-NO" sz="40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endParaRPr lang="en-US" altLang="nb-NO" sz="40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endParaRPr lang="en-US" altLang="nb-NO" sz="40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eaLnBrk="1" hangingPunct="1">
              <a:spcBef>
                <a:spcPct val="50000"/>
              </a:spcBef>
            </a:pPr>
            <a:br>
              <a:rPr lang="en-US" altLang="nb-NO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</a:br>
            <a:br>
              <a:rPr lang="en-US" altLang="nb-NO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</a:br>
            <a:endParaRPr lang="nb-NO" altLang="nb-NO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AD610B8C-9C0D-DCF3-49A1-DAD5CA5F3FB7}"/>
              </a:ext>
            </a:extLst>
          </p:cNvPr>
          <p:cNvSpPr txBox="1"/>
          <p:nvPr/>
        </p:nvSpPr>
        <p:spPr>
          <a:xfrm>
            <a:off x="26816050" y="6229350"/>
            <a:ext cx="15992475" cy="741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altLang="nb-NO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KONKLUSJON</a:t>
            </a:r>
          </a:p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altLang="nb-NO" sz="4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Få</a:t>
            </a:r>
            <a:r>
              <a:rPr lang="en-US" altLang="nb-NO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pasientar</a:t>
            </a:r>
            <a:r>
              <a:rPr lang="en-US" altLang="nb-NO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hadde</a:t>
            </a:r>
            <a:r>
              <a:rPr lang="en-US" altLang="nb-NO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alvorlege</a:t>
            </a:r>
            <a:r>
              <a:rPr lang="en-US" altLang="nb-NO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funn</a:t>
            </a:r>
            <a:r>
              <a:rPr lang="en-US" altLang="nb-NO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med </a:t>
            </a:r>
            <a:r>
              <a:rPr lang="en-US" altLang="nb-NO" sz="4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behandlingsmessig</a:t>
            </a:r>
            <a:r>
              <a:rPr lang="en-US" altLang="nb-NO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konsekvens</a:t>
            </a:r>
            <a:r>
              <a:rPr lang="en-US" altLang="nb-NO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på</a:t>
            </a:r>
            <a:r>
              <a:rPr lang="en-US" altLang="nb-NO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bileteundersøking</a:t>
            </a:r>
            <a:r>
              <a:rPr lang="en-US" altLang="nb-NO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. </a:t>
            </a:r>
            <a:r>
              <a:rPr lang="en-US" altLang="nb-NO" sz="4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Sjølv</a:t>
            </a:r>
            <a:r>
              <a:rPr lang="en-US" altLang="nb-NO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om </a:t>
            </a:r>
            <a:r>
              <a:rPr lang="en-US" altLang="nb-NO" sz="4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andelen</a:t>
            </a:r>
            <a:r>
              <a:rPr lang="en-US" altLang="nb-NO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alvorlege</a:t>
            </a:r>
            <a:r>
              <a:rPr lang="en-US" altLang="nb-NO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funn</a:t>
            </a:r>
            <a:r>
              <a:rPr lang="en-US" altLang="nb-NO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er </a:t>
            </a:r>
            <a:r>
              <a:rPr lang="en-US" altLang="nb-NO" sz="4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låg</a:t>
            </a:r>
            <a:r>
              <a:rPr lang="en-US" altLang="nb-NO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, </a:t>
            </a:r>
            <a:r>
              <a:rPr lang="en-US" altLang="nb-NO" sz="4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har</a:t>
            </a:r>
            <a:r>
              <a:rPr lang="en-US" altLang="nb-NO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biletediagnostikk</a:t>
            </a:r>
            <a:r>
              <a:rPr lang="en-US" altLang="nb-NO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ein</a:t>
            </a:r>
            <a:r>
              <a:rPr lang="en-US" altLang="nb-NO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nytteverdi</a:t>
            </a:r>
            <a:r>
              <a:rPr lang="en-US" altLang="nb-NO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i</a:t>
            </a:r>
            <a:r>
              <a:rPr lang="en-US" altLang="nb-NO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å </a:t>
            </a:r>
            <a:r>
              <a:rPr lang="en-US" altLang="nb-NO" sz="4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avdekke</a:t>
            </a:r>
            <a:r>
              <a:rPr lang="en-US" altLang="nb-NO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desse</a:t>
            </a:r>
            <a:r>
              <a:rPr lang="en-US" altLang="nb-NO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, </a:t>
            </a:r>
            <a:r>
              <a:rPr lang="en-US" altLang="nb-NO" sz="4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i</a:t>
            </a:r>
            <a:r>
              <a:rPr lang="en-US" altLang="nb-NO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tillegg</a:t>
            </a:r>
            <a:r>
              <a:rPr lang="en-US" altLang="nb-NO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til</a:t>
            </a:r>
            <a:r>
              <a:rPr lang="en-US" altLang="nb-NO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at </a:t>
            </a:r>
            <a:r>
              <a:rPr lang="en-US" altLang="nb-NO" sz="4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ei</a:t>
            </a:r>
            <a:r>
              <a:rPr lang="en-US" altLang="nb-NO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undersøking</a:t>
            </a:r>
            <a:r>
              <a:rPr lang="en-US" altLang="nb-NO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utan</a:t>
            </a:r>
            <a:r>
              <a:rPr lang="en-US" altLang="nb-NO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eller</a:t>
            </a:r>
            <a:r>
              <a:rPr lang="en-US" altLang="nb-NO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med </a:t>
            </a:r>
            <a:r>
              <a:rPr lang="en-US" altLang="nb-NO" sz="4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benigne</a:t>
            </a:r>
            <a:r>
              <a:rPr lang="en-US" altLang="nb-NO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funn</a:t>
            </a:r>
            <a:r>
              <a:rPr lang="en-US" altLang="nb-NO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kan</a:t>
            </a:r>
            <a:r>
              <a:rPr lang="en-US" altLang="nb-NO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vere</a:t>
            </a:r>
            <a:r>
              <a:rPr lang="en-US" altLang="nb-NO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eit</a:t>
            </a:r>
            <a:r>
              <a:rPr lang="en-US" altLang="nb-NO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beroligande</a:t>
            </a:r>
            <a:r>
              <a:rPr lang="en-US" altLang="nb-NO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element for </a:t>
            </a:r>
            <a:r>
              <a:rPr lang="en-US" altLang="nb-NO" sz="4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barnet</a:t>
            </a:r>
            <a:r>
              <a:rPr lang="en-US" altLang="nb-NO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, </a:t>
            </a:r>
            <a:r>
              <a:rPr lang="en-US" altLang="nb-NO" sz="4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omsorgspersonar</a:t>
            </a:r>
            <a:r>
              <a:rPr lang="en-US" altLang="nb-NO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og</a:t>
            </a:r>
            <a:r>
              <a:rPr lang="en-US" altLang="nb-NO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4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klinikarar</a:t>
            </a:r>
            <a:r>
              <a:rPr lang="en-US" altLang="nb-NO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. </a:t>
            </a:r>
          </a:p>
        </p:txBody>
      </p:sp>
      <p:graphicFrame>
        <p:nvGraphicFramePr>
          <p:cNvPr id="8" name="Tabell 8">
            <a:extLst>
              <a:ext uri="{FF2B5EF4-FFF2-40B4-BE49-F238E27FC236}">
                <a16:creationId xmlns:a16="http://schemas.microsoft.com/office/drawing/2014/main" id="{3ED67C74-9890-146D-054B-8426E6A637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3951694"/>
              </p:ext>
            </p:extLst>
          </p:nvPr>
        </p:nvGraphicFramePr>
        <p:xfrm>
          <a:off x="26816050" y="14413725"/>
          <a:ext cx="13695372" cy="902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82770">
                  <a:extLst>
                    <a:ext uri="{9D8B030D-6E8A-4147-A177-3AD203B41FA5}">
                      <a16:colId xmlns:a16="http://schemas.microsoft.com/office/drawing/2014/main" val="2757573865"/>
                    </a:ext>
                  </a:extLst>
                </a:gridCol>
                <a:gridCol w="1494832">
                  <a:extLst>
                    <a:ext uri="{9D8B030D-6E8A-4147-A177-3AD203B41FA5}">
                      <a16:colId xmlns:a16="http://schemas.microsoft.com/office/drawing/2014/main" val="1302647872"/>
                    </a:ext>
                  </a:extLst>
                </a:gridCol>
                <a:gridCol w="2417770">
                  <a:extLst>
                    <a:ext uri="{9D8B030D-6E8A-4147-A177-3AD203B41FA5}">
                      <a16:colId xmlns:a16="http://schemas.microsoft.com/office/drawing/2014/main" val="15902143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b-NO" sz="4000" dirty="0"/>
                        <a:t>Funn oppgitt i radiologsvar</a:t>
                      </a:r>
                      <a:endParaRPr lang="nn-NO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4000" dirty="0"/>
                        <a:t>Tal</a:t>
                      </a:r>
                      <a:endParaRPr lang="nn-NO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4000" dirty="0"/>
                        <a:t>% av 141</a:t>
                      </a:r>
                      <a:endParaRPr lang="nn-NO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4118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4000" dirty="0"/>
                        <a:t>Tumor og </a:t>
                      </a:r>
                      <a:r>
                        <a:rPr lang="nb-NO" sz="4000" dirty="0" err="1"/>
                        <a:t>obstruktiv</a:t>
                      </a:r>
                      <a:r>
                        <a:rPr lang="nb-NO" sz="4000" dirty="0"/>
                        <a:t> </a:t>
                      </a:r>
                      <a:r>
                        <a:rPr lang="nb-NO" sz="4000" dirty="0" err="1"/>
                        <a:t>hydrocephalus</a:t>
                      </a:r>
                      <a:endParaRPr lang="nn-NO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4000" dirty="0"/>
                        <a:t>1</a:t>
                      </a:r>
                      <a:endParaRPr lang="nn-NO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4000" dirty="0"/>
                        <a:t>0,7%</a:t>
                      </a:r>
                      <a:endParaRPr lang="nn-NO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002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4000" dirty="0"/>
                        <a:t>Tumorsuspekt lesjon, </a:t>
                      </a:r>
                      <a:r>
                        <a:rPr lang="nb-NO" sz="4000" dirty="0" err="1"/>
                        <a:t>sannsynleg</a:t>
                      </a:r>
                      <a:r>
                        <a:rPr lang="nb-NO" sz="4000" dirty="0"/>
                        <a:t> metastase</a:t>
                      </a:r>
                      <a:endParaRPr lang="nn-NO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4000" dirty="0"/>
                        <a:t>1</a:t>
                      </a:r>
                      <a:endParaRPr lang="nn-NO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4000" dirty="0"/>
                        <a:t>0,7%</a:t>
                      </a:r>
                      <a:endParaRPr lang="nn-NO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6034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4000" dirty="0"/>
                        <a:t>Intrakraniell hypertensjon</a:t>
                      </a:r>
                      <a:endParaRPr lang="nn-NO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4000" dirty="0"/>
                        <a:t>1</a:t>
                      </a:r>
                      <a:endParaRPr lang="nn-NO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4000" dirty="0"/>
                        <a:t>0,7%</a:t>
                      </a:r>
                      <a:endParaRPr lang="nn-NO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06916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4000" dirty="0"/>
                        <a:t>Funn relatert til biholer</a:t>
                      </a:r>
                      <a:endParaRPr lang="nn-NO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4000" dirty="0"/>
                        <a:t>13</a:t>
                      </a:r>
                      <a:endParaRPr lang="nn-NO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4000" dirty="0"/>
                        <a:t>9,2%</a:t>
                      </a:r>
                      <a:endParaRPr lang="nn-NO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9853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4000" dirty="0"/>
                        <a:t>Intrakranielle cyster</a:t>
                      </a:r>
                      <a:endParaRPr lang="nn-NO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4000" dirty="0"/>
                        <a:t>6</a:t>
                      </a:r>
                      <a:endParaRPr lang="nn-NO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4000" dirty="0"/>
                        <a:t>4,3%</a:t>
                      </a:r>
                      <a:endParaRPr lang="nn-NO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8912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4000" dirty="0"/>
                        <a:t>Deviert </a:t>
                      </a:r>
                      <a:r>
                        <a:rPr lang="nb-NO" sz="4000" dirty="0" err="1"/>
                        <a:t>naseseptum</a:t>
                      </a:r>
                      <a:endParaRPr lang="nn-NO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4000" dirty="0"/>
                        <a:t>1</a:t>
                      </a:r>
                      <a:endParaRPr lang="nn-NO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4000" dirty="0"/>
                        <a:t>0,7%</a:t>
                      </a:r>
                      <a:endParaRPr lang="nn-NO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95270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4000" dirty="0" err="1"/>
                        <a:t>Descens</a:t>
                      </a:r>
                      <a:r>
                        <a:rPr lang="nb-NO" sz="4000" dirty="0"/>
                        <a:t> av </a:t>
                      </a:r>
                      <a:r>
                        <a:rPr lang="nb-NO" sz="4000" dirty="0" err="1"/>
                        <a:t>cerebellære</a:t>
                      </a:r>
                      <a:r>
                        <a:rPr lang="nb-NO" sz="4000" dirty="0"/>
                        <a:t> tonsiller</a:t>
                      </a:r>
                      <a:endParaRPr lang="nn-NO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4000" dirty="0"/>
                        <a:t>1</a:t>
                      </a:r>
                      <a:endParaRPr lang="nn-NO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4000" dirty="0"/>
                        <a:t>0,7%</a:t>
                      </a:r>
                      <a:endParaRPr lang="nn-NO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9438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4000" dirty="0"/>
                        <a:t>Tumorsuspekt </a:t>
                      </a:r>
                      <a:r>
                        <a:rPr lang="nb-NO" sz="4000" dirty="0" err="1"/>
                        <a:t>oppfylning</a:t>
                      </a:r>
                      <a:r>
                        <a:rPr lang="nb-NO" sz="4000" dirty="0"/>
                        <a:t> i biholer</a:t>
                      </a:r>
                      <a:endParaRPr lang="nn-NO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4000" dirty="0"/>
                        <a:t>1</a:t>
                      </a:r>
                      <a:endParaRPr lang="nn-NO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4000" dirty="0"/>
                        <a:t>0,7%</a:t>
                      </a:r>
                      <a:endParaRPr lang="nn-NO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35124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4000" dirty="0"/>
                        <a:t>Venøst angiom</a:t>
                      </a:r>
                      <a:endParaRPr lang="nn-NO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4000" dirty="0"/>
                        <a:t>1</a:t>
                      </a:r>
                      <a:endParaRPr lang="nn-NO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4000" dirty="0"/>
                        <a:t>0,7%</a:t>
                      </a:r>
                      <a:endParaRPr lang="nn-NO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60105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4000" dirty="0"/>
                        <a:t>Signalavvik subkortikalt</a:t>
                      </a:r>
                      <a:endParaRPr lang="nn-NO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4000" dirty="0"/>
                        <a:t>1</a:t>
                      </a:r>
                      <a:endParaRPr lang="nn-NO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4000" dirty="0"/>
                        <a:t>0,7%</a:t>
                      </a:r>
                      <a:endParaRPr lang="nn-NO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56704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4000" dirty="0"/>
                        <a:t>Signalavvik i tinningbein</a:t>
                      </a:r>
                      <a:endParaRPr lang="nn-NO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4000" dirty="0"/>
                        <a:t>1</a:t>
                      </a:r>
                      <a:endParaRPr lang="nn-NO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4000" dirty="0"/>
                        <a:t>0,7%</a:t>
                      </a:r>
                      <a:endParaRPr lang="nn-NO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7805732"/>
                  </a:ext>
                </a:extLst>
              </a:tr>
            </a:tbl>
          </a:graphicData>
        </a:graphic>
      </p:graphicFrame>
      <p:graphicFrame>
        <p:nvGraphicFramePr>
          <p:cNvPr id="9" name="Tabell 7">
            <a:extLst>
              <a:ext uri="{FF2B5EF4-FFF2-40B4-BE49-F238E27FC236}">
                <a16:creationId xmlns:a16="http://schemas.microsoft.com/office/drawing/2014/main" id="{4C3F6440-5EF6-F35D-760F-B3D51E76B8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6102527"/>
              </p:ext>
            </p:extLst>
          </p:nvPr>
        </p:nvGraphicFramePr>
        <p:xfrm>
          <a:off x="11443335" y="21073605"/>
          <a:ext cx="13695372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25710">
                  <a:extLst>
                    <a:ext uri="{9D8B030D-6E8A-4147-A177-3AD203B41FA5}">
                      <a16:colId xmlns:a16="http://schemas.microsoft.com/office/drawing/2014/main" val="3910332254"/>
                    </a:ext>
                  </a:extLst>
                </a:gridCol>
                <a:gridCol w="1793134">
                  <a:extLst>
                    <a:ext uri="{9D8B030D-6E8A-4147-A177-3AD203B41FA5}">
                      <a16:colId xmlns:a16="http://schemas.microsoft.com/office/drawing/2014/main" val="1020635896"/>
                    </a:ext>
                  </a:extLst>
                </a:gridCol>
                <a:gridCol w="1676528">
                  <a:extLst>
                    <a:ext uri="{9D8B030D-6E8A-4147-A177-3AD203B41FA5}">
                      <a16:colId xmlns:a16="http://schemas.microsoft.com/office/drawing/2014/main" val="165227252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nb-NO" sz="4000" b="1" dirty="0"/>
                        <a:t>Type funn</a:t>
                      </a:r>
                      <a:endParaRPr lang="nn-NO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4000" dirty="0"/>
                        <a:t>Tal</a:t>
                      </a:r>
                      <a:endParaRPr lang="nn-NO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4000" b="1" dirty="0"/>
                        <a:t>%</a:t>
                      </a:r>
                      <a:endParaRPr lang="nn-NO" sz="4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11030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4000" dirty="0"/>
                        <a:t>Ingen funn</a:t>
                      </a:r>
                      <a:endParaRPr lang="nn-NO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4000" dirty="0"/>
                        <a:t>113</a:t>
                      </a:r>
                      <a:endParaRPr lang="nn-NO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4000" dirty="0"/>
                        <a:t>80,1%</a:t>
                      </a:r>
                      <a:endParaRPr lang="nn-NO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54506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4000" dirty="0"/>
                        <a:t>Klinisk relevant funn </a:t>
                      </a:r>
                      <a:r>
                        <a:rPr lang="nb-NO" sz="4000" u="sng" dirty="0"/>
                        <a:t>med</a:t>
                      </a:r>
                      <a:r>
                        <a:rPr lang="nb-NO" sz="4000" dirty="0"/>
                        <a:t> behandlingsmessig konsekvens</a:t>
                      </a:r>
                      <a:endParaRPr lang="nn-NO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4000" dirty="0"/>
                        <a:t>2</a:t>
                      </a:r>
                      <a:endParaRPr lang="nn-NO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4000" dirty="0"/>
                        <a:t>2,1%</a:t>
                      </a:r>
                      <a:endParaRPr lang="nn-NO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53302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4000" dirty="0"/>
                        <a:t>Klinisk relevant funn </a:t>
                      </a:r>
                      <a:r>
                        <a:rPr lang="nb-NO" sz="4000" b="0" u="sng" dirty="0" err="1"/>
                        <a:t>utan</a:t>
                      </a:r>
                      <a:r>
                        <a:rPr lang="nb-NO" sz="4000" b="0" u="sng" dirty="0"/>
                        <a:t> </a:t>
                      </a:r>
                      <a:r>
                        <a:rPr lang="nb-NO" sz="4000" b="0" u="none" dirty="0"/>
                        <a:t>behandlingsmessig konsekvens</a:t>
                      </a:r>
                      <a:endParaRPr lang="nn-NO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4000" dirty="0"/>
                        <a:t>12</a:t>
                      </a:r>
                      <a:endParaRPr lang="nn-NO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4000" dirty="0"/>
                        <a:t>8,5%</a:t>
                      </a:r>
                      <a:endParaRPr lang="nn-NO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14271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4000" dirty="0"/>
                        <a:t>Funn </a:t>
                      </a:r>
                      <a:r>
                        <a:rPr lang="nb-NO" sz="4000" u="sng" dirty="0" err="1"/>
                        <a:t>utan</a:t>
                      </a:r>
                      <a:r>
                        <a:rPr lang="nb-NO" sz="4000" u="sng" dirty="0"/>
                        <a:t> </a:t>
                      </a:r>
                      <a:r>
                        <a:rPr lang="nb-NO" sz="4000" u="none" dirty="0"/>
                        <a:t>klinisk relevans</a:t>
                      </a:r>
                      <a:endParaRPr lang="nn-NO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4000" dirty="0"/>
                        <a:t>13</a:t>
                      </a:r>
                      <a:endParaRPr lang="nn-NO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nb-NO" sz="4000" dirty="0"/>
                        <a:t>9,2%</a:t>
                      </a:r>
                      <a:endParaRPr lang="nn-NO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5571412"/>
                  </a:ext>
                </a:extLst>
              </a:tr>
            </a:tbl>
          </a:graphicData>
        </a:graphic>
      </p:graphicFrame>
      <p:sp>
        <p:nvSpPr>
          <p:cNvPr id="2" name="Acknowledgements" descr="Field for acknowledgements">
            <a:extLst>
              <a:ext uri="{FF2B5EF4-FFF2-40B4-BE49-F238E27FC236}">
                <a16:creationId xmlns:a16="http://schemas.microsoft.com/office/drawing/2014/main" id="{2D3ABD56-52AD-0F16-3063-C1CBF63453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54508" y="27726412"/>
            <a:ext cx="97409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>
            <a:spAutoFit/>
          </a:bodyPr>
          <a:lstStyle>
            <a:defPPr>
              <a:defRPr lang="nb-NO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3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nb-NO" altLang="nb-NO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Takk til</a:t>
            </a:r>
          </a:p>
          <a:p>
            <a:pPr eaLnBrk="1" hangingPunct="1"/>
            <a:r>
              <a:rPr lang="en-GB" altLang="nb-NO" sz="2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Veiledar</a:t>
            </a:r>
            <a:r>
              <a:rPr lang="en-GB" altLang="nb-NO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Stein Magnus </a:t>
            </a:r>
            <a:r>
              <a:rPr lang="en-GB" altLang="nb-NO" sz="2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Aukland</a:t>
            </a:r>
            <a:r>
              <a:rPr lang="en-GB" altLang="nb-NO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, </a:t>
            </a:r>
            <a:r>
              <a:rPr lang="en-GB" altLang="nb-NO" sz="2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Klinisk</a:t>
            </a:r>
            <a:r>
              <a:rPr lang="en-GB" altLang="nb-NO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2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institutt</a:t>
            </a:r>
            <a:r>
              <a:rPr lang="en-GB" altLang="nb-NO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1, </a:t>
            </a:r>
            <a:r>
              <a:rPr lang="en-GB" altLang="nb-NO" sz="2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Universitetet</a:t>
            </a:r>
            <a:r>
              <a:rPr lang="en-GB" altLang="nb-NO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GB" altLang="nb-NO" sz="2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i</a:t>
            </a:r>
            <a:r>
              <a:rPr lang="en-GB" altLang="nb-NO" sz="20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Bergen</a:t>
            </a:r>
            <a:endParaRPr lang="en-GB" altLang="nb-NO" sz="20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 utforming">
  <a:themeElements>
    <a:clrScheme name="UiB-Farger-2015-matt">
      <a:dk1>
        <a:sysClr val="windowText" lastClr="000000"/>
      </a:dk1>
      <a:lt1>
        <a:srgbClr val="FFFFFF"/>
      </a:lt1>
      <a:dk2>
        <a:srgbClr val="847268"/>
      </a:dk2>
      <a:lt2>
        <a:srgbClr val="D0CAC2"/>
      </a:lt2>
      <a:accent1>
        <a:srgbClr val="DB3F3D"/>
      </a:accent1>
      <a:accent2>
        <a:srgbClr val="1A2640"/>
      </a:accent2>
      <a:accent3>
        <a:srgbClr val="CDAB3F"/>
      </a:accent3>
      <a:accent4>
        <a:srgbClr val="4EA0B7"/>
      </a:accent4>
      <a:accent5>
        <a:srgbClr val="789A5B"/>
      </a:accent5>
      <a:accent6>
        <a:srgbClr val="705686"/>
      </a:accent6>
      <a:hlink>
        <a:srgbClr val="009FEE"/>
      </a:hlink>
      <a:folHlink>
        <a:srgbClr val="522D89"/>
      </a:folHlink>
    </a:clrScheme>
    <a:fontScheme name="Standard utform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38100" cap="flat" cmpd="sng" algn="ctr">
              <a:solidFill>
                <a:srgbClr val="005473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8361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38100" cap="flat" cmpd="sng" algn="ctr">
              <a:solidFill>
                <a:srgbClr val="005473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8361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 utform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1692</TotalTime>
  <Words>481</Words>
  <Application>Microsoft Office PowerPoint</Application>
  <PresentationFormat>Egendefinert</PresentationFormat>
  <Paragraphs>81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1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3" baseType="lpstr">
      <vt:lpstr>Arial</vt:lpstr>
      <vt:lpstr>Standard utforming</vt:lpstr>
      <vt:lpstr>PowerPoint-presentasjon</vt:lpstr>
    </vt:vector>
  </TitlesOfParts>
  <Company>IT-avd, UiB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Helge Grønhaug</dc:creator>
  <cp:lastModifiedBy>Kristina Tolås Boge</cp:lastModifiedBy>
  <cp:revision>142</cp:revision>
  <cp:lastPrinted>2016-05-27T08:05:21Z</cp:lastPrinted>
  <dcterms:created xsi:type="dcterms:W3CDTF">2006-11-02T13:18:58Z</dcterms:created>
  <dcterms:modified xsi:type="dcterms:W3CDTF">2022-10-06T15:47:22Z</dcterms:modified>
</cp:coreProperties>
</file>