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B86154-A234-4A3B-8B37-6A0E1B8CB4C8}" v="8" dt="2022-10-06T15:46:47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3" autoAdjust="0"/>
    <p:restoredTop sz="90218" autoAdjust="0"/>
  </p:normalViewPr>
  <p:slideViewPr>
    <p:cSldViewPr snapToGrid="0">
      <p:cViewPr>
        <p:scale>
          <a:sx n="50" d="100"/>
          <a:sy n="50" d="100"/>
        </p:scale>
        <p:origin x="-6652" y="-7692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a Tolås Boge" userId="d1adcb9626e0e5b9" providerId="LiveId" clId="{F9B86154-A234-4A3B-8B37-6A0E1B8CB4C8}"/>
    <pc:docChg chg="custSel modSld">
      <pc:chgData name="Kristina Tolås Boge" userId="d1adcb9626e0e5b9" providerId="LiveId" clId="{F9B86154-A234-4A3B-8B37-6A0E1B8CB4C8}" dt="2022-10-06T15:47:21.339" v="173" actId="6549"/>
      <pc:docMkLst>
        <pc:docMk/>
      </pc:docMkLst>
      <pc:sldChg chg="addSp delSp modSp mod">
        <pc:chgData name="Kristina Tolås Boge" userId="d1adcb9626e0e5b9" providerId="LiveId" clId="{F9B86154-A234-4A3B-8B37-6A0E1B8CB4C8}" dt="2022-10-06T15:47:21.339" v="173" actId="6549"/>
        <pc:sldMkLst>
          <pc:docMk/>
          <pc:sldMk cId="0" sldId="260"/>
        </pc:sldMkLst>
        <pc:spChg chg="add mod">
          <ac:chgData name="Kristina Tolås Boge" userId="d1adcb9626e0e5b9" providerId="LiveId" clId="{F9B86154-A234-4A3B-8B37-6A0E1B8CB4C8}" dt="2022-10-06T15:47:21.339" v="173" actId="6549"/>
          <ac:spMkLst>
            <pc:docMk/>
            <pc:sldMk cId="0" sldId="260"/>
            <ac:spMk id="2" creationId="{2D3ABD56-52AD-0F16-3063-C1CBF63453DC}"/>
          </ac:spMkLst>
        </pc:spChg>
        <pc:spChg chg="mod">
          <ac:chgData name="Kristina Tolås Boge" userId="d1adcb9626e0e5b9" providerId="LiveId" clId="{F9B86154-A234-4A3B-8B37-6A0E1B8CB4C8}" dt="2022-10-04T14:44:53.417" v="5" actId="14100"/>
          <ac:spMkLst>
            <pc:docMk/>
            <pc:sldMk cId="0" sldId="260"/>
            <ac:spMk id="2052" creationId="{00000000-0000-0000-0000-000000000000}"/>
          </ac:spMkLst>
        </pc:spChg>
        <pc:spChg chg="mod">
          <ac:chgData name="Kristina Tolås Boge" userId="d1adcb9626e0e5b9" providerId="LiveId" clId="{F9B86154-A234-4A3B-8B37-6A0E1B8CB4C8}" dt="2022-10-06T13:31:06.362" v="71" actId="20577"/>
          <ac:spMkLst>
            <pc:docMk/>
            <pc:sldMk cId="0" sldId="260"/>
            <ac:spMk id="2055" creationId="{00000000-0000-0000-0000-000000000000}"/>
          </ac:spMkLst>
        </pc:spChg>
        <pc:spChg chg="del mod">
          <ac:chgData name="Kristina Tolås Boge" userId="d1adcb9626e0e5b9" providerId="LiveId" clId="{F9B86154-A234-4A3B-8B37-6A0E1B8CB4C8}" dt="2022-10-04T14:44:17.607" v="2" actId="478"/>
          <ac:spMkLst>
            <pc:docMk/>
            <pc:sldMk cId="0" sldId="260"/>
            <ac:spMk id="2065" creationId="{00000000-0000-0000-0000-000000000000}"/>
          </ac:spMkLst>
        </pc:spChg>
        <pc:spChg chg="del">
          <ac:chgData name="Kristina Tolås Boge" userId="d1adcb9626e0e5b9" providerId="LiveId" clId="{F9B86154-A234-4A3B-8B37-6A0E1B8CB4C8}" dt="2022-10-04T14:44:22.224" v="3" actId="478"/>
          <ac:spMkLst>
            <pc:docMk/>
            <pc:sldMk cId="0" sldId="260"/>
            <ac:spMk id="2066" creationId="{00000000-0000-0000-0000-000000000000}"/>
          </ac:spMkLst>
        </pc:spChg>
        <pc:graphicFrameChg chg="mod">
          <ac:chgData name="Kristina Tolås Boge" userId="d1adcb9626e0e5b9" providerId="LiveId" clId="{F9B86154-A234-4A3B-8B37-6A0E1B8CB4C8}" dt="2022-10-04T14:44:30.081" v="4" actId="1076"/>
          <ac:graphicFrameMkLst>
            <pc:docMk/>
            <pc:sldMk cId="0" sldId="260"/>
            <ac:graphicFrameMk id="8" creationId="{3ED67C74-9890-146D-054B-8426E6A63714}"/>
          </ac:graphicFrameMkLst>
        </pc:graphicFrameChg>
        <pc:graphicFrameChg chg="mod">
          <ac:chgData name="Kristina Tolås Boge" userId="d1adcb9626e0e5b9" providerId="LiveId" clId="{F9B86154-A234-4A3B-8B37-6A0E1B8CB4C8}" dt="2022-10-04T14:44:58.035" v="6" actId="1076"/>
          <ac:graphicFrameMkLst>
            <pc:docMk/>
            <pc:sldMk cId="0" sldId="260"/>
            <ac:graphicFrameMk id="9" creationId="{4C3F6440-5EF6-F35D-760F-B3D51E76B88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1128713"/>
            <a:ext cx="36256912" cy="183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Barn med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hodepine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nytteverdi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biletediagnostikk</a:t>
            </a:r>
            <a:endParaRPr lang="nb-NO" altLang="nb-NO" sz="1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3076575"/>
            <a:ext cx="3426142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Kva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funn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føreligg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på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bileteundersøkingar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av barn med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hodepine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?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Kor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mange av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desse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funna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er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alvorlege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, med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behandlingsmessig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konsekvens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for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pasienten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og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kva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nytteverdi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har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biletediagnostikk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I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utredning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av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desse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pasientane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?</a:t>
            </a:r>
            <a:endParaRPr lang="nb-NO" altLang="nb-NO" sz="9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5452719" y="2843212"/>
            <a:ext cx="6542689" cy="227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5400" b="1" dirty="0">
                <a:solidFill>
                  <a:schemeClr val="bg1"/>
                </a:solidFill>
                <a:latin typeface="+mn-lt"/>
              </a:rPr>
              <a:t>Kristina Tolås Boge</a:t>
            </a:r>
            <a:br>
              <a:rPr lang="nb-NO" altLang="nb-NO" sz="44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400" dirty="0">
                <a:solidFill>
                  <a:schemeClr val="bg1"/>
                </a:solidFill>
                <a:latin typeface="+mn-lt"/>
              </a:rPr>
              <a:t>Universitetet i Bergen</a:t>
            </a:r>
          </a:p>
          <a:p>
            <a:pPr algn="r" eaLnBrk="1" hangingPunct="1"/>
            <a:r>
              <a:rPr lang="nb-NO" altLang="nb-NO" sz="4400" dirty="0">
                <a:solidFill>
                  <a:schemeClr val="bg1"/>
                </a:solidFill>
                <a:latin typeface="+mn-lt"/>
              </a:rPr>
              <a:t>tuh009@uib.no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8" y="6229350"/>
            <a:ext cx="9969500" cy="287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en-GB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ABSTRAKT</a:t>
            </a: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Hodepine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er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vanleg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blant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barn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unge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kan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vere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symptom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på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alvorleg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sjukdom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“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Raude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flagg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”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anamnesa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eller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på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undersøking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fører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vidare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utredning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biletediagnostikk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Det er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utført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ein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kvalitetssikringsstudie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mål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om å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vurdere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nytteverdien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biletediagnostikk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utredning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av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barn med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hodepine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både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ein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klinisk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sosial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samanheng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nb-NO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Metode</a:t>
            </a:r>
            <a:endParaRPr lang="en-US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Det er sett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på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henvisningar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tilhøyrande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svar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frå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radiolog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av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bileteundersøkingar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utført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2021 av barn (0-18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år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) med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hovuddiagnose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“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hodepine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”.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Variablane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er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analysert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er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funn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alder,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kjønn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modalitet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ventetid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</a:t>
            </a:r>
            <a:r>
              <a:rPr lang="en-GB" altLang="nb-NO" sz="4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“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raude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flagg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”.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Hovudfokuset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har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lagt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på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kva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funn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føreligg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funn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analysert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opp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mot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dei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andre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variablane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endParaRPr lang="en-GB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endParaRPr lang="en-GB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endParaRPr lang="en-GB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endParaRPr lang="en-GB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endParaRPr lang="en-GB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endParaRPr lang="en-GB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endParaRPr lang="en-GB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1443335" y="6229350"/>
            <a:ext cx="14642465" cy="1874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nb-NO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Resultat</a:t>
            </a:r>
            <a:endParaRPr lang="en-US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141 barn (84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jenter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57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gutar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)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alderen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2-18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år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vart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inkludert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studien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28 (19,9%) barn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hadde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funn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på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bileteundersøking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3 (2,1%)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hadde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alvorlege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funn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behandlingsmessig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konsekvens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– to barn med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tumorsuspekte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lesjonar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eit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barn med intrakraniell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hypertensjon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Desse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var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alderen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5, 7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15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år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inkluderte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to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jenter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ein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gut.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9,2%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hadde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funn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relater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biholer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sinusitt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4,3%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hadde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funn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av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ulike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intrakranielle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cyster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utan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behandlingsmessig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konsekvens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Det var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ingen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signifikant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relasjon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mellom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funn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dei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andre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variablane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vart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analysert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(alder,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kjønn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ventetid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“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raude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flagg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”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eller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modalitet</a:t>
            </a:r>
            <a:r>
              <a:rPr lang="en-US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).</a:t>
            </a:r>
            <a:endParaRPr lang="en-US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endParaRPr lang="en-US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endParaRPr lang="en-US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b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b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endParaRPr lang="nb-NO" altLang="nb-NO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D610B8C-9C0D-DCF3-49A1-DAD5CA5F3FB7}"/>
              </a:ext>
            </a:extLst>
          </p:cNvPr>
          <p:cNvSpPr txBox="1"/>
          <p:nvPr/>
        </p:nvSpPr>
        <p:spPr>
          <a:xfrm>
            <a:off x="26816050" y="6229350"/>
            <a:ext cx="15992475" cy="741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nb-NO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KONKLUSJON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Få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pasientar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hadde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alvorlege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funn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behandlingsmessig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konsekvens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på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bileteundersøking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Sjølv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om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andelen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alvorlege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funn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er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låg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har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biletediagnostikk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ein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nytteverdi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å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avdekke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desse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tillegg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at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ei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undersøking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utan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eller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benigne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funn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kan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vere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eit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beroligande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element for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barnet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omsorgspersonar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klinikarar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</a:p>
        </p:txBody>
      </p:sp>
      <p:graphicFrame>
        <p:nvGraphicFramePr>
          <p:cNvPr id="8" name="Tabell 8">
            <a:extLst>
              <a:ext uri="{FF2B5EF4-FFF2-40B4-BE49-F238E27FC236}">
                <a16:creationId xmlns:a16="http://schemas.microsoft.com/office/drawing/2014/main" id="{3ED67C74-9890-146D-054B-8426E6A637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951694"/>
              </p:ext>
            </p:extLst>
          </p:nvPr>
        </p:nvGraphicFramePr>
        <p:xfrm>
          <a:off x="26816050" y="14413725"/>
          <a:ext cx="13695372" cy="902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82770">
                  <a:extLst>
                    <a:ext uri="{9D8B030D-6E8A-4147-A177-3AD203B41FA5}">
                      <a16:colId xmlns:a16="http://schemas.microsoft.com/office/drawing/2014/main" val="2757573865"/>
                    </a:ext>
                  </a:extLst>
                </a:gridCol>
                <a:gridCol w="1494832">
                  <a:extLst>
                    <a:ext uri="{9D8B030D-6E8A-4147-A177-3AD203B41FA5}">
                      <a16:colId xmlns:a16="http://schemas.microsoft.com/office/drawing/2014/main" val="1302647872"/>
                    </a:ext>
                  </a:extLst>
                </a:gridCol>
                <a:gridCol w="2417770">
                  <a:extLst>
                    <a:ext uri="{9D8B030D-6E8A-4147-A177-3AD203B41FA5}">
                      <a16:colId xmlns:a16="http://schemas.microsoft.com/office/drawing/2014/main" val="15902143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4000" dirty="0"/>
                        <a:t>Funn oppgitt i radiologsvar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Tal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% av 141</a:t>
                      </a:r>
                      <a:endParaRPr lang="nn-NO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411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/>
                        <a:t>Tumor og </a:t>
                      </a:r>
                      <a:r>
                        <a:rPr lang="nb-NO" sz="4000" dirty="0" err="1"/>
                        <a:t>obstruktiv</a:t>
                      </a:r>
                      <a:r>
                        <a:rPr lang="nb-NO" sz="4000" dirty="0"/>
                        <a:t> </a:t>
                      </a:r>
                      <a:r>
                        <a:rPr lang="nb-NO" sz="4000" dirty="0" err="1"/>
                        <a:t>hydrocephalus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1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0,7%</a:t>
                      </a:r>
                      <a:endParaRPr lang="nn-NO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02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/>
                        <a:t>Tumorsuspekt lesjon, </a:t>
                      </a:r>
                      <a:r>
                        <a:rPr lang="nb-NO" sz="4000" dirty="0" err="1"/>
                        <a:t>sannsynleg</a:t>
                      </a:r>
                      <a:r>
                        <a:rPr lang="nb-NO" sz="4000" dirty="0"/>
                        <a:t> metastase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1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0,7%</a:t>
                      </a:r>
                      <a:endParaRPr lang="nn-NO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034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/>
                        <a:t>Intrakraniell hypertensjon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1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0,7%</a:t>
                      </a:r>
                      <a:endParaRPr lang="nn-NO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691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/>
                        <a:t>Funn relatert til biholer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13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9,2%</a:t>
                      </a:r>
                      <a:endParaRPr lang="nn-NO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5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/>
                        <a:t>Intrakranielle cyster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6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4,3%</a:t>
                      </a:r>
                      <a:endParaRPr lang="nn-NO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912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/>
                        <a:t>Deviert </a:t>
                      </a:r>
                      <a:r>
                        <a:rPr lang="nb-NO" sz="4000" dirty="0" err="1"/>
                        <a:t>naseseptum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1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0,7%</a:t>
                      </a:r>
                      <a:endParaRPr lang="nn-NO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527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 err="1"/>
                        <a:t>Descens</a:t>
                      </a:r>
                      <a:r>
                        <a:rPr lang="nb-NO" sz="4000" dirty="0"/>
                        <a:t> av </a:t>
                      </a:r>
                      <a:r>
                        <a:rPr lang="nb-NO" sz="4000" dirty="0" err="1"/>
                        <a:t>cerebellære</a:t>
                      </a:r>
                      <a:r>
                        <a:rPr lang="nb-NO" sz="4000" dirty="0"/>
                        <a:t> tonsiller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1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0,7%</a:t>
                      </a:r>
                      <a:endParaRPr lang="nn-NO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43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/>
                        <a:t>Tumorsuspekt </a:t>
                      </a:r>
                      <a:r>
                        <a:rPr lang="nb-NO" sz="4000" dirty="0" err="1"/>
                        <a:t>oppfylning</a:t>
                      </a:r>
                      <a:r>
                        <a:rPr lang="nb-NO" sz="4000" dirty="0"/>
                        <a:t> i biholer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1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0,7%</a:t>
                      </a:r>
                      <a:endParaRPr lang="nn-NO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512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/>
                        <a:t>Venøst angiom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1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0,7%</a:t>
                      </a:r>
                      <a:endParaRPr lang="nn-NO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010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/>
                        <a:t>Signalavvik subkortikalt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1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0,7%</a:t>
                      </a:r>
                      <a:endParaRPr lang="nn-NO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670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/>
                        <a:t>Signalavvik i tinningbein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1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0,7%</a:t>
                      </a:r>
                      <a:endParaRPr lang="nn-NO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05732"/>
                  </a:ext>
                </a:extLst>
              </a:tr>
            </a:tbl>
          </a:graphicData>
        </a:graphic>
      </p:graphicFrame>
      <p:graphicFrame>
        <p:nvGraphicFramePr>
          <p:cNvPr id="9" name="Tabell 7">
            <a:extLst>
              <a:ext uri="{FF2B5EF4-FFF2-40B4-BE49-F238E27FC236}">
                <a16:creationId xmlns:a16="http://schemas.microsoft.com/office/drawing/2014/main" id="{4C3F6440-5EF6-F35D-760F-B3D51E76B8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102527"/>
              </p:ext>
            </p:extLst>
          </p:nvPr>
        </p:nvGraphicFramePr>
        <p:xfrm>
          <a:off x="11443335" y="21073605"/>
          <a:ext cx="13695372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5710">
                  <a:extLst>
                    <a:ext uri="{9D8B030D-6E8A-4147-A177-3AD203B41FA5}">
                      <a16:colId xmlns:a16="http://schemas.microsoft.com/office/drawing/2014/main" val="3910332254"/>
                    </a:ext>
                  </a:extLst>
                </a:gridCol>
                <a:gridCol w="1793134">
                  <a:extLst>
                    <a:ext uri="{9D8B030D-6E8A-4147-A177-3AD203B41FA5}">
                      <a16:colId xmlns:a16="http://schemas.microsoft.com/office/drawing/2014/main" val="1020635896"/>
                    </a:ext>
                  </a:extLst>
                </a:gridCol>
                <a:gridCol w="1676528">
                  <a:extLst>
                    <a:ext uri="{9D8B030D-6E8A-4147-A177-3AD203B41FA5}">
                      <a16:colId xmlns:a16="http://schemas.microsoft.com/office/drawing/2014/main" val="16522725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b-NO" sz="4000" b="1" dirty="0"/>
                        <a:t>Type funn</a:t>
                      </a:r>
                      <a:endParaRPr lang="nn-NO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Tal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b="1" dirty="0"/>
                        <a:t>%</a:t>
                      </a:r>
                      <a:endParaRPr lang="nn-NO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103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/>
                        <a:t>Ingen funn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113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80,1%</a:t>
                      </a:r>
                      <a:endParaRPr lang="nn-NO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450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/>
                        <a:t>Klinisk relevant funn </a:t>
                      </a:r>
                      <a:r>
                        <a:rPr lang="nb-NO" sz="4000" u="sng" dirty="0"/>
                        <a:t>med</a:t>
                      </a:r>
                      <a:r>
                        <a:rPr lang="nb-NO" sz="4000" dirty="0"/>
                        <a:t> behandlingsmessig konsekvens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2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2,1%</a:t>
                      </a:r>
                      <a:endParaRPr lang="nn-NO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330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/>
                        <a:t>Klinisk relevant funn </a:t>
                      </a:r>
                      <a:r>
                        <a:rPr lang="nb-NO" sz="4000" b="0" u="sng" dirty="0" err="1"/>
                        <a:t>utan</a:t>
                      </a:r>
                      <a:r>
                        <a:rPr lang="nb-NO" sz="4000" b="0" u="sng" dirty="0"/>
                        <a:t> </a:t>
                      </a:r>
                      <a:r>
                        <a:rPr lang="nb-NO" sz="4000" b="0" u="none" dirty="0"/>
                        <a:t>behandlingsmessig konsekvens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12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8,5%</a:t>
                      </a:r>
                      <a:endParaRPr lang="nn-NO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427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/>
                        <a:t>Funn </a:t>
                      </a:r>
                      <a:r>
                        <a:rPr lang="nb-NO" sz="4000" u="sng" dirty="0" err="1"/>
                        <a:t>utan</a:t>
                      </a:r>
                      <a:r>
                        <a:rPr lang="nb-NO" sz="4000" u="sng" dirty="0"/>
                        <a:t> </a:t>
                      </a:r>
                      <a:r>
                        <a:rPr lang="nb-NO" sz="4000" u="none" dirty="0"/>
                        <a:t>klinisk relevans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13</a:t>
                      </a:r>
                      <a:endParaRPr lang="nn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4000" dirty="0"/>
                        <a:t>9,2%</a:t>
                      </a:r>
                      <a:endParaRPr lang="nn-NO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571412"/>
                  </a:ext>
                </a:extLst>
              </a:tr>
            </a:tbl>
          </a:graphicData>
        </a:graphic>
      </p:graphicFrame>
      <p:sp>
        <p:nvSpPr>
          <p:cNvPr id="2" name="Acknowledgements" descr="Field for acknowledgements">
            <a:extLst>
              <a:ext uri="{FF2B5EF4-FFF2-40B4-BE49-F238E27FC236}">
                <a16:creationId xmlns:a16="http://schemas.microsoft.com/office/drawing/2014/main" id="{2D3ABD56-52AD-0F16-3063-C1CBF6345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54508" y="27726412"/>
            <a:ext cx="97409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defPPr>
              <a:defRPr lang="nb-NO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Takk til</a:t>
            </a:r>
          </a:p>
          <a:p>
            <a:pPr eaLnBrk="1" hangingPunct="1"/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Veiledar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Stein Magnus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Aukland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Klinisk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institutt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1,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Universitetet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GB" altLang="nb-NO"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Bergen</a:t>
            </a:r>
            <a:endParaRPr lang="en-GB" altLang="nb-NO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481</Words>
  <Application>Microsoft Office PowerPoint</Application>
  <PresentationFormat>Egendefinert</PresentationFormat>
  <Paragraphs>81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Kristina Tolås Boge</cp:lastModifiedBy>
  <cp:revision>142</cp:revision>
  <cp:lastPrinted>2016-05-27T08:05:21Z</cp:lastPrinted>
  <dcterms:created xsi:type="dcterms:W3CDTF">2006-11-02T13:18:58Z</dcterms:created>
  <dcterms:modified xsi:type="dcterms:W3CDTF">2022-10-06T15:47:22Z</dcterms:modified>
</cp:coreProperties>
</file>