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60" r:id="rId2"/>
  </p:sldIdLst>
  <p:sldSz cx="42808525" cy="30279975"/>
  <p:notesSz cx="7099300" cy="10234613"/>
  <p:defaultTextStyle>
    <a:defPPr>
      <a:defRPr lang="nb-NO"/>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778">
          <p15:clr>
            <a:srgbClr val="A4A3A4"/>
          </p15:clr>
        </p15:guide>
        <p15:guide id="2" orient="horz" pos="18586">
          <p15:clr>
            <a:srgbClr val="A4A3A4"/>
          </p15:clr>
        </p15:guide>
        <p15:guide id="3" orient="horz" pos="17074">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4332B"/>
    <a:srgbClr val="0054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593" autoAdjust="0"/>
    <p:restoredTop sz="90196" autoAdjust="0"/>
  </p:normalViewPr>
  <p:slideViewPr>
    <p:cSldViewPr snapToGrid="0">
      <p:cViewPr>
        <p:scale>
          <a:sx n="27" d="100"/>
          <a:sy n="27" d="100"/>
        </p:scale>
        <p:origin x="1200" y="-760"/>
      </p:cViewPr>
      <p:guideLst>
        <p:guide orient="horz" pos="2778"/>
        <p:guide orient="horz" pos="18586"/>
        <p:guide orient="horz" pos="17074"/>
        <p:guide pos="745"/>
        <p:guide pos="19961"/>
        <p:guide pos="26361"/>
        <p:guide pos="13513"/>
        <p:guide pos="7025"/>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00">
                <a:solidFill>
                  <a:schemeClr val="tx1"/>
                </a:solidFill>
                <a:latin typeface="Arial" charset="0"/>
              </a:defRPr>
            </a:lvl1pPr>
            <a:lvl2pPr marL="178457" indent="-68637" eaLnBrk="0" hangingPunct="0">
              <a:defRPr sz="800">
                <a:solidFill>
                  <a:schemeClr val="tx1"/>
                </a:solidFill>
                <a:latin typeface="Arial" charset="0"/>
              </a:defRPr>
            </a:lvl2pPr>
            <a:lvl3pPr marL="274549" indent="-54910" eaLnBrk="0" hangingPunct="0">
              <a:defRPr sz="800">
                <a:solidFill>
                  <a:schemeClr val="tx1"/>
                </a:solidFill>
                <a:latin typeface="Arial" charset="0"/>
              </a:defRPr>
            </a:lvl3pPr>
            <a:lvl4pPr marL="384368" indent="-54910" eaLnBrk="0" hangingPunct="0">
              <a:defRPr sz="800">
                <a:solidFill>
                  <a:schemeClr val="tx1"/>
                </a:solidFill>
                <a:latin typeface="Arial" charset="0"/>
              </a:defRPr>
            </a:lvl4pPr>
            <a:lvl5pPr marL="494187" indent="-54910" eaLnBrk="0" hangingPunct="0">
              <a:defRPr sz="800">
                <a:solidFill>
                  <a:schemeClr val="tx1"/>
                </a:solidFill>
                <a:latin typeface="Arial" charset="0"/>
              </a:defRPr>
            </a:lvl5pPr>
            <a:lvl6pPr marL="604007" indent="-54910" eaLnBrk="0" fontAlgn="base" hangingPunct="0">
              <a:spcBef>
                <a:spcPct val="0"/>
              </a:spcBef>
              <a:spcAft>
                <a:spcPct val="0"/>
              </a:spcAft>
              <a:defRPr sz="800">
                <a:solidFill>
                  <a:schemeClr val="tx1"/>
                </a:solidFill>
                <a:latin typeface="Arial" charset="0"/>
              </a:defRPr>
            </a:lvl6pPr>
            <a:lvl7pPr marL="713826" indent="-54910" eaLnBrk="0" fontAlgn="base" hangingPunct="0">
              <a:spcBef>
                <a:spcPct val="0"/>
              </a:spcBef>
              <a:spcAft>
                <a:spcPct val="0"/>
              </a:spcAft>
              <a:defRPr sz="800">
                <a:solidFill>
                  <a:schemeClr val="tx1"/>
                </a:solidFill>
                <a:latin typeface="Arial" charset="0"/>
              </a:defRPr>
            </a:lvl7pPr>
            <a:lvl8pPr marL="823646" indent="-54910" eaLnBrk="0" fontAlgn="base" hangingPunct="0">
              <a:spcBef>
                <a:spcPct val="0"/>
              </a:spcBef>
              <a:spcAft>
                <a:spcPct val="0"/>
              </a:spcAft>
              <a:defRPr sz="800">
                <a:solidFill>
                  <a:schemeClr val="tx1"/>
                </a:solidFill>
                <a:latin typeface="Arial" charset="0"/>
              </a:defRPr>
            </a:lvl8pPr>
            <a:lvl9pPr marL="933465" indent="-54910" eaLnBrk="0" fontAlgn="base" hangingPunct="0">
              <a:spcBef>
                <a:spcPct val="0"/>
              </a:spcBef>
              <a:spcAft>
                <a:spcPct val="0"/>
              </a:spcAft>
              <a:defRPr sz="800">
                <a:solidFill>
                  <a:schemeClr val="tx1"/>
                </a:solidFill>
                <a:latin typeface="Arial" charset="0"/>
              </a:defRPr>
            </a:lvl9pPr>
          </a:lstStyle>
          <a:p>
            <a:pPr eaLnBrk="1" hangingPunct="1"/>
            <a:fld id="{5C788E0A-2390-493D-B96C-E13D0340CC64}" type="slidenum">
              <a:rPr lang="nb-NO" altLang="nb-NO" sz="1300"/>
              <a:pPr eaLnBrk="1" hangingPunct="1"/>
              <a:t>1</a:t>
            </a:fld>
            <a:endParaRPr lang="nb-NO" altLang="nb-NO" sz="13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lnSpc>
                <a:spcPct val="80000"/>
              </a:lnSpc>
            </a:pPr>
            <a:endParaRPr lang="en-GB" altLang="nb-NO" sz="9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osterm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22629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Freeform 3" descr="Background, text field"/>
          <p:cNvSpPr>
            <a:spLocks/>
          </p:cNvSpPr>
          <p:nvPr/>
        </p:nvSpPr>
        <p:spPr bwMode="auto">
          <a:xfrm>
            <a:off x="6780" y="6047625"/>
            <a:ext cx="42840000" cy="21204000"/>
          </a:xfrm>
          <a:custGeom>
            <a:avLst/>
            <a:gdLst>
              <a:gd name="T0" fmla="*/ 0 w 31660"/>
              <a:gd name="T1" fmla="*/ 4141 h 4141"/>
              <a:gd name="T2" fmla="*/ 31660 w 31660"/>
              <a:gd name="T3" fmla="*/ 4141 h 4141"/>
              <a:gd name="T4" fmla="*/ 31660 w 31660"/>
              <a:gd name="T5" fmla="*/ 0 h 4141"/>
              <a:gd name="T6" fmla="*/ 0 w 31660"/>
              <a:gd name="T7" fmla="*/ 0 h 4141"/>
              <a:gd name="T8" fmla="*/ 0 w 31660"/>
              <a:gd name="T9" fmla="*/ 4141 h 4141"/>
            </a:gdLst>
            <a:ahLst/>
            <a:cxnLst>
              <a:cxn ang="0">
                <a:pos x="T0" y="T1"/>
              </a:cxn>
              <a:cxn ang="0">
                <a:pos x="T2" y="T3"/>
              </a:cxn>
              <a:cxn ang="0">
                <a:pos x="T4" y="T5"/>
              </a:cxn>
              <a:cxn ang="0">
                <a:pos x="T6" y="T7"/>
              </a:cxn>
              <a:cxn ang="0">
                <a:pos x="T8" y="T9"/>
              </a:cxn>
            </a:cxnLst>
            <a:rect l="0" t="0" r="r" b="b"/>
            <a:pathLst>
              <a:path w="31660" h="4141">
                <a:moveTo>
                  <a:pt x="0" y="4141"/>
                </a:moveTo>
                <a:lnTo>
                  <a:pt x="31660" y="4141"/>
                </a:lnTo>
                <a:lnTo>
                  <a:pt x="31660" y="0"/>
                </a:lnTo>
                <a:lnTo>
                  <a:pt x="0" y="0"/>
                </a:lnTo>
                <a:lnTo>
                  <a:pt x="0" y="4141"/>
                </a:lnTo>
              </a:path>
            </a:pathLst>
          </a:custGeom>
          <a:solidFill>
            <a:schemeClr val="bg2">
              <a:lumMod val="20000"/>
              <a:lumOff val="8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nb-NO" dirty="0"/>
          </a:p>
        </p:txBody>
      </p:sp>
      <p:sp>
        <p:nvSpPr>
          <p:cNvPr id="3" name="Freeform 3" descr="Red field, top"/>
          <p:cNvSpPr>
            <a:spLocks/>
          </p:cNvSpPr>
          <p:nvPr/>
        </p:nvSpPr>
        <p:spPr bwMode="auto">
          <a:xfrm>
            <a:off x="0" y="-1"/>
            <a:ext cx="42840000" cy="5634931"/>
          </a:xfrm>
          <a:custGeom>
            <a:avLst/>
            <a:gdLst>
              <a:gd name="T0" fmla="*/ 0 w 31660"/>
              <a:gd name="T1" fmla="*/ 4141 h 4141"/>
              <a:gd name="T2" fmla="*/ 31660 w 31660"/>
              <a:gd name="T3" fmla="*/ 4141 h 4141"/>
              <a:gd name="T4" fmla="*/ 31660 w 31660"/>
              <a:gd name="T5" fmla="*/ 0 h 4141"/>
              <a:gd name="T6" fmla="*/ 0 w 31660"/>
              <a:gd name="T7" fmla="*/ 0 h 4141"/>
              <a:gd name="T8" fmla="*/ 0 w 31660"/>
              <a:gd name="T9" fmla="*/ 4141 h 4141"/>
            </a:gdLst>
            <a:ahLst/>
            <a:cxnLst>
              <a:cxn ang="0">
                <a:pos x="T0" y="T1"/>
              </a:cxn>
              <a:cxn ang="0">
                <a:pos x="T2" y="T3"/>
              </a:cxn>
              <a:cxn ang="0">
                <a:pos x="T4" y="T5"/>
              </a:cxn>
              <a:cxn ang="0">
                <a:pos x="T6" y="T7"/>
              </a:cxn>
              <a:cxn ang="0">
                <a:pos x="T8" y="T9"/>
              </a:cxn>
            </a:cxnLst>
            <a:rect l="0" t="0" r="r" b="b"/>
            <a:pathLst>
              <a:path w="31660" h="4141">
                <a:moveTo>
                  <a:pt x="0" y="4141"/>
                </a:moveTo>
                <a:lnTo>
                  <a:pt x="31660" y="4141"/>
                </a:lnTo>
                <a:lnTo>
                  <a:pt x="31660" y="0"/>
                </a:lnTo>
                <a:lnTo>
                  <a:pt x="0" y="0"/>
                </a:lnTo>
                <a:lnTo>
                  <a:pt x="0" y="4141"/>
                </a:lnTo>
              </a:path>
            </a:pathLst>
          </a:custGeom>
          <a:solidFill>
            <a:srgbClr val="E8574E"/>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0" tIns="0" rIns="0" bIns="0" numCol="1" anchor="t" anchorCtr="0" compatLnSpc="1">
            <a:prstTxWarp prst="textNoShape">
              <a:avLst/>
            </a:prstTxWarp>
          </a:bodyPr>
          <a:lstStyle/>
          <a:p>
            <a:endParaRPr lang="nb-NO"/>
          </a:p>
        </p:txBody>
      </p:sp>
      <p:pic>
        <p:nvPicPr>
          <p:cNvPr id="6" name="Picture 19">
            <a:extLst>
              <a:ext uri="{FF2B5EF4-FFF2-40B4-BE49-F238E27FC236}">
                <a16:creationId xmlns:a16="http://schemas.microsoft.com/office/drawing/2014/main" id="{DB71FBB0-7283-9C47-8A07-A78431AE1764}"/>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p:blipFill>
        <p:spPr bwMode="auto">
          <a:xfrm>
            <a:off x="1214799" y="27905117"/>
            <a:ext cx="9907650" cy="1699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8361363" rtl="0" eaLnBrk="0" fontAlgn="base" hangingPunct="0">
        <a:spcBef>
          <a:spcPct val="0"/>
        </a:spcBef>
        <a:spcAft>
          <a:spcPct val="0"/>
        </a:spcAft>
        <a:defRPr sz="40200">
          <a:solidFill>
            <a:schemeClr val="tx2"/>
          </a:solidFill>
          <a:latin typeface="+mj-lt"/>
          <a:ea typeface="+mj-ea"/>
          <a:cs typeface="+mj-cs"/>
        </a:defRPr>
      </a:lvl1pPr>
      <a:lvl2pPr algn="ctr" defTabSz="8361363" rtl="0" eaLnBrk="0" fontAlgn="base" hangingPunct="0">
        <a:spcBef>
          <a:spcPct val="0"/>
        </a:spcBef>
        <a:spcAft>
          <a:spcPct val="0"/>
        </a:spcAft>
        <a:defRPr sz="40200">
          <a:solidFill>
            <a:schemeClr val="tx2"/>
          </a:solidFill>
          <a:latin typeface="Arial" charset="0"/>
        </a:defRPr>
      </a:lvl2pPr>
      <a:lvl3pPr algn="ctr" defTabSz="8361363" rtl="0" eaLnBrk="0" fontAlgn="base" hangingPunct="0">
        <a:spcBef>
          <a:spcPct val="0"/>
        </a:spcBef>
        <a:spcAft>
          <a:spcPct val="0"/>
        </a:spcAft>
        <a:defRPr sz="40200">
          <a:solidFill>
            <a:schemeClr val="tx2"/>
          </a:solidFill>
          <a:latin typeface="Arial" charset="0"/>
        </a:defRPr>
      </a:lvl3pPr>
      <a:lvl4pPr algn="ctr" defTabSz="8361363" rtl="0" eaLnBrk="0" fontAlgn="base" hangingPunct="0">
        <a:spcBef>
          <a:spcPct val="0"/>
        </a:spcBef>
        <a:spcAft>
          <a:spcPct val="0"/>
        </a:spcAft>
        <a:defRPr sz="40200">
          <a:solidFill>
            <a:schemeClr val="tx2"/>
          </a:solidFill>
          <a:latin typeface="Arial" charset="0"/>
        </a:defRPr>
      </a:lvl4pPr>
      <a:lvl5pPr algn="ctr" defTabSz="8361363" rtl="0" eaLnBrk="0" fontAlgn="base" hangingPunct="0">
        <a:spcBef>
          <a:spcPct val="0"/>
        </a:spcBef>
        <a:spcAft>
          <a:spcPct val="0"/>
        </a:spcAft>
        <a:defRPr sz="40200">
          <a:solidFill>
            <a:schemeClr val="tx2"/>
          </a:solidFill>
          <a:latin typeface="Arial" charset="0"/>
        </a:defRPr>
      </a:lvl5pPr>
      <a:lvl6pPr marL="457200" algn="ctr" defTabSz="8361363" rtl="0" fontAlgn="base">
        <a:spcBef>
          <a:spcPct val="0"/>
        </a:spcBef>
        <a:spcAft>
          <a:spcPct val="0"/>
        </a:spcAft>
        <a:defRPr sz="40200">
          <a:solidFill>
            <a:schemeClr val="tx2"/>
          </a:solidFill>
          <a:latin typeface="Arial" charset="0"/>
        </a:defRPr>
      </a:lvl6pPr>
      <a:lvl7pPr marL="914400" algn="ctr" defTabSz="8361363" rtl="0" fontAlgn="base">
        <a:spcBef>
          <a:spcPct val="0"/>
        </a:spcBef>
        <a:spcAft>
          <a:spcPct val="0"/>
        </a:spcAft>
        <a:defRPr sz="40200">
          <a:solidFill>
            <a:schemeClr val="tx2"/>
          </a:solidFill>
          <a:latin typeface="Arial" charset="0"/>
        </a:defRPr>
      </a:lvl7pPr>
      <a:lvl8pPr marL="1371600" algn="ctr" defTabSz="8361363" rtl="0" fontAlgn="base">
        <a:spcBef>
          <a:spcPct val="0"/>
        </a:spcBef>
        <a:spcAft>
          <a:spcPct val="0"/>
        </a:spcAft>
        <a:defRPr sz="40200">
          <a:solidFill>
            <a:schemeClr val="tx2"/>
          </a:solidFill>
          <a:latin typeface="Arial" charset="0"/>
        </a:defRPr>
      </a:lvl8pPr>
      <a:lvl9pPr marL="1828800" algn="ctr" defTabSz="8361363" rtl="0" fontAlgn="base">
        <a:spcBef>
          <a:spcPct val="0"/>
        </a:spcBef>
        <a:spcAft>
          <a:spcPct val="0"/>
        </a:spcAft>
        <a:defRPr sz="40200">
          <a:solidFill>
            <a:schemeClr val="tx2"/>
          </a:solidFill>
          <a:latin typeface="Arial" charset="0"/>
        </a:defRPr>
      </a:lvl9pPr>
    </p:titleStyle>
    <p:bodyStyle>
      <a:lvl1pPr marL="3136900" indent="-3136900" algn="l" defTabSz="8361363" rtl="0" eaLnBrk="0" fontAlgn="base" hangingPunct="0">
        <a:spcBef>
          <a:spcPct val="20000"/>
        </a:spcBef>
        <a:spcAft>
          <a:spcPct val="0"/>
        </a:spcAft>
        <a:buChar char="•"/>
        <a:defRPr sz="29300">
          <a:solidFill>
            <a:schemeClr val="tx1"/>
          </a:solidFill>
          <a:latin typeface="+mn-lt"/>
          <a:ea typeface="+mn-ea"/>
          <a:cs typeface="+mn-cs"/>
        </a:defRPr>
      </a:lvl1pPr>
      <a:lvl2pPr marL="6792913" indent="-2613025" algn="l" defTabSz="8361363" rtl="0" eaLnBrk="0" fontAlgn="base" hangingPunct="0">
        <a:spcBef>
          <a:spcPct val="20000"/>
        </a:spcBef>
        <a:spcAft>
          <a:spcPct val="0"/>
        </a:spcAft>
        <a:buChar char="–"/>
        <a:defRPr sz="25600">
          <a:solidFill>
            <a:schemeClr val="tx1"/>
          </a:solidFill>
          <a:latin typeface="+mn-lt"/>
        </a:defRPr>
      </a:lvl2pPr>
      <a:lvl3pPr marL="10452100" indent="-2090738" algn="l" defTabSz="8361363" rtl="0" eaLnBrk="0" fontAlgn="base" hangingPunct="0">
        <a:spcBef>
          <a:spcPct val="20000"/>
        </a:spcBef>
        <a:spcAft>
          <a:spcPct val="0"/>
        </a:spcAft>
        <a:buChar char="•"/>
        <a:defRPr sz="22100">
          <a:solidFill>
            <a:schemeClr val="tx1"/>
          </a:solidFill>
          <a:latin typeface="+mn-lt"/>
        </a:defRPr>
      </a:lvl3pPr>
      <a:lvl4pPr marL="14630400" indent="-2090738" algn="l" defTabSz="8361363" rtl="0" eaLnBrk="0" fontAlgn="base" hangingPunct="0">
        <a:spcBef>
          <a:spcPct val="20000"/>
        </a:spcBef>
        <a:spcAft>
          <a:spcPct val="0"/>
        </a:spcAft>
        <a:buChar char="–"/>
        <a:defRPr sz="18200">
          <a:solidFill>
            <a:schemeClr val="tx1"/>
          </a:solidFill>
          <a:latin typeface="+mn-lt"/>
        </a:defRPr>
      </a:lvl4pPr>
      <a:lvl5pPr marL="18810288" indent="-2089150" algn="l" defTabSz="8361363" rtl="0" eaLnBrk="0" fontAlgn="base" hangingPunct="0">
        <a:spcBef>
          <a:spcPct val="20000"/>
        </a:spcBef>
        <a:spcAft>
          <a:spcPct val="0"/>
        </a:spcAft>
        <a:buChar char="»"/>
        <a:defRPr sz="18200">
          <a:solidFill>
            <a:schemeClr val="tx1"/>
          </a:solidFill>
          <a:latin typeface="+mn-lt"/>
        </a:defRPr>
      </a:lvl5pPr>
      <a:lvl6pPr marL="19267488" indent="-2089150" algn="l" defTabSz="8361363" rtl="0" fontAlgn="base">
        <a:spcBef>
          <a:spcPct val="20000"/>
        </a:spcBef>
        <a:spcAft>
          <a:spcPct val="0"/>
        </a:spcAft>
        <a:buChar char="»"/>
        <a:defRPr sz="18200">
          <a:solidFill>
            <a:schemeClr val="tx1"/>
          </a:solidFill>
          <a:latin typeface="+mn-lt"/>
        </a:defRPr>
      </a:lvl6pPr>
      <a:lvl7pPr marL="19724688" indent="-2089150" algn="l" defTabSz="8361363" rtl="0" fontAlgn="base">
        <a:spcBef>
          <a:spcPct val="20000"/>
        </a:spcBef>
        <a:spcAft>
          <a:spcPct val="0"/>
        </a:spcAft>
        <a:buChar char="»"/>
        <a:defRPr sz="18200">
          <a:solidFill>
            <a:schemeClr val="tx1"/>
          </a:solidFill>
          <a:latin typeface="+mn-lt"/>
        </a:defRPr>
      </a:lvl7pPr>
      <a:lvl8pPr marL="20181888" indent="-2089150" algn="l" defTabSz="8361363" rtl="0" fontAlgn="base">
        <a:spcBef>
          <a:spcPct val="20000"/>
        </a:spcBef>
        <a:spcAft>
          <a:spcPct val="0"/>
        </a:spcAft>
        <a:buChar char="»"/>
        <a:defRPr sz="18200">
          <a:solidFill>
            <a:schemeClr val="tx1"/>
          </a:solidFill>
          <a:latin typeface="+mn-lt"/>
        </a:defRPr>
      </a:lvl8pPr>
      <a:lvl9pPr marL="20639088" indent="-2089150" algn="l" defTabSz="8361363" rtl="0" fontAlgn="base">
        <a:spcBef>
          <a:spcPct val="20000"/>
        </a:spcBef>
        <a:spcAft>
          <a:spcPct val="0"/>
        </a:spcAft>
        <a:buChar char="»"/>
        <a:defRPr sz="182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hyperlink" Target="mailto:Say007@uib.no" TargetMode="Externa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Grafikk 24" descr="Gravid kvinne med heldekkende fyll">
            <a:extLst>
              <a:ext uri="{FF2B5EF4-FFF2-40B4-BE49-F238E27FC236}">
                <a16:creationId xmlns:a16="http://schemas.microsoft.com/office/drawing/2014/main" id="{4BB2E9D5-A759-D749-94B9-DF5F2C7C004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615745" y="23400425"/>
            <a:ext cx="4137650" cy="4137650"/>
          </a:xfrm>
          <a:prstGeom prst="rect">
            <a:avLst/>
          </a:prstGeom>
        </p:spPr>
      </p:pic>
      <p:sp>
        <p:nvSpPr>
          <p:cNvPr id="2051" name="Title" descr="Title field"/>
          <p:cNvSpPr txBox="1">
            <a:spLocks noChangeArrowheads="1"/>
          </p:cNvSpPr>
          <p:nvPr/>
        </p:nvSpPr>
        <p:spPr bwMode="auto">
          <a:xfrm>
            <a:off x="1182688" y="1128713"/>
            <a:ext cx="36748084" cy="39241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nb-NO" altLang="nb-NO" sz="11300" dirty="0">
                <a:solidFill>
                  <a:schemeClr val="bg1"/>
                </a:solidFill>
                <a:latin typeface="Arial" panose="020B0604020202020204" pitchFamily="34" charset="0"/>
                <a:cs typeface="Arial" panose="020B0604020202020204" pitchFamily="34" charset="0"/>
              </a:rPr>
              <a:t>HYPEREMESIS GRAVIDARUM –</a:t>
            </a:r>
          </a:p>
          <a:p>
            <a:pPr eaLnBrk="1" hangingPunct="1"/>
            <a:r>
              <a:rPr lang="nb-NO" altLang="nb-NO" sz="13600" b="1" dirty="0">
                <a:solidFill>
                  <a:schemeClr val="bg1"/>
                </a:solidFill>
                <a:latin typeface="Arial" panose="020B0604020202020204" pitchFamily="34" charset="0"/>
                <a:cs typeface="Arial" panose="020B0604020202020204" pitchFamily="34" charset="0"/>
              </a:rPr>
              <a:t> </a:t>
            </a:r>
            <a:r>
              <a:rPr lang="nb-NO" altLang="nb-NO" sz="8000" b="1" dirty="0">
                <a:solidFill>
                  <a:schemeClr val="bg1"/>
                </a:solidFill>
                <a:latin typeface="Arial" panose="020B0604020202020204" pitchFamily="34" charset="0"/>
                <a:cs typeface="Arial" panose="020B0604020202020204" pitchFamily="34" charset="0"/>
              </a:rPr>
              <a:t>En retrospektiv kvalitetssikringsstudie inkludert ambulant behandling</a:t>
            </a:r>
            <a:endParaRPr lang="nb-NO" altLang="nb-NO" sz="13600" b="1" dirty="0">
              <a:solidFill>
                <a:schemeClr val="bg1"/>
              </a:solidFill>
              <a:latin typeface="Arial" panose="020B0604020202020204" pitchFamily="34" charset="0"/>
              <a:cs typeface="Arial" panose="020B0604020202020204" pitchFamily="34" charset="0"/>
            </a:endParaRPr>
          </a:p>
        </p:txBody>
      </p:sp>
      <p:sp>
        <p:nvSpPr>
          <p:cNvPr id="2053" name="Name and info" descr="Field for name and email"/>
          <p:cNvSpPr txBox="1">
            <a:spLocks noChangeArrowheads="1"/>
          </p:cNvSpPr>
          <p:nvPr/>
        </p:nvSpPr>
        <p:spPr bwMode="auto">
          <a:xfrm>
            <a:off x="31093757" y="1128713"/>
            <a:ext cx="11059053"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r" eaLnBrk="1" hangingPunct="1"/>
            <a:r>
              <a:rPr lang="nb-NO" altLang="nb-NO" sz="4800" b="1" dirty="0">
                <a:solidFill>
                  <a:schemeClr val="bg1"/>
                </a:solidFill>
                <a:latin typeface="+mn-lt"/>
              </a:rPr>
              <a:t>Saba </a:t>
            </a:r>
            <a:r>
              <a:rPr lang="nb-NO" altLang="nb-NO" sz="4800" b="1" dirty="0" err="1">
                <a:solidFill>
                  <a:schemeClr val="bg1"/>
                </a:solidFill>
                <a:latin typeface="+mn-lt"/>
              </a:rPr>
              <a:t>Ayaz</a:t>
            </a:r>
            <a:r>
              <a:rPr lang="nb-NO" altLang="nb-NO" sz="4800" b="1" dirty="0">
                <a:solidFill>
                  <a:schemeClr val="bg1"/>
                </a:solidFill>
                <a:latin typeface="+mn-lt"/>
              </a:rPr>
              <a:t>, </a:t>
            </a:r>
            <a:r>
              <a:rPr lang="nb-NO" altLang="nb-NO" sz="4800" b="1" dirty="0" err="1">
                <a:solidFill>
                  <a:schemeClr val="bg1"/>
                </a:solidFill>
                <a:latin typeface="+mn-lt"/>
              </a:rPr>
              <a:t>Arisha</a:t>
            </a:r>
            <a:r>
              <a:rPr lang="nb-NO" altLang="nb-NO" sz="4800" b="1" dirty="0">
                <a:solidFill>
                  <a:schemeClr val="bg1"/>
                </a:solidFill>
                <a:latin typeface="+mn-lt"/>
              </a:rPr>
              <a:t> Nawaz</a:t>
            </a:r>
            <a:br>
              <a:rPr lang="nb-NO" altLang="nb-NO" sz="4000" dirty="0">
                <a:solidFill>
                  <a:schemeClr val="bg1"/>
                </a:solidFill>
                <a:latin typeface="+mn-lt"/>
              </a:rPr>
            </a:br>
            <a:r>
              <a:rPr lang="nb-NO" altLang="nb-NO" sz="4000" dirty="0">
                <a:solidFill>
                  <a:schemeClr val="bg1"/>
                </a:solidFill>
                <a:latin typeface="+mn-lt"/>
              </a:rPr>
              <a:t>Universitet i Bergen </a:t>
            </a:r>
          </a:p>
          <a:p>
            <a:pPr algn="r" eaLnBrk="1" hangingPunct="1"/>
            <a:r>
              <a:rPr lang="nb-NO" altLang="nb-NO" sz="4000" dirty="0">
                <a:solidFill>
                  <a:schemeClr val="bg1"/>
                </a:solidFill>
                <a:latin typeface="+mn-lt"/>
                <a:hlinkClick r:id="rId5">
                  <a:extLst>
                    <a:ext uri="{A12FA001-AC4F-418D-AE19-62706E023703}">
                      <ahyp:hlinkClr xmlns:ahyp="http://schemas.microsoft.com/office/drawing/2018/hyperlinkcolor" val="tx"/>
                    </a:ext>
                  </a:extLst>
                </a:hlinkClick>
              </a:rPr>
              <a:t>Say007@uib.no</a:t>
            </a:r>
            <a:r>
              <a:rPr lang="nb-NO" altLang="nb-NO" sz="4000" dirty="0">
                <a:solidFill>
                  <a:schemeClr val="bg1"/>
                </a:solidFill>
                <a:latin typeface="+mn-lt"/>
              </a:rPr>
              <a:t>, </a:t>
            </a:r>
            <a:r>
              <a:rPr lang="nb-NO" altLang="nb-NO" sz="4000" u="sng" dirty="0" err="1">
                <a:solidFill>
                  <a:schemeClr val="bg1"/>
                </a:solidFill>
                <a:latin typeface="+mn-lt"/>
              </a:rPr>
              <a:t>Arisha.Nawaz@student.uib.no</a:t>
            </a:r>
            <a:r>
              <a:rPr lang="nb-NO" altLang="nb-NO" sz="4000" u="sng" dirty="0">
                <a:solidFill>
                  <a:schemeClr val="bg1"/>
                </a:solidFill>
                <a:latin typeface="+mn-lt"/>
              </a:rPr>
              <a:t> </a:t>
            </a:r>
          </a:p>
        </p:txBody>
      </p:sp>
      <p:sp>
        <p:nvSpPr>
          <p:cNvPr id="2055" name="Text box 1" descr="Text field "/>
          <p:cNvSpPr txBox="1">
            <a:spLocks noChangeArrowheads="1"/>
          </p:cNvSpPr>
          <p:nvPr/>
        </p:nvSpPr>
        <p:spPr bwMode="auto">
          <a:xfrm>
            <a:off x="21406175" y="20735254"/>
            <a:ext cx="20906715" cy="6512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1830388" eaLnBrk="0" hangingPunct="0">
              <a:defRPr sz="3200">
                <a:solidFill>
                  <a:schemeClr val="tx1"/>
                </a:solidFill>
                <a:latin typeface="Arial" charset="0"/>
              </a:defRPr>
            </a:lvl1pPr>
            <a:lvl2pPr marL="742950" indent="-285750" defTabSz="1830388" eaLnBrk="0" hangingPunct="0">
              <a:defRPr sz="3200">
                <a:solidFill>
                  <a:schemeClr val="tx1"/>
                </a:solidFill>
                <a:latin typeface="Arial" charset="0"/>
              </a:defRPr>
            </a:lvl2pPr>
            <a:lvl3pPr marL="1143000" indent="-228600" defTabSz="1830388" eaLnBrk="0" hangingPunct="0">
              <a:defRPr sz="3200">
                <a:solidFill>
                  <a:schemeClr val="tx1"/>
                </a:solidFill>
                <a:latin typeface="Arial" charset="0"/>
              </a:defRPr>
            </a:lvl3pPr>
            <a:lvl4pPr marL="1600200" indent="-228600" defTabSz="1830388" eaLnBrk="0" hangingPunct="0">
              <a:defRPr sz="3200">
                <a:solidFill>
                  <a:schemeClr val="tx1"/>
                </a:solidFill>
                <a:latin typeface="Arial" charset="0"/>
              </a:defRPr>
            </a:lvl4pPr>
            <a:lvl5pPr marL="2057400" indent="-228600" defTabSz="1830388" eaLnBrk="0" hangingPunct="0">
              <a:defRPr sz="3200">
                <a:solidFill>
                  <a:schemeClr val="tx1"/>
                </a:solidFill>
                <a:latin typeface="Arial" charset="0"/>
              </a:defRPr>
            </a:lvl5pPr>
            <a:lvl6pPr marL="2514600" indent="-228600" defTabSz="1830388" eaLnBrk="0" fontAlgn="base" hangingPunct="0">
              <a:spcBef>
                <a:spcPct val="0"/>
              </a:spcBef>
              <a:spcAft>
                <a:spcPct val="0"/>
              </a:spcAft>
              <a:defRPr sz="3200">
                <a:solidFill>
                  <a:schemeClr val="tx1"/>
                </a:solidFill>
                <a:latin typeface="Arial" charset="0"/>
              </a:defRPr>
            </a:lvl6pPr>
            <a:lvl7pPr marL="2971800" indent="-228600" defTabSz="1830388" eaLnBrk="0" fontAlgn="base" hangingPunct="0">
              <a:spcBef>
                <a:spcPct val="0"/>
              </a:spcBef>
              <a:spcAft>
                <a:spcPct val="0"/>
              </a:spcAft>
              <a:defRPr sz="3200">
                <a:solidFill>
                  <a:schemeClr val="tx1"/>
                </a:solidFill>
                <a:latin typeface="Arial" charset="0"/>
              </a:defRPr>
            </a:lvl7pPr>
            <a:lvl8pPr marL="3429000" indent="-228600" defTabSz="1830388" eaLnBrk="0" fontAlgn="base" hangingPunct="0">
              <a:spcBef>
                <a:spcPct val="0"/>
              </a:spcBef>
              <a:spcAft>
                <a:spcPct val="0"/>
              </a:spcAft>
              <a:defRPr sz="3200">
                <a:solidFill>
                  <a:schemeClr val="tx1"/>
                </a:solidFill>
                <a:latin typeface="Arial" charset="0"/>
              </a:defRPr>
            </a:lvl8pPr>
            <a:lvl9pPr marL="3886200" indent="-228600" defTabSz="1830388" eaLnBrk="0" fontAlgn="base" hangingPunct="0">
              <a:spcBef>
                <a:spcPct val="0"/>
              </a:spcBef>
              <a:spcAft>
                <a:spcPct val="0"/>
              </a:spcAft>
              <a:defRPr sz="3200">
                <a:solidFill>
                  <a:schemeClr val="tx1"/>
                </a:solidFill>
                <a:latin typeface="Arial" charset="0"/>
              </a:defRPr>
            </a:lvl9pPr>
          </a:lstStyle>
          <a:p>
            <a:pPr eaLnBrk="1" hangingPunct="1">
              <a:spcAft>
                <a:spcPct val="20000"/>
              </a:spcAft>
            </a:pPr>
            <a:r>
              <a:rPr lang="nb-NO" sz="4100" b="1" dirty="0">
                <a:ea typeface="Calibri" panose="020F0502020204030204" pitchFamily="34" charset="0"/>
                <a:cs typeface="Arial" panose="020B0604020202020204" pitchFamily="34" charset="0"/>
              </a:rPr>
              <a:t>Konklusjon</a:t>
            </a:r>
            <a:r>
              <a:rPr lang="nb-NO" sz="4100" dirty="0">
                <a:ea typeface="Calibri" panose="020F0502020204030204" pitchFamily="34" charset="0"/>
                <a:cs typeface="Arial" panose="020B0604020202020204" pitchFamily="34" charset="0"/>
              </a:rPr>
              <a:t>: I g</a:t>
            </a:r>
            <a:r>
              <a:rPr lang="nb-NO" sz="4100" dirty="0">
                <a:effectLst/>
                <a:ea typeface="Calibri" panose="020F0502020204030204" pitchFamily="34" charset="0"/>
                <a:cs typeface="Arial" panose="020B0604020202020204" pitchFamily="34" charset="0"/>
              </a:rPr>
              <a:t>jennomgang av hyperemesisbehandling ved KK i 2020 har vi identifisert tre grupper pasienter; de som fikk ambulant behandling uten væsketerapi men med medikamentendringer, kun innlagte og innlagte som mottok ambulant behandling, som begge grupper mottok væske </a:t>
            </a:r>
            <a:r>
              <a:rPr lang="nb-NO" sz="4100" dirty="0" err="1">
                <a:effectLst/>
                <a:ea typeface="Calibri" panose="020F0502020204030204" pitchFamily="34" charset="0"/>
                <a:cs typeface="Arial" panose="020B0604020202020204" pitchFamily="34" charset="0"/>
              </a:rPr>
              <a:t>i.v</a:t>
            </a:r>
            <a:r>
              <a:rPr lang="nb-NO" sz="4100" dirty="0">
                <a:effectLst/>
                <a:ea typeface="Calibri" panose="020F0502020204030204" pitchFamily="34" charset="0"/>
                <a:cs typeface="Arial" panose="020B0604020202020204" pitchFamily="34" charset="0"/>
              </a:rPr>
              <a:t>./parenteralt ernæringstilskudd. Kvinner som kun var ambulant behandlet hadde mindre vekttap og lavere SUKK-skår sammenliknet med gruppen som var innlagt. Kliniske karakteristika skiller ikke vesentlig mellom dem som fikk all behandling som innlagt versus dem som også fikk ambulant behandling/kontroll og avdelingens retningslinjer var heller ikke entydige </a:t>
            </a:r>
            <a:r>
              <a:rPr lang="nb-NO" sz="4100" dirty="0" err="1">
                <a:effectLst/>
                <a:ea typeface="Calibri" panose="020F0502020204030204" pitchFamily="34" charset="0"/>
                <a:cs typeface="Arial" panose="020B0604020202020204" pitchFamily="34" charset="0"/>
              </a:rPr>
              <a:t>mhp</a:t>
            </a:r>
            <a:r>
              <a:rPr lang="nb-NO" sz="4100" dirty="0">
                <a:effectLst/>
                <a:ea typeface="Calibri" panose="020F0502020204030204" pitchFamily="34" charset="0"/>
                <a:cs typeface="Arial" panose="020B0604020202020204" pitchFamily="34" charset="0"/>
              </a:rPr>
              <a:t> indikasjon og gjennomføring av ambulant behandling/kontroll.</a:t>
            </a:r>
          </a:p>
          <a:p>
            <a:pPr eaLnBrk="1" hangingPunct="1">
              <a:spcAft>
                <a:spcPct val="20000"/>
              </a:spcAft>
            </a:pPr>
            <a:endParaRPr lang="en-GB" altLang="nb-NO" sz="4000" dirty="0">
              <a:solidFill>
                <a:schemeClr val="tx1">
                  <a:lumMod val="85000"/>
                  <a:lumOff val="15000"/>
                </a:schemeClr>
              </a:solidFill>
              <a:latin typeface="+mn-lt"/>
            </a:endParaRPr>
          </a:p>
        </p:txBody>
      </p:sp>
      <p:sp>
        <p:nvSpPr>
          <p:cNvPr id="2052" name="Text box 2" descr="Text field "/>
          <p:cNvSpPr txBox="1">
            <a:spLocks noChangeArrowheads="1"/>
          </p:cNvSpPr>
          <p:nvPr/>
        </p:nvSpPr>
        <p:spPr bwMode="auto">
          <a:xfrm>
            <a:off x="873651" y="6644581"/>
            <a:ext cx="10033000" cy="6524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nb-NO" altLang="nb-NO" sz="4200" b="1" dirty="0">
                <a:cs typeface="Arial" panose="020B0604020202020204" pitchFamily="34" charset="0"/>
              </a:rPr>
              <a:t>Bakgrunn</a:t>
            </a:r>
            <a:r>
              <a:rPr lang="nb-NO" altLang="nb-NO" sz="4200" b="1" dirty="0">
                <a:solidFill>
                  <a:schemeClr val="accent4"/>
                </a:solidFill>
                <a:cs typeface="Arial" panose="020B0604020202020204" pitchFamily="34" charset="0"/>
              </a:rPr>
              <a:t>: </a:t>
            </a:r>
            <a:r>
              <a:rPr lang="nb-NO" sz="4200" dirty="0">
                <a:effectLst/>
                <a:ea typeface="Calibri" panose="020F0502020204030204" pitchFamily="34" charset="0"/>
                <a:cs typeface="Arial" panose="020B0604020202020204" pitchFamily="34" charset="0"/>
              </a:rPr>
              <a:t>Hyperemesis </a:t>
            </a:r>
            <a:r>
              <a:rPr lang="nb-NO" sz="4200" dirty="0" err="1">
                <a:effectLst/>
                <a:ea typeface="Calibri" panose="020F0502020204030204" pitchFamily="34" charset="0"/>
                <a:cs typeface="Arial" panose="020B0604020202020204" pitchFamily="34" charset="0"/>
              </a:rPr>
              <a:t>gravidarum</a:t>
            </a:r>
            <a:r>
              <a:rPr lang="nb-NO" sz="4200" dirty="0">
                <a:effectLst/>
                <a:ea typeface="Calibri" panose="020F0502020204030204" pitchFamily="34" charset="0"/>
                <a:cs typeface="Arial" panose="020B0604020202020204" pitchFamily="34" charset="0"/>
              </a:rPr>
              <a:t>, ekstrem svangerskapskvalme, rammer 1-3 % av gravide med vedvarende kvalme og oppkast, samt betydelig sykdomsfølelse og nedsatt livskvalitet, og nødvendiggjør ofte sykehusbehandling. Tidligere studier har oftest kun inkludert kvinner med sykehusinnleggelse, nå ville vi belyse også ambulant behandling. </a:t>
            </a:r>
          </a:p>
          <a:p>
            <a:pPr eaLnBrk="1" hangingPunct="1"/>
            <a:endParaRPr lang="nb-NO" altLang="nb-NO" sz="4000" b="1" dirty="0">
              <a:latin typeface="Calibri Light" panose="020F0302020204030204" pitchFamily="34" charset="0"/>
              <a:cs typeface="Calibri Light" panose="020F0302020204030204" pitchFamily="34" charset="0"/>
            </a:endParaRPr>
          </a:p>
        </p:txBody>
      </p:sp>
      <p:sp>
        <p:nvSpPr>
          <p:cNvPr id="2061" name="Text Box 4" descr="Text field "/>
          <p:cNvSpPr txBox="1">
            <a:spLocks noChangeArrowheads="1"/>
          </p:cNvSpPr>
          <p:nvPr/>
        </p:nvSpPr>
        <p:spPr bwMode="auto">
          <a:xfrm>
            <a:off x="11007070" y="6644581"/>
            <a:ext cx="10794322" cy="13234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spcBef>
                <a:spcPct val="50000"/>
              </a:spcBef>
            </a:pPr>
            <a:r>
              <a:rPr lang="nb-NO" altLang="nb-NO" sz="4000" b="1" dirty="0">
                <a:cs typeface="Arial" panose="020B0604020202020204" pitchFamily="34" charset="0"/>
              </a:rPr>
              <a:t>Resultater</a:t>
            </a:r>
            <a:r>
              <a:rPr lang="nb-NO" altLang="nb-NO" sz="4000" b="1" dirty="0">
                <a:solidFill>
                  <a:schemeClr val="accent4"/>
                </a:solidFill>
                <a:cs typeface="Arial" panose="020B0604020202020204" pitchFamily="34" charset="0"/>
              </a:rPr>
              <a:t>: </a:t>
            </a:r>
            <a:r>
              <a:rPr lang="nb-NO" sz="4000" dirty="0">
                <a:effectLst/>
                <a:ea typeface="Calibri" panose="020F0502020204030204" pitchFamily="34" charset="0"/>
                <a:cs typeface="Arial" panose="020B0604020202020204" pitchFamily="34" charset="0"/>
              </a:rPr>
              <a:t>Totalt 99 pasienter ble behandlet for hyperemesis i 2020; 49 behandlet kun under innleggelse, 26 kvinner ambulant i tillegg og 24 kvinner kun ambulant. Pasientene som kun fikk ambulant behandling, hadde en lavere SUKK-skår (median 11) og mindre vekttap (median -0,3 kg) ved første kontakt sammenlignet med innlagte kvinner (SUKK 13 og -3 kg) og de som både var innlagt og ambulant (SUKK 14 og -4 kg). I alt mottok 26 pasienter væskebehandling </a:t>
            </a:r>
            <a:r>
              <a:rPr lang="nb-NO" sz="4000" dirty="0" err="1">
                <a:effectLst/>
                <a:ea typeface="Calibri" panose="020F0502020204030204" pitchFamily="34" charset="0"/>
                <a:cs typeface="Arial" panose="020B0604020202020204" pitchFamily="34" charset="0"/>
              </a:rPr>
              <a:t>i.v</a:t>
            </a:r>
            <a:r>
              <a:rPr lang="nb-NO" sz="4000" dirty="0">
                <a:effectLst/>
                <a:ea typeface="Calibri" panose="020F0502020204030204" pitchFamily="34" charset="0"/>
                <a:cs typeface="Arial" panose="020B0604020202020204" pitchFamily="34" charset="0"/>
              </a:rPr>
              <a:t>. ambulant, en pasient ernærings-behandling via sentralt venekateter. 24 pasienter fikk ingen væskebehandling ambulant, 18 pasienter fikk resept på medikament, mens 6 pasienter var til kontroll etter innleggelse.  Alle innlagte fikk væskebehandling. </a:t>
            </a:r>
            <a:r>
              <a:rPr lang="nb-NO" sz="4000" dirty="0">
                <a:ea typeface="Calibri" panose="020F0502020204030204" pitchFamily="34" charset="0"/>
                <a:cs typeface="Arial" panose="020B0604020202020204" pitchFamily="34" charset="0"/>
              </a:rPr>
              <a:t>I alt 10</a:t>
            </a:r>
            <a:r>
              <a:rPr lang="nb-NO" sz="4000" dirty="0">
                <a:effectLst/>
                <a:ea typeface="Calibri" panose="020F0502020204030204" pitchFamily="34" charset="0"/>
                <a:cs typeface="Arial" panose="020B0604020202020204" pitchFamily="34" charset="0"/>
              </a:rPr>
              <a:t> av 26 pasienter</a:t>
            </a:r>
            <a:r>
              <a:rPr lang="nb-NO" sz="4000" dirty="0">
                <a:ea typeface="Calibri" panose="020F0502020204030204" pitchFamily="34" charset="0"/>
                <a:cs typeface="Arial" panose="020B0604020202020204" pitchFamily="34" charset="0"/>
              </a:rPr>
              <a:t> som både var innlagt og behandlet ambulant fikk</a:t>
            </a:r>
            <a:r>
              <a:rPr lang="nb-NO" sz="4000" dirty="0">
                <a:effectLst/>
                <a:ea typeface="Calibri" panose="020F0502020204030204" pitchFamily="34" charset="0"/>
                <a:cs typeface="Arial" panose="020B0604020202020204" pitchFamily="34" charset="0"/>
              </a:rPr>
              <a:t> kun væske,14 mottok ernæringstilskudd </a:t>
            </a:r>
            <a:r>
              <a:rPr lang="nb-NO" sz="4000" dirty="0" err="1">
                <a:effectLst/>
                <a:ea typeface="Calibri" panose="020F0502020204030204" pitchFamily="34" charset="0"/>
                <a:cs typeface="Arial" panose="020B0604020202020204" pitchFamily="34" charset="0"/>
              </a:rPr>
              <a:t>i.v</a:t>
            </a:r>
            <a:r>
              <a:rPr lang="nb-NO" sz="4000" dirty="0">
                <a:ea typeface="Calibri" panose="020F0502020204030204" pitchFamily="34" charset="0"/>
                <a:cs typeface="Arial" panose="020B0604020202020204" pitchFamily="34" charset="0"/>
              </a:rPr>
              <a:t> og en</a:t>
            </a:r>
            <a:r>
              <a:rPr lang="nb-NO" sz="4000" dirty="0">
                <a:effectLst/>
                <a:ea typeface="Calibri" panose="020F0502020204030204" pitchFamily="34" charset="0"/>
                <a:cs typeface="Arial" panose="020B0604020202020204" pitchFamily="34" charset="0"/>
              </a:rPr>
              <a:t> pasient mottok hhv EN og CN. </a:t>
            </a:r>
          </a:p>
          <a:p>
            <a:pPr eaLnBrk="1" hangingPunct="1">
              <a:spcBef>
                <a:spcPct val="50000"/>
              </a:spcBef>
            </a:pPr>
            <a:endParaRPr lang="en-US" altLang="nb-NO" sz="3600" dirty="0">
              <a:solidFill>
                <a:schemeClr val="tx1">
                  <a:lumMod val="85000"/>
                  <a:lumOff val="15000"/>
                </a:schemeClr>
              </a:solidFill>
            </a:endParaRPr>
          </a:p>
        </p:txBody>
      </p:sp>
      <p:sp>
        <p:nvSpPr>
          <p:cNvPr id="2065" name="References" descr="Field for references"/>
          <p:cNvSpPr txBox="1">
            <a:spLocks noChangeArrowheads="1"/>
          </p:cNvSpPr>
          <p:nvPr/>
        </p:nvSpPr>
        <p:spPr bwMode="auto">
          <a:xfrm>
            <a:off x="21801392" y="27460575"/>
            <a:ext cx="9576752"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nb-NO" altLang="nb-NO" sz="2800" b="1" dirty="0">
                <a:solidFill>
                  <a:schemeClr val="tx1">
                    <a:lumMod val="85000"/>
                    <a:lumOff val="15000"/>
                  </a:schemeClr>
                </a:solidFill>
                <a:latin typeface="+mn-lt"/>
              </a:rPr>
              <a:t>R</a:t>
            </a:r>
          </a:p>
        </p:txBody>
      </p:sp>
      <p:sp>
        <p:nvSpPr>
          <p:cNvPr id="2066" name="Acknowledgements" descr="Field for acknowledgements"/>
          <p:cNvSpPr txBox="1">
            <a:spLocks noChangeArrowheads="1"/>
          </p:cNvSpPr>
          <p:nvPr/>
        </p:nvSpPr>
        <p:spPr bwMode="auto">
          <a:xfrm>
            <a:off x="31962407" y="27460575"/>
            <a:ext cx="10846117"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eaLnBrk="1" hangingPunct="1"/>
            <a:r>
              <a:rPr lang="nb-NO" altLang="nb-NO" b="1" dirty="0">
                <a:solidFill>
                  <a:schemeClr val="tx1">
                    <a:lumMod val="85000"/>
                    <a:lumOff val="15000"/>
                  </a:schemeClr>
                </a:solidFill>
                <a:latin typeface="+mn-lt"/>
              </a:rPr>
              <a:t>Anerkjennelser</a:t>
            </a:r>
          </a:p>
          <a:p>
            <a:pPr eaLnBrk="1" hangingPunct="1"/>
            <a:r>
              <a:rPr lang="nb-NO" altLang="nb-NO" dirty="0">
                <a:solidFill>
                  <a:schemeClr val="tx1">
                    <a:lumMod val="85000"/>
                    <a:lumOff val="15000"/>
                  </a:schemeClr>
                </a:solidFill>
                <a:latin typeface="+mn-lt"/>
              </a:rPr>
              <a:t>En stor takk til vår veileder Jone </a:t>
            </a:r>
            <a:r>
              <a:rPr lang="nb-NO" altLang="nb-NO" dirty="0" err="1">
                <a:solidFill>
                  <a:schemeClr val="tx1">
                    <a:lumMod val="85000"/>
                    <a:lumOff val="15000"/>
                  </a:schemeClr>
                </a:solidFill>
                <a:latin typeface="+mn-lt"/>
              </a:rPr>
              <a:t>Trovik</a:t>
            </a:r>
            <a:r>
              <a:rPr lang="nb-NO" altLang="nb-NO" dirty="0">
                <a:solidFill>
                  <a:schemeClr val="tx1">
                    <a:lumMod val="85000"/>
                    <a:lumOff val="15000"/>
                  </a:schemeClr>
                </a:solidFill>
                <a:latin typeface="+mn-lt"/>
              </a:rPr>
              <a:t> for god veiledning og støtte under hele arbeidet med hovedoppgaven.</a:t>
            </a:r>
          </a:p>
        </p:txBody>
      </p:sp>
      <p:sp>
        <p:nvSpPr>
          <p:cNvPr id="18" name="TekstSylinder 17">
            <a:extLst>
              <a:ext uri="{FF2B5EF4-FFF2-40B4-BE49-F238E27FC236}">
                <a16:creationId xmlns:a16="http://schemas.microsoft.com/office/drawing/2014/main" id="{8FB17B17-46C5-9945-9705-B31C472F3F61}"/>
              </a:ext>
            </a:extLst>
          </p:cNvPr>
          <p:cNvSpPr txBox="1"/>
          <p:nvPr/>
        </p:nvSpPr>
        <p:spPr>
          <a:xfrm>
            <a:off x="773231" y="13099167"/>
            <a:ext cx="9839007" cy="3323987"/>
          </a:xfrm>
          <a:prstGeom prst="rect">
            <a:avLst/>
          </a:prstGeom>
          <a:noFill/>
        </p:spPr>
        <p:txBody>
          <a:bodyPr wrap="square">
            <a:spAutoFit/>
          </a:bodyPr>
          <a:lstStyle/>
          <a:p>
            <a:pPr>
              <a:defRPr/>
            </a:pPr>
            <a:r>
              <a:rPr lang="nb-NO" altLang="nb-NO" sz="4200" b="1" dirty="0">
                <a:latin typeface="+mn-lt"/>
              </a:rPr>
              <a:t>Metode</a:t>
            </a:r>
            <a:r>
              <a:rPr lang="nb-NO" altLang="nb-NO" sz="4200" b="1" dirty="0">
                <a:solidFill>
                  <a:schemeClr val="accent4"/>
                </a:solidFill>
                <a:latin typeface="+mn-lt"/>
              </a:rPr>
              <a:t>: </a:t>
            </a:r>
            <a:r>
              <a:rPr lang="nb-NO" sz="4200" dirty="0">
                <a:effectLst/>
                <a:ea typeface="Calibri" panose="020F0502020204030204" pitchFamily="34" charset="0"/>
                <a:cs typeface="Arial" panose="020B0604020202020204" pitchFamily="34" charset="0"/>
              </a:rPr>
              <a:t>Retrospektiv kohortstudie av kvinner behandlet for hyperemesis </a:t>
            </a:r>
            <a:r>
              <a:rPr lang="nb-NO" sz="4200" dirty="0" err="1">
                <a:effectLst/>
                <a:ea typeface="Calibri" panose="020F0502020204030204" pitchFamily="34" charset="0"/>
                <a:cs typeface="Arial" panose="020B0604020202020204" pitchFamily="34" charset="0"/>
              </a:rPr>
              <a:t>gravidarum</a:t>
            </a:r>
            <a:r>
              <a:rPr lang="nb-NO" sz="4200" dirty="0">
                <a:effectLst/>
                <a:ea typeface="Calibri" panose="020F0502020204030204" pitchFamily="34" charset="0"/>
                <a:cs typeface="Arial" panose="020B0604020202020204" pitchFamily="34" charset="0"/>
              </a:rPr>
              <a:t> ambulant eller innlagt ved Kvinneklinikken Haukeland Universitetssjukehus for året 2020..</a:t>
            </a:r>
            <a:r>
              <a:rPr lang="nb-NO" sz="4200" dirty="0">
                <a:effectLst/>
                <a:cs typeface="Arial" panose="020B0604020202020204" pitchFamily="34" charset="0"/>
              </a:rPr>
              <a:t> </a:t>
            </a:r>
            <a:endParaRPr lang="nb-NO" altLang="nb-NO" sz="4200" dirty="0">
              <a:cs typeface="Arial" panose="020B0604020202020204" pitchFamily="34" charset="0"/>
            </a:endParaRPr>
          </a:p>
        </p:txBody>
      </p:sp>
      <p:pic>
        <p:nvPicPr>
          <p:cNvPr id="19" name="Bilde 18">
            <a:extLst>
              <a:ext uri="{FF2B5EF4-FFF2-40B4-BE49-F238E27FC236}">
                <a16:creationId xmlns:a16="http://schemas.microsoft.com/office/drawing/2014/main" id="{DCEE2F59-5F61-3C4C-AE48-9C3A5D988187}"/>
              </a:ext>
            </a:extLst>
          </p:cNvPr>
          <p:cNvPicPr>
            <a:picLocks noChangeAspect="1"/>
          </p:cNvPicPr>
          <p:nvPr/>
        </p:nvPicPr>
        <p:blipFill>
          <a:blip r:embed="rId6"/>
          <a:stretch>
            <a:fillRect/>
          </a:stretch>
        </p:blipFill>
        <p:spPr>
          <a:xfrm>
            <a:off x="31093757" y="6514005"/>
            <a:ext cx="11186072" cy="12616101"/>
          </a:xfrm>
          <a:prstGeom prst="rect">
            <a:avLst/>
          </a:prstGeom>
          <a:ln w="57150">
            <a:solidFill>
              <a:schemeClr val="accent6">
                <a:lumMod val="60000"/>
                <a:lumOff val="40000"/>
              </a:schemeClr>
            </a:solidFill>
          </a:ln>
        </p:spPr>
      </p:pic>
      <p:pic>
        <p:nvPicPr>
          <p:cNvPr id="20" name="Picture 262394073">
            <a:extLst>
              <a:ext uri="{FF2B5EF4-FFF2-40B4-BE49-F238E27FC236}">
                <a16:creationId xmlns:a16="http://schemas.microsoft.com/office/drawing/2014/main" id="{3837ED6C-F45D-094F-9895-E2949F356D9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964964" y="19260682"/>
            <a:ext cx="9969501" cy="5815946"/>
          </a:xfrm>
          <a:prstGeom prst="rect">
            <a:avLst/>
          </a:prstGeom>
          <a:ln w="57150">
            <a:solidFill>
              <a:schemeClr val="accent6">
                <a:lumMod val="60000"/>
                <a:lumOff val="40000"/>
              </a:schemeClr>
            </a:solidFill>
          </a:ln>
        </p:spPr>
      </p:pic>
      <p:graphicFrame>
        <p:nvGraphicFramePr>
          <p:cNvPr id="22" name="Tabell 21">
            <a:extLst>
              <a:ext uri="{FF2B5EF4-FFF2-40B4-BE49-F238E27FC236}">
                <a16:creationId xmlns:a16="http://schemas.microsoft.com/office/drawing/2014/main" id="{CE1BC383-C5C0-3C47-98EB-84089FFD1B40}"/>
              </a:ext>
            </a:extLst>
          </p:cNvPr>
          <p:cNvGraphicFramePr>
            <a:graphicFrameLocks noGrp="1"/>
          </p:cNvGraphicFramePr>
          <p:nvPr>
            <p:extLst>
              <p:ext uri="{D42A27DB-BD31-4B8C-83A1-F6EECF244321}">
                <p14:modId xmlns:p14="http://schemas.microsoft.com/office/powerpoint/2010/main" val="2172573560"/>
              </p:ext>
            </p:extLst>
          </p:nvPr>
        </p:nvGraphicFramePr>
        <p:xfrm>
          <a:off x="873651" y="16785411"/>
          <a:ext cx="9415984" cy="8456040"/>
        </p:xfrm>
        <a:graphic>
          <a:graphicData uri="http://schemas.openxmlformats.org/drawingml/2006/table">
            <a:tbl>
              <a:tblPr firstRow="1" firstCol="1" bandRow="1">
                <a:tableStyleId>{5C22544A-7EE6-4342-B048-85BDC9FD1C3A}</a:tableStyleId>
              </a:tblPr>
              <a:tblGrid>
                <a:gridCol w="2277267">
                  <a:extLst>
                    <a:ext uri="{9D8B030D-6E8A-4147-A177-3AD203B41FA5}">
                      <a16:colId xmlns:a16="http://schemas.microsoft.com/office/drawing/2014/main" val="1424899477"/>
                    </a:ext>
                  </a:extLst>
                </a:gridCol>
                <a:gridCol w="1997512">
                  <a:extLst>
                    <a:ext uri="{9D8B030D-6E8A-4147-A177-3AD203B41FA5}">
                      <a16:colId xmlns:a16="http://schemas.microsoft.com/office/drawing/2014/main" val="450539833"/>
                    </a:ext>
                  </a:extLst>
                </a:gridCol>
                <a:gridCol w="1996505">
                  <a:extLst>
                    <a:ext uri="{9D8B030D-6E8A-4147-A177-3AD203B41FA5}">
                      <a16:colId xmlns:a16="http://schemas.microsoft.com/office/drawing/2014/main" val="881463401"/>
                    </a:ext>
                  </a:extLst>
                </a:gridCol>
                <a:gridCol w="1997512">
                  <a:extLst>
                    <a:ext uri="{9D8B030D-6E8A-4147-A177-3AD203B41FA5}">
                      <a16:colId xmlns:a16="http://schemas.microsoft.com/office/drawing/2014/main" val="335307995"/>
                    </a:ext>
                  </a:extLst>
                </a:gridCol>
                <a:gridCol w="1147188">
                  <a:extLst>
                    <a:ext uri="{9D8B030D-6E8A-4147-A177-3AD203B41FA5}">
                      <a16:colId xmlns:a16="http://schemas.microsoft.com/office/drawing/2014/main" val="3034018938"/>
                    </a:ext>
                  </a:extLst>
                </a:gridCol>
              </a:tblGrid>
              <a:tr h="2363266">
                <a:tc>
                  <a:txBody>
                    <a:bodyPr/>
                    <a:lstStyle/>
                    <a:p>
                      <a:pPr>
                        <a:lnSpc>
                          <a:spcPct val="115000"/>
                        </a:lnSpc>
                      </a:pPr>
                      <a:r>
                        <a:rPr lang="nb-NO" sz="2000" dirty="0">
                          <a:solidFill>
                            <a:schemeClr val="accent4"/>
                          </a:solidFill>
                          <a:effectLst/>
                        </a:rPr>
                        <a:t>Variabler</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lnT w="38100" cap="flat" cmpd="sng" algn="ctr">
                      <a:solidFill>
                        <a:schemeClr val="accent6">
                          <a:lumMod val="60000"/>
                          <a:lumOff val="40000"/>
                        </a:schemeClr>
                      </a:solidFill>
                      <a:prstDash val="solid"/>
                      <a:round/>
                      <a:headEnd type="none" w="med" len="med"/>
                      <a:tailEnd type="none" w="med" len="med"/>
                    </a:lnT>
                    <a:solidFill>
                      <a:schemeClr val="accent6">
                        <a:lumMod val="20000"/>
                        <a:lumOff val="80000"/>
                      </a:schemeClr>
                    </a:solidFill>
                  </a:tcPr>
                </a:tc>
                <a:tc>
                  <a:txBody>
                    <a:bodyPr/>
                    <a:lstStyle/>
                    <a:p>
                      <a:pPr>
                        <a:lnSpc>
                          <a:spcPct val="115000"/>
                        </a:lnSpc>
                      </a:pPr>
                      <a:r>
                        <a:rPr lang="nb-NO" sz="2000" dirty="0">
                          <a:solidFill>
                            <a:schemeClr val="accent4"/>
                          </a:solidFill>
                          <a:effectLst/>
                        </a:rPr>
                        <a:t>Kun inneliggende </a:t>
                      </a:r>
                    </a:p>
                    <a:p>
                      <a:pPr>
                        <a:lnSpc>
                          <a:spcPct val="115000"/>
                        </a:lnSpc>
                      </a:pPr>
                      <a:r>
                        <a:rPr lang="nb-NO" sz="2000" dirty="0">
                          <a:solidFill>
                            <a:schemeClr val="accent4"/>
                          </a:solidFill>
                          <a:effectLst/>
                        </a:rPr>
                        <a:t> </a:t>
                      </a:r>
                    </a:p>
                    <a:p>
                      <a:pPr>
                        <a:lnSpc>
                          <a:spcPct val="115000"/>
                        </a:lnSpc>
                      </a:pPr>
                      <a:endParaRPr lang="nb-NO" sz="2000" dirty="0">
                        <a:solidFill>
                          <a:schemeClr val="accent4"/>
                        </a:solidFill>
                        <a:effectLst/>
                      </a:endParaRPr>
                    </a:p>
                    <a:p>
                      <a:pPr>
                        <a:lnSpc>
                          <a:spcPct val="115000"/>
                        </a:lnSpc>
                      </a:pPr>
                      <a:r>
                        <a:rPr lang="nb-NO" sz="2000" dirty="0">
                          <a:solidFill>
                            <a:schemeClr val="accent4"/>
                          </a:solidFill>
                          <a:effectLst/>
                        </a:rPr>
                        <a:t>n=49</a:t>
                      </a:r>
                    </a:p>
                    <a:p>
                      <a:pPr>
                        <a:lnSpc>
                          <a:spcPct val="115000"/>
                        </a:lnSpc>
                      </a:pPr>
                      <a:r>
                        <a:rPr lang="nb-NO" sz="2000" dirty="0">
                          <a:solidFill>
                            <a:schemeClr val="accent4"/>
                          </a:solidFill>
                          <a:effectLst/>
                        </a:rPr>
                        <a:t>Median (95% KI)</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T w="38100" cap="flat" cmpd="sng" algn="ctr">
                      <a:solidFill>
                        <a:schemeClr val="accent6">
                          <a:lumMod val="60000"/>
                          <a:lumOff val="40000"/>
                        </a:schemeClr>
                      </a:solidFill>
                      <a:prstDash val="solid"/>
                      <a:round/>
                      <a:headEnd type="none" w="med" len="med"/>
                      <a:tailEnd type="none" w="med" len="med"/>
                    </a:lnT>
                    <a:solidFill>
                      <a:schemeClr val="accent6">
                        <a:lumMod val="20000"/>
                        <a:lumOff val="80000"/>
                      </a:schemeClr>
                    </a:solidFill>
                  </a:tcPr>
                </a:tc>
                <a:tc>
                  <a:txBody>
                    <a:bodyPr/>
                    <a:lstStyle/>
                    <a:p>
                      <a:pPr>
                        <a:lnSpc>
                          <a:spcPct val="115000"/>
                        </a:lnSpc>
                      </a:pPr>
                      <a:r>
                        <a:rPr lang="nb-NO" sz="2000" dirty="0">
                          <a:solidFill>
                            <a:schemeClr val="accent4"/>
                          </a:solidFill>
                          <a:effectLst/>
                        </a:rPr>
                        <a:t>Innleggelse og ambulant behandling</a:t>
                      </a:r>
                    </a:p>
                    <a:p>
                      <a:pPr>
                        <a:lnSpc>
                          <a:spcPct val="115000"/>
                        </a:lnSpc>
                      </a:pPr>
                      <a:r>
                        <a:rPr lang="nb-NO" sz="2000" dirty="0">
                          <a:solidFill>
                            <a:schemeClr val="accent4"/>
                          </a:solidFill>
                          <a:effectLst/>
                        </a:rPr>
                        <a:t>n=26</a:t>
                      </a:r>
                    </a:p>
                    <a:p>
                      <a:pPr>
                        <a:lnSpc>
                          <a:spcPct val="115000"/>
                        </a:lnSpc>
                      </a:pPr>
                      <a:r>
                        <a:rPr lang="nb-NO" sz="2000" dirty="0">
                          <a:solidFill>
                            <a:schemeClr val="accent4"/>
                          </a:solidFill>
                          <a:effectLst/>
                        </a:rPr>
                        <a:t>Median (95% KI)</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T w="38100" cap="flat" cmpd="sng" algn="ctr">
                      <a:solidFill>
                        <a:schemeClr val="accent6">
                          <a:lumMod val="60000"/>
                          <a:lumOff val="40000"/>
                        </a:schemeClr>
                      </a:solidFill>
                      <a:prstDash val="solid"/>
                      <a:round/>
                      <a:headEnd type="none" w="med" len="med"/>
                      <a:tailEnd type="none" w="med" len="med"/>
                    </a:lnT>
                    <a:solidFill>
                      <a:schemeClr val="accent6">
                        <a:lumMod val="20000"/>
                        <a:lumOff val="80000"/>
                      </a:schemeClr>
                    </a:solidFill>
                  </a:tcPr>
                </a:tc>
                <a:tc>
                  <a:txBody>
                    <a:bodyPr/>
                    <a:lstStyle/>
                    <a:p>
                      <a:pPr>
                        <a:lnSpc>
                          <a:spcPct val="115000"/>
                        </a:lnSpc>
                      </a:pPr>
                      <a:r>
                        <a:rPr lang="nb-NO" sz="2000" dirty="0">
                          <a:solidFill>
                            <a:schemeClr val="accent4"/>
                          </a:solidFill>
                          <a:effectLst/>
                        </a:rPr>
                        <a:t>Kun ambulant behandling</a:t>
                      </a:r>
                    </a:p>
                    <a:p>
                      <a:pPr>
                        <a:lnSpc>
                          <a:spcPct val="115000"/>
                        </a:lnSpc>
                      </a:pPr>
                      <a:r>
                        <a:rPr lang="nb-NO" sz="2000" dirty="0">
                          <a:solidFill>
                            <a:schemeClr val="accent4"/>
                          </a:solidFill>
                          <a:effectLst/>
                        </a:rPr>
                        <a:t> </a:t>
                      </a:r>
                    </a:p>
                    <a:p>
                      <a:pPr>
                        <a:lnSpc>
                          <a:spcPct val="115000"/>
                        </a:lnSpc>
                      </a:pPr>
                      <a:r>
                        <a:rPr lang="nb-NO" sz="2000" dirty="0">
                          <a:solidFill>
                            <a:schemeClr val="accent4"/>
                          </a:solidFill>
                          <a:effectLst/>
                        </a:rPr>
                        <a:t>n=24</a:t>
                      </a:r>
                    </a:p>
                    <a:p>
                      <a:pPr>
                        <a:lnSpc>
                          <a:spcPct val="115000"/>
                        </a:lnSpc>
                      </a:pPr>
                      <a:r>
                        <a:rPr lang="nb-NO" sz="2000" dirty="0">
                          <a:solidFill>
                            <a:schemeClr val="accent4"/>
                          </a:solidFill>
                          <a:effectLst/>
                        </a:rPr>
                        <a:t>Median (95% KI)</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T w="38100" cap="flat" cmpd="sng" algn="ctr">
                      <a:solidFill>
                        <a:schemeClr val="accent6">
                          <a:lumMod val="60000"/>
                          <a:lumOff val="40000"/>
                        </a:schemeClr>
                      </a:solidFill>
                      <a:prstDash val="solid"/>
                      <a:round/>
                      <a:headEnd type="none" w="med" len="med"/>
                      <a:tailEnd type="none" w="med" len="med"/>
                    </a:lnT>
                    <a:solidFill>
                      <a:schemeClr val="accent6">
                        <a:lumMod val="20000"/>
                        <a:lumOff val="80000"/>
                      </a:schemeClr>
                    </a:solidFill>
                  </a:tcPr>
                </a:tc>
                <a:tc>
                  <a:txBody>
                    <a:bodyPr/>
                    <a:lstStyle/>
                    <a:p>
                      <a:pPr>
                        <a:lnSpc>
                          <a:spcPct val="115000"/>
                        </a:lnSpc>
                      </a:pPr>
                      <a:r>
                        <a:rPr lang="nb-NO" sz="2000" dirty="0" err="1">
                          <a:solidFill>
                            <a:schemeClr val="accent4"/>
                          </a:solidFill>
                          <a:effectLst/>
                        </a:rPr>
                        <a:t>Kruskal</a:t>
                      </a:r>
                      <a:r>
                        <a:rPr lang="nb-NO" sz="2000" dirty="0">
                          <a:solidFill>
                            <a:schemeClr val="accent4"/>
                          </a:solidFill>
                          <a:effectLst/>
                        </a:rPr>
                        <a:t>- Wallis test</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lnT w="38100" cap="flat" cmpd="sng" algn="ctr">
                      <a:solidFill>
                        <a:schemeClr val="accent6">
                          <a:lumMod val="60000"/>
                          <a:lumOff val="40000"/>
                        </a:schemeClr>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2677316361"/>
                  </a:ext>
                </a:extLst>
              </a:tr>
              <a:tr h="453099">
                <a:tc>
                  <a:txBody>
                    <a:bodyPr/>
                    <a:lstStyle/>
                    <a:p>
                      <a:pPr>
                        <a:lnSpc>
                          <a:spcPct val="150000"/>
                        </a:lnSpc>
                      </a:pPr>
                      <a:r>
                        <a:rPr lang="nb-NO" sz="2000" dirty="0">
                          <a:solidFill>
                            <a:schemeClr val="accent4"/>
                          </a:solidFill>
                          <a:effectLst/>
                        </a:rPr>
                        <a:t>Alder</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50000"/>
                        </a:lnSpc>
                      </a:pPr>
                      <a:r>
                        <a:rPr lang="nb-NO" sz="2000" dirty="0">
                          <a:solidFill>
                            <a:schemeClr val="accent4"/>
                          </a:solidFill>
                          <a:effectLst/>
                        </a:rPr>
                        <a:t>28 (26-30)</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31 (28-33)</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29 (48-32)</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0,093</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922350947"/>
                  </a:ext>
                </a:extLst>
              </a:tr>
              <a:tr h="453099">
                <a:tc>
                  <a:txBody>
                    <a:bodyPr/>
                    <a:lstStyle/>
                    <a:p>
                      <a:pPr>
                        <a:lnSpc>
                          <a:spcPct val="150000"/>
                        </a:lnSpc>
                      </a:pPr>
                      <a:r>
                        <a:rPr lang="nb-NO" sz="2000" dirty="0" err="1">
                          <a:solidFill>
                            <a:schemeClr val="accent4"/>
                          </a:solidFill>
                          <a:effectLst/>
                        </a:rPr>
                        <a:t>Gravida</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50000"/>
                        </a:lnSpc>
                      </a:pPr>
                      <a:r>
                        <a:rPr lang="nb-NO" sz="2000" dirty="0">
                          <a:solidFill>
                            <a:schemeClr val="accent4"/>
                          </a:solidFill>
                          <a:effectLst/>
                        </a:rPr>
                        <a:t>2 (2-3)</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2 (2-3)</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2 (2-3)</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0,513</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1704982289"/>
                  </a:ext>
                </a:extLst>
              </a:tr>
              <a:tr h="423915">
                <a:tc>
                  <a:txBody>
                    <a:bodyPr/>
                    <a:lstStyle/>
                    <a:p>
                      <a:pPr>
                        <a:lnSpc>
                          <a:spcPct val="150000"/>
                        </a:lnSpc>
                      </a:pPr>
                      <a:r>
                        <a:rPr lang="nb-NO" sz="2000" dirty="0">
                          <a:solidFill>
                            <a:schemeClr val="accent4"/>
                          </a:solidFill>
                          <a:effectLst/>
                        </a:rPr>
                        <a:t>Para</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50000"/>
                        </a:lnSpc>
                      </a:pPr>
                      <a:r>
                        <a:rPr lang="nb-NO" sz="2000" dirty="0">
                          <a:solidFill>
                            <a:schemeClr val="accent4"/>
                          </a:solidFill>
                          <a:effectLst/>
                        </a:rPr>
                        <a:t>1 (1-1)</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1 (0-1)</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1 (0-1)</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0,879</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2100603673"/>
                  </a:ext>
                </a:extLst>
              </a:tr>
              <a:tr h="960851">
                <a:tc>
                  <a:txBody>
                    <a:bodyPr/>
                    <a:lstStyle/>
                    <a:p>
                      <a:pPr>
                        <a:lnSpc>
                          <a:spcPct val="150000"/>
                        </a:lnSpc>
                      </a:pPr>
                      <a:r>
                        <a:rPr lang="nb-NO" sz="2000" dirty="0">
                          <a:solidFill>
                            <a:schemeClr val="accent4"/>
                          </a:solidFill>
                          <a:effectLst/>
                        </a:rPr>
                        <a:t>Gestasjonslengde </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50000"/>
                        </a:lnSpc>
                      </a:pPr>
                      <a:r>
                        <a:rPr lang="nb-NO" sz="2000" dirty="0">
                          <a:solidFill>
                            <a:schemeClr val="accent4"/>
                          </a:solidFill>
                          <a:effectLst/>
                        </a:rPr>
                        <a:t>9 (9-11)</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dirty="0">
                          <a:solidFill>
                            <a:schemeClr val="accent4"/>
                          </a:solidFill>
                          <a:effectLst/>
                        </a:rPr>
                        <a:t>9 (9-11)</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dirty="0">
                          <a:solidFill>
                            <a:schemeClr val="accent4"/>
                          </a:solidFill>
                          <a:effectLst/>
                        </a:rPr>
                        <a:t>10 (9-12)</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0,718</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829129626"/>
                  </a:ext>
                </a:extLst>
              </a:tr>
              <a:tr h="960851">
                <a:tc>
                  <a:txBody>
                    <a:bodyPr/>
                    <a:lstStyle/>
                    <a:p>
                      <a:pPr>
                        <a:lnSpc>
                          <a:spcPct val="150000"/>
                        </a:lnSpc>
                      </a:pPr>
                      <a:r>
                        <a:rPr lang="nb-NO" sz="2000" dirty="0">
                          <a:solidFill>
                            <a:schemeClr val="accent4"/>
                          </a:solidFill>
                          <a:effectLst/>
                        </a:rPr>
                        <a:t>Pregravid vekt (kg)</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50000"/>
                        </a:lnSpc>
                      </a:pPr>
                      <a:r>
                        <a:rPr lang="nb-NO" sz="2000">
                          <a:solidFill>
                            <a:schemeClr val="accent4"/>
                          </a:solidFill>
                          <a:effectLst/>
                        </a:rPr>
                        <a:t>71 (69-79)</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dirty="0">
                          <a:solidFill>
                            <a:schemeClr val="accent4"/>
                          </a:solidFill>
                          <a:effectLst/>
                        </a:rPr>
                        <a:t>68 (65-75)</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dirty="0">
                          <a:solidFill>
                            <a:schemeClr val="accent4"/>
                          </a:solidFill>
                          <a:effectLst/>
                        </a:rPr>
                        <a:t>69 (65-78)</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dirty="0">
                          <a:solidFill>
                            <a:schemeClr val="accent4"/>
                          </a:solidFill>
                          <a:effectLst/>
                        </a:rPr>
                        <a:t>0,804</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2154236825"/>
                  </a:ext>
                </a:extLst>
              </a:tr>
              <a:tr h="453099">
                <a:tc>
                  <a:txBody>
                    <a:bodyPr/>
                    <a:lstStyle/>
                    <a:p>
                      <a:pPr>
                        <a:lnSpc>
                          <a:spcPct val="150000"/>
                        </a:lnSpc>
                      </a:pPr>
                      <a:r>
                        <a:rPr lang="nb-NO" sz="2000">
                          <a:solidFill>
                            <a:schemeClr val="accent4"/>
                          </a:solidFill>
                          <a:effectLst/>
                        </a:rPr>
                        <a:t>Pregraviditet KMI </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50000"/>
                        </a:lnSpc>
                      </a:pPr>
                      <a:r>
                        <a:rPr lang="nb-NO" sz="2000">
                          <a:solidFill>
                            <a:schemeClr val="accent4"/>
                          </a:solidFill>
                          <a:effectLst/>
                        </a:rPr>
                        <a:t>26 (25-29)</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dirty="0">
                          <a:solidFill>
                            <a:schemeClr val="accent4"/>
                          </a:solidFill>
                          <a:effectLst/>
                        </a:rPr>
                        <a:t>26 (24-28)</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24 (23-28)</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0,645</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283900480"/>
                  </a:ext>
                </a:extLst>
              </a:tr>
              <a:tr h="453099">
                <a:tc>
                  <a:txBody>
                    <a:bodyPr/>
                    <a:lstStyle/>
                    <a:p>
                      <a:pPr>
                        <a:lnSpc>
                          <a:spcPct val="150000"/>
                        </a:lnSpc>
                      </a:pPr>
                      <a:r>
                        <a:rPr lang="nb-NO" sz="2000">
                          <a:solidFill>
                            <a:schemeClr val="accent4"/>
                          </a:solidFill>
                          <a:effectLst/>
                        </a:rPr>
                        <a:t>Vekt </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50000"/>
                        </a:lnSpc>
                      </a:pPr>
                      <a:r>
                        <a:rPr lang="nb-NO" sz="2000">
                          <a:solidFill>
                            <a:schemeClr val="accent4"/>
                          </a:solidFill>
                          <a:effectLst/>
                        </a:rPr>
                        <a:t>65,8 (65,1-79,4)</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dirty="0">
                          <a:solidFill>
                            <a:schemeClr val="accent4"/>
                          </a:solidFill>
                          <a:effectLst/>
                        </a:rPr>
                        <a:t>65,2 (58,7-71,1)</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66,0 (55,9-82,7)</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0,907</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841381959"/>
                  </a:ext>
                </a:extLst>
              </a:tr>
              <a:tr h="960731">
                <a:tc>
                  <a:txBody>
                    <a:bodyPr/>
                    <a:lstStyle/>
                    <a:p>
                      <a:pPr>
                        <a:lnSpc>
                          <a:spcPct val="115000"/>
                        </a:lnSpc>
                      </a:pPr>
                      <a:r>
                        <a:rPr lang="nb-NO" sz="2000" dirty="0">
                          <a:solidFill>
                            <a:schemeClr val="accent4"/>
                          </a:solidFill>
                          <a:effectLst/>
                        </a:rPr>
                        <a:t>KMI </a:t>
                      </a:r>
                      <a:r>
                        <a:rPr lang="nb-NO" sz="1600" dirty="0">
                          <a:solidFill>
                            <a:schemeClr val="accent4"/>
                          </a:solidFill>
                          <a:effectLst/>
                        </a:rPr>
                        <a:t>(basert på vekt ved første kontakt)</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50000"/>
                        </a:lnSpc>
                      </a:pPr>
                      <a:r>
                        <a:rPr lang="nb-NO" sz="2000" dirty="0">
                          <a:solidFill>
                            <a:schemeClr val="accent4"/>
                          </a:solidFill>
                          <a:effectLst/>
                        </a:rPr>
                        <a:t>23,5 (23,5 – 27,3)</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dirty="0">
                          <a:solidFill>
                            <a:schemeClr val="accent4"/>
                          </a:solidFill>
                          <a:effectLst/>
                        </a:rPr>
                        <a:t>24,5 (22,7 – 26,6)</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dirty="0">
                          <a:solidFill>
                            <a:schemeClr val="accent4"/>
                          </a:solidFill>
                          <a:effectLst/>
                        </a:rPr>
                        <a:t>23,9 (22,3 – 26,8)</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dirty="0">
                          <a:solidFill>
                            <a:schemeClr val="accent4"/>
                          </a:solidFill>
                          <a:effectLst/>
                        </a:rPr>
                        <a:t>0,979</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2842036230"/>
                  </a:ext>
                </a:extLst>
              </a:tr>
              <a:tr h="453099">
                <a:tc>
                  <a:txBody>
                    <a:bodyPr/>
                    <a:lstStyle/>
                    <a:p>
                      <a:pPr>
                        <a:lnSpc>
                          <a:spcPct val="150000"/>
                        </a:lnSpc>
                      </a:pPr>
                      <a:r>
                        <a:rPr lang="nb-NO" sz="2000" dirty="0">
                          <a:solidFill>
                            <a:schemeClr val="accent4"/>
                          </a:solidFill>
                          <a:effectLst/>
                        </a:rPr>
                        <a:t>SUKK</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50000"/>
                        </a:lnSpc>
                      </a:pPr>
                      <a:r>
                        <a:rPr lang="nb-NO" sz="2000">
                          <a:solidFill>
                            <a:schemeClr val="accent4"/>
                          </a:solidFill>
                          <a:effectLst/>
                        </a:rPr>
                        <a:t>13 (12-14)</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14 (10-13)</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dirty="0">
                          <a:solidFill>
                            <a:schemeClr val="accent4"/>
                          </a:solidFill>
                          <a:effectLst/>
                        </a:rPr>
                        <a:t>11 (9-12)</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solidFill>
                  </a:tcPr>
                </a:tc>
                <a:tc>
                  <a:txBody>
                    <a:bodyPr/>
                    <a:lstStyle/>
                    <a:p>
                      <a:pPr>
                        <a:lnSpc>
                          <a:spcPct val="150000"/>
                        </a:lnSpc>
                      </a:pPr>
                      <a:r>
                        <a:rPr lang="nb-NO" sz="2000">
                          <a:solidFill>
                            <a:schemeClr val="accent4"/>
                          </a:solidFill>
                          <a:effectLst/>
                        </a:rPr>
                        <a:t>0,005</a:t>
                      </a:r>
                      <a:endParaRPr lang="nb-NO" sz="200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solidFill>
                  </a:tcPr>
                </a:tc>
                <a:extLst>
                  <a:ext uri="{0D108BD9-81ED-4DB2-BD59-A6C34878D82A}">
                    <a16:rowId xmlns:a16="http://schemas.microsoft.com/office/drawing/2014/main" val="758479438"/>
                  </a:ext>
                </a:extLst>
              </a:tr>
              <a:tr h="453099">
                <a:tc>
                  <a:txBody>
                    <a:bodyPr/>
                    <a:lstStyle/>
                    <a:p>
                      <a:pPr>
                        <a:lnSpc>
                          <a:spcPct val="150000"/>
                        </a:lnSpc>
                      </a:pPr>
                      <a:r>
                        <a:rPr lang="nb-NO" sz="2000" dirty="0" err="1">
                          <a:solidFill>
                            <a:schemeClr val="accent4"/>
                          </a:solidFill>
                          <a:effectLst/>
                        </a:rPr>
                        <a:t>QoL</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lnB w="38100" cap="flat" cmpd="sng" algn="ctr">
                      <a:solidFill>
                        <a:schemeClr val="accent6">
                          <a:lumMod val="60000"/>
                          <a:lumOff val="40000"/>
                        </a:schemeClr>
                      </a:solidFill>
                      <a:prstDash val="solid"/>
                      <a:round/>
                      <a:headEnd type="none" w="med" len="med"/>
                      <a:tailEnd type="none" w="med" len="med"/>
                    </a:lnB>
                    <a:solidFill>
                      <a:schemeClr val="accent6">
                        <a:lumMod val="20000"/>
                        <a:lumOff val="80000"/>
                      </a:schemeClr>
                    </a:solidFill>
                  </a:tcPr>
                </a:tc>
                <a:tc>
                  <a:txBody>
                    <a:bodyPr/>
                    <a:lstStyle/>
                    <a:p>
                      <a:pPr>
                        <a:lnSpc>
                          <a:spcPct val="150000"/>
                        </a:lnSpc>
                      </a:pPr>
                      <a:r>
                        <a:rPr lang="nb-NO" sz="2000" dirty="0">
                          <a:solidFill>
                            <a:schemeClr val="accent4"/>
                          </a:solidFill>
                          <a:effectLst/>
                        </a:rPr>
                        <a:t>3 (2-4)</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B w="38100" cap="flat" cmpd="sng" algn="ctr">
                      <a:solidFill>
                        <a:schemeClr val="accent6">
                          <a:lumMod val="60000"/>
                          <a:lumOff val="40000"/>
                        </a:schemeClr>
                      </a:solidFill>
                      <a:prstDash val="solid"/>
                      <a:round/>
                      <a:headEnd type="none" w="med" len="med"/>
                      <a:tailEnd type="none" w="med" len="med"/>
                    </a:lnB>
                    <a:solidFill>
                      <a:schemeClr val="bg1"/>
                    </a:solidFill>
                  </a:tcPr>
                </a:tc>
                <a:tc>
                  <a:txBody>
                    <a:bodyPr/>
                    <a:lstStyle/>
                    <a:p>
                      <a:pPr>
                        <a:lnSpc>
                          <a:spcPct val="150000"/>
                        </a:lnSpc>
                      </a:pPr>
                      <a:r>
                        <a:rPr lang="nb-NO" sz="2000" dirty="0">
                          <a:solidFill>
                            <a:schemeClr val="accent4"/>
                          </a:solidFill>
                          <a:effectLst/>
                        </a:rPr>
                        <a:t>2 (1-3)</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B w="38100" cap="flat" cmpd="sng" algn="ctr">
                      <a:solidFill>
                        <a:schemeClr val="accent6">
                          <a:lumMod val="60000"/>
                          <a:lumOff val="40000"/>
                        </a:schemeClr>
                      </a:solidFill>
                      <a:prstDash val="solid"/>
                      <a:round/>
                      <a:headEnd type="none" w="med" len="med"/>
                      <a:tailEnd type="none" w="med" len="med"/>
                    </a:lnB>
                    <a:solidFill>
                      <a:schemeClr val="bg1"/>
                    </a:solidFill>
                  </a:tcPr>
                </a:tc>
                <a:tc>
                  <a:txBody>
                    <a:bodyPr/>
                    <a:lstStyle/>
                    <a:p>
                      <a:pPr>
                        <a:lnSpc>
                          <a:spcPct val="150000"/>
                        </a:lnSpc>
                      </a:pPr>
                      <a:r>
                        <a:rPr lang="nb-NO" sz="2000" dirty="0">
                          <a:solidFill>
                            <a:schemeClr val="accent4"/>
                          </a:solidFill>
                          <a:effectLst/>
                        </a:rPr>
                        <a:t>4 (2-6)</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B w="38100" cap="flat" cmpd="sng" algn="ctr">
                      <a:solidFill>
                        <a:schemeClr val="accent6">
                          <a:lumMod val="60000"/>
                          <a:lumOff val="40000"/>
                        </a:schemeClr>
                      </a:solidFill>
                      <a:prstDash val="solid"/>
                      <a:round/>
                      <a:headEnd type="none" w="med" len="med"/>
                      <a:tailEnd type="none" w="med" len="med"/>
                    </a:lnB>
                    <a:solidFill>
                      <a:schemeClr val="bg1"/>
                    </a:solidFill>
                  </a:tcPr>
                </a:tc>
                <a:tc>
                  <a:txBody>
                    <a:bodyPr/>
                    <a:lstStyle/>
                    <a:p>
                      <a:pPr>
                        <a:lnSpc>
                          <a:spcPct val="150000"/>
                        </a:lnSpc>
                      </a:pPr>
                      <a:r>
                        <a:rPr lang="nb-NO" sz="2000" dirty="0">
                          <a:solidFill>
                            <a:schemeClr val="accent4"/>
                          </a:solidFill>
                          <a:effectLst/>
                        </a:rPr>
                        <a:t>0,104</a:t>
                      </a:r>
                      <a:endParaRPr lang="nb-NO" sz="2000" dirty="0">
                        <a:solidFill>
                          <a:schemeClr val="accent4"/>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lnB w="38100" cap="flat" cmpd="sng" algn="ctr">
                      <a:solidFill>
                        <a:schemeClr val="accent6">
                          <a:lumMod val="60000"/>
                          <a:lumOff val="4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541195922"/>
                  </a:ext>
                </a:extLst>
              </a:tr>
            </a:tbl>
          </a:graphicData>
        </a:graphic>
      </p:graphicFrame>
      <p:graphicFrame>
        <p:nvGraphicFramePr>
          <p:cNvPr id="24" name="Tabell 23">
            <a:extLst>
              <a:ext uri="{FF2B5EF4-FFF2-40B4-BE49-F238E27FC236}">
                <a16:creationId xmlns:a16="http://schemas.microsoft.com/office/drawing/2014/main" id="{C5017910-5315-6145-8A98-2E45C5F8DA42}"/>
              </a:ext>
            </a:extLst>
          </p:cNvPr>
          <p:cNvGraphicFramePr>
            <a:graphicFrameLocks noGrp="1"/>
          </p:cNvGraphicFramePr>
          <p:nvPr>
            <p:extLst>
              <p:ext uri="{D42A27DB-BD31-4B8C-83A1-F6EECF244321}">
                <p14:modId xmlns:p14="http://schemas.microsoft.com/office/powerpoint/2010/main" val="1001607536"/>
              </p:ext>
            </p:extLst>
          </p:nvPr>
        </p:nvGraphicFramePr>
        <p:xfrm>
          <a:off x="22196224" y="6644581"/>
          <a:ext cx="8349614" cy="11084120"/>
        </p:xfrm>
        <a:graphic>
          <a:graphicData uri="http://schemas.openxmlformats.org/drawingml/2006/table">
            <a:tbl>
              <a:tblPr firstRow="1" firstCol="1" bandRow="1">
                <a:tableStyleId>{5C22544A-7EE6-4342-B048-85BDC9FD1C3A}</a:tableStyleId>
              </a:tblPr>
              <a:tblGrid>
                <a:gridCol w="3969365">
                  <a:extLst>
                    <a:ext uri="{9D8B030D-6E8A-4147-A177-3AD203B41FA5}">
                      <a16:colId xmlns:a16="http://schemas.microsoft.com/office/drawing/2014/main" val="2017632092"/>
                    </a:ext>
                  </a:extLst>
                </a:gridCol>
                <a:gridCol w="1368827">
                  <a:extLst>
                    <a:ext uri="{9D8B030D-6E8A-4147-A177-3AD203B41FA5}">
                      <a16:colId xmlns:a16="http://schemas.microsoft.com/office/drawing/2014/main" val="417348314"/>
                    </a:ext>
                  </a:extLst>
                </a:gridCol>
                <a:gridCol w="1505711">
                  <a:extLst>
                    <a:ext uri="{9D8B030D-6E8A-4147-A177-3AD203B41FA5}">
                      <a16:colId xmlns:a16="http://schemas.microsoft.com/office/drawing/2014/main" val="1827671647"/>
                    </a:ext>
                  </a:extLst>
                </a:gridCol>
                <a:gridCol w="1505711">
                  <a:extLst>
                    <a:ext uri="{9D8B030D-6E8A-4147-A177-3AD203B41FA5}">
                      <a16:colId xmlns:a16="http://schemas.microsoft.com/office/drawing/2014/main" val="3297143553"/>
                    </a:ext>
                  </a:extLst>
                </a:gridCol>
              </a:tblGrid>
              <a:tr h="1061486">
                <a:tc>
                  <a:txBody>
                    <a:bodyPr/>
                    <a:lstStyle/>
                    <a:p>
                      <a:pPr>
                        <a:lnSpc>
                          <a:spcPct val="115000"/>
                        </a:lnSpc>
                      </a:pPr>
                      <a:r>
                        <a:rPr lang="nb-NO" sz="2000" dirty="0">
                          <a:solidFill>
                            <a:schemeClr val="tx1"/>
                          </a:solidFill>
                          <a:effectLst/>
                        </a:rPr>
                        <a:t>Variabler</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lnT w="38100" cap="flat" cmpd="sng" algn="ctr">
                      <a:solidFill>
                        <a:schemeClr val="accent6">
                          <a:lumMod val="60000"/>
                          <a:lumOff val="40000"/>
                        </a:schemeClr>
                      </a:solidFill>
                      <a:prstDash val="solid"/>
                      <a:round/>
                      <a:headEnd type="none" w="med" len="med"/>
                      <a:tailEnd type="none" w="med" len="med"/>
                    </a:lnT>
                    <a:solidFill>
                      <a:schemeClr val="accent6">
                        <a:lumMod val="20000"/>
                        <a:lumOff val="80000"/>
                      </a:schemeClr>
                    </a:solidFill>
                  </a:tcPr>
                </a:tc>
                <a:tc>
                  <a:txBody>
                    <a:bodyPr/>
                    <a:lstStyle/>
                    <a:p>
                      <a:pPr>
                        <a:lnSpc>
                          <a:spcPct val="115000"/>
                        </a:lnSpc>
                      </a:pPr>
                      <a:r>
                        <a:rPr lang="nb-NO" sz="2000" dirty="0">
                          <a:solidFill>
                            <a:schemeClr val="tx1"/>
                          </a:solidFill>
                          <a:effectLst/>
                        </a:rPr>
                        <a:t>Median</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T w="38100" cap="flat" cmpd="sng" algn="ctr">
                      <a:solidFill>
                        <a:schemeClr val="accent6">
                          <a:lumMod val="60000"/>
                          <a:lumOff val="40000"/>
                        </a:schemeClr>
                      </a:solidFill>
                      <a:prstDash val="solid"/>
                      <a:round/>
                      <a:headEnd type="none" w="med" len="med"/>
                      <a:tailEnd type="none" w="med" len="med"/>
                    </a:lnT>
                    <a:solidFill>
                      <a:schemeClr val="accent6">
                        <a:lumMod val="20000"/>
                        <a:lumOff val="80000"/>
                      </a:schemeClr>
                    </a:solidFill>
                  </a:tcPr>
                </a:tc>
                <a:tc>
                  <a:txBody>
                    <a:bodyPr/>
                    <a:lstStyle/>
                    <a:p>
                      <a:pPr>
                        <a:lnSpc>
                          <a:spcPct val="115000"/>
                        </a:lnSpc>
                      </a:pPr>
                      <a:r>
                        <a:rPr lang="nb-NO" sz="2000" dirty="0">
                          <a:solidFill>
                            <a:schemeClr val="tx1"/>
                          </a:solidFill>
                          <a:effectLst/>
                        </a:rPr>
                        <a:t>95% KI</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T w="38100" cap="flat" cmpd="sng" algn="ctr">
                      <a:solidFill>
                        <a:schemeClr val="accent6">
                          <a:lumMod val="60000"/>
                          <a:lumOff val="40000"/>
                        </a:schemeClr>
                      </a:solidFill>
                      <a:prstDash val="solid"/>
                      <a:round/>
                      <a:headEnd type="none" w="med" len="med"/>
                      <a:tailEnd type="none" w="med" len="med"/>
                    </a:lnT>
                    <a:solidFill>
                      <a:schemeClr val="accent6">
                        <a:lumMod val="20000"/>
                        <a:lumOff val="80000"/>
                      </a:schemeClr>
                    </a:solidFill>
                  </a:tcPr>
                </a:tc>
                <a:tc>
                  <a:txBody>
                    <a:bodyPr/>
                    <a:lstStyle/>
                    <a:p>
                      <a:pPr>
                        <a:lnSpc>
                          <a:spcPct val="115000"/>
                        </a:lnSpc>
                      </a:pPr>
                      <a:r>
                        <a:rPr lang="nb-NO" sz="2000" dirty="0">
                          <a:solidFill>
                            <a:schemeClr val="tx1"/>
                          </a:solidFill>
                          <a:effectLst/>
                        </a:rPr>
                        <a:t>Minimum-maksimum</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lnT w="38100" cap="flat" cmpd="sng" algn="ctr">
                      <a:solidFill>
                        <a:schemeClr val="accent6">
                          <a:lumMod val="60000"/>
                          <a:lumOff val="40000"/>
                        </a:schemeClr>
                      </a:solidFill>
                      <a:prstDash val="solid"/>
                      <a:round/>
                      <a:headEnd type="none" w="med" len="med"/>
                      <a:tailEnd type="none" w="med" len="med"/>
                    </a:lnT>
                    <a:solidFill>
                      <a:schemeClr val="accent6">
                        <a:lumMod val="20000"/>
                        <a:lumOff val="80000"/>
                      </a:schemeClr>
                    </a:solidFill>
                  </a:tcPr>
                </a:tc>
                <a:extLst>
                  <a:ext uri="{0D108BD9-81ED-4DB2-BD59-A6C34878D82A}">
                    <a16:rowId xmlns:a16="http://schemas.microsoft.com/office/drawing/2014/main" val="726855889"/>
                  </a:ext>
                </a:extLst>
              </a:tr>
              <a:tr h="886816">
                <a:tc>
                  <a:txBody>
                    <a:bodyPr/>
                    <a:lstStyle/>
                    <a:p>
                      <a:pPr>
                        <a:lnSpc>
                          <a:spcPct val="115000"/>
                        </a:lnSpc>
                      </a:pPr>
                      <a:r>
                        <a:rPr lang="nb-NO" sz="2000" dirty="0">
                          <a:solidFill>
                            <a:schemeClr val="tx1"/>
                          </a:solidFill>
                          <a:effectLst/>
                        </a:rPr>
                        <a:t>Antall ambulante konsultasjoner</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15000"/>
                        </a:lnSpc>
                      </a:pPr>
                      <a:r>
                        <a:rPr lang="nb-NO" sz="2000" dirty="0">
                          <a:solidFill>
                            <a:schemeClr val="tx1"/>
                          </a:solidFill>
                          <a:effectLst/>
                        </a:rPr>
                        <a:t>2 </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pPr>
                      <a:r>
                        <a:rPr lang="nb-NO" sz="2000" dirty="0">
                          <a:solidFill>
                            <a:schemeClr val="tx1"/>
                          </a:solidFill>
                          <a:effectLst/>
                        </a:rPr>
                        <a:t>2 - 3</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pPr>
                      <a:r>
                        <a:rPr lang="nb-NO" sz="2000" dirty="0">
                          <a:solidFill>
                            <a:schemeClr val="tx1"/>
                          </a:solidFill>
                          <a:effectLst/>
                        </a:rPr>
                        <a:t>1 - 12</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142968462"/>
                  </a:ext>
                </a:extLst>
              </a:tr>
              <a:tr h="411000">
                <a:tc>
                  <a:txBody>
                    <a:bodyPr/>
                    <a:lstStyle/>
                    <a:p>
                      <a:pPr>
                        <a:lnSpc>
                          <a:spcPct val="115000"/>
                        </a:lnSpc>
                      </a:pPr>
                      <a:r>
                        <a:rPr lang="nb-NO" sz="2000" dirty="0">
                          <a:solidFill>
                            <a:schemeClr val="tx1"/>
                          </a:solidFill>
                          <a:effectLst/>
                        </a:rPr>
                        <a:t>Antall døgn væske ambulant</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15000"/>
                        </a:lnSpc>
                      </a:pPr>
                      <a:r>
                        <a:rPr lang="nb-NO" sz="2000" dirty="0">
                          <a:solidFill>
                            <a:schemeClr val="tx1"/>
                          </a:solidFill>
                          <a:effectLst/>
                        </a:rPr>
                        <a:t>2</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pPr>
                      <a:r>
                        <a:rPr lang="nb-NO" sz="2000" dirty="0">
                          <a:solidFill>
                            <a:schemeClr val="tx1"/>
                          </a:solidFill>
                          <a:effectLst/>
                        </a:rPr>
                        <a:t>1 - 3</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pPr>
                      <a:r>
                        <a:rPr lang="nb-NO" sz="2000" dirty="0">
                          <a:solidFill>
                            <a:schemeClr val="tx1"/>
                          </a:solidFill>
                          <a:effectLst/>
                        </a:rPr>
                        <a:t>1 - 9</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1859604171"/>
                  </a:ext>
                </a:extLst>
              </a:tr>
              <a:tr h="391773">
                <a:tc>
                  <a:txBody>
                    <a:bodyPr/>
                    <a:lstStyle/>
                    <a:p>
                      <a:pPr>
                        <a:lnSpc>
                          <a:spcPct val="115000"/>
                        </a:lnSpc>
                      </a:pPr>
                      <a:r>
                        <a:rPr lang="nb-NO" sz="2000" dirty="0">
                          <a:solidFill>
                            <a:schemeClr val="tx1"/>
                          </a:solidFill>
                          <a:effectLst/>
                        </a:rPr>
                        <a:t>Mengde væske pr konsultasjon</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15000"/>
                        </a:lnSpc>
                      </a:pPr>
                      <a:r>
                        <a:rPr lang="nb-NO" sz="2000" dirty="0">
                          <a:solidFill>
                            <a:schemeClr val="tx1"/>
                          </a:solidFill>
                          <a:effectLst/>
                        </a:rPr>
                        <a:t>1000</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pPr>
                      <a:r>
                        <a:rPr lang="nb-NO" sz="2000" dirty="0">
                          <a:solidFill>
                            <a:schemeClr val="tx1"/>
                          </a:solidFill>
                          <a:effectLst/>
                        </a:rPr>
                        <a:t>1000 - 1500</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pPr>
                      <a:r>
                        <a:rPr lang="nb-NO" sz="2000" dirty="0">
                          <a:solidFill>
                            <a:schemeClr val="tx1"/>
                          </a:solidFill>
                          <a:effectLst/>
                        </a:rPr>
                        <a:t>1000 - 2000</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1306485278"/>
                  </a:ext>
                </a:extLst>
              </a:tr>
              <a:tr h="825039">
                <a:tc>
                  <a:txBody>
                    <a:bodyPr/>
                    <a:lstStyle/>
                    <a:p>
                      <a:pPr>
                        <a:lnSpc>
                          <a:spcPct val="115000"/>
                        </a:lnSpc>
                      </a:pPr>
                      <a:r>
                        <a:rPr lang="nb-NO" sz="2000" dirty="0">
                          <a:solidFill>
                            <a:schemeClr val="tx1"/>
                          </a:solidFill>
                          <a:effectLst/>
                        </a:rPr>
                        <a:t>Vektøkning fra første til siste ambulante </a:t>
                      </a:r>
                      <a:r>
                        <a:rPr lang="nb-NO" sz="2000" dirty="0" err="1">
                          <a:solidFill>
                            <a:schemeClr val="tx1"/>
                          </a:solidFill>
                          <a:effectLst/>
                        </a:rPr>
                        <a:t>ktr</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15000"/>
                        </a:lnSpc>
                      </a:pPr>
                      <a:r>
                        <a:rPr lang="nb-NO" sz="2000" dirty="0">
                          <a:solidFill>
                            <a:schemeClr val="tx1"/>
                          </a:solidFill>
                          <a:effectLst/>
                        </a:rPr>
                        <a:t>1,6</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pPr>
                      <a:r>
                        <a:rPr lang="nb-NO" sz="2000" dirty="0">
                          <a:solidFill>
                            <a:schemeClr val="tx1"/>
                          </a:solidFill>
                          <a:effectLst/>
                        </a:rPr>
                        <a:t>-0,5 – 7,3</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pPr>
                      <a:r>
                        <a:rPr lang="nb-NO" sz="2000" dirty="0">
                          <a:solidFill>
                            <a:schemeClr val="tx1"/>
                          </a:solidFill>
                          <a:effectLst/>
                        </a:rPr>
                        <a:t>-1 - 20</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2681865765"/>
                  </a:ext>
                </a:extLst>
              </a:tr>
              <a:tr h="810472">
                <a:tc>
                  <a:txBody>
                    <a:bodyPr/>
                    <a:lstStyle/>
                    <a:p>
                      <a:pPr>
                        <a:lnSpc>
                          <a:spcPct val="115000"/>
                        </a:lnSpc>
                      </a:pPr>
                      <a:r>
                        <a:rPr lang="nb-NO" sz="2000" dirty="0">
                          <a:solidFill>
                            <a:schemeClr val="tx1"/>
                          </a:solidFill>
                          <a:effectLst/>
                        </a:rPr>
                        <a:t> </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15000"/>
                        </a:lnSpc>
                      </a:pPr>
                      <a:r>
                        <a:rPr lang="nb-NO" sz="2000" dirty="0">
                          <a:solidFill>
                            <a:schemeClr val="tx1"/>
                          </a:solidFill>
                          <a:effectLst/>
                        </a:rPr>
                        <a:t> </a:t>
                      </a:r>
                    </a:p>
                    <a:p>
                      <a:pPr>
                        <a:lnSpc>
                          <a:spcPct val="115000"/>
                        </a:lnSpc>
                      </a:pPr>
                      <a:r>
                        <a:rPr lang="nb-NO" sz="2000" dirty="0">
                          <a:solidFill>
                            <a:schemeClr val="tx1"/>
                          </a:solidFill>
                          <a:effectLst/>
                        </a:rPr>
                        <a:t>Antall</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pPr>
                      <a:r>
                        <a:rPr lang="nb-NO" sz="2000" dirty="0">
                          <a:solidFill>
                            <a:schemeClr val="tx1"/>
                          </a:solidFill>
                          <a:effectLst/>
                        </a:rPr>
                        <a:t> </a:t>
                      </a:r>
                    </a:p>
                    <a:p>
                      <a:pPr>
                        <a:lnSpc>
                          <a:spcPct val="115000"/>
                        </a:lnSpc>
                      </a:pPr>
                      <a:r>
                        <a:rPr lang="nb-NO" sz="2000" dirty="0">
                          <a:solidFill>
                            <a:schemeClr val="tx1"/>
                          </a:solidFill>
                          <a:effectLst/>
                        </a:rPr>
                        <a:t>Prosent</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pPr>
                      <a:r>
                        <a:rPr lang="nb-NO" sz="2000" dirty="0">
                          <a:solidFill>
                            <a:schemeClr val="tx1"/>
                          </a:solidFill>
                          <a:effectLst/>
                        </a:rPr>
                        <a:t> </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2216290079"/>
                  </a:ext>
                </a:extLst>
              </a:tr>
              <a:tr h="3741371">
                <a:tc>
                  <a:txBody>
                    <a:bodyPr/>
                    <a:lstStyle/>
                    <a:p>
                      <a:pPr>
                        <a:lnSpc>
                          <a:spcPct val="115000"/>
                        </a:lnSpc>
                      </a:pPr>
                      <a:r>
                        <a:rPr lang="nb-NO" sz="2000" dirty="0">
                          <a:solidFill>
                            <a:schemeClr val="tx1"/>
                          </a:solidFill>
                          <a:effectLst/>
                        </a:rPr>
                        <a:t>Væske-/ernæring</a:t>
                      </a:r>
                    </a:p>
                    <a:p>
                      <a:pPr>
                        <a:lnSpc>
                          <a:spcPct val="115000"/>
                        </a:lnSpc>
                      </a:pPr>
                      <a:r>
                        <a:rPr lang="nb-NO" sz="2000" dirty="0">
                          <a:solidFill>
                            <a:schemeClr val="tx1"/>
                          </a:solidFill>
                          <a:effectLst/>
                        </a:rPr>
                        <a:t>ved ambulant behandling</a:t>
                      </a:r>
                    </a:p>
                    <a:p>
                      <a:pPr>
                        <a:lnSpc>
                          <a:spcPct val="115000"/>
                        </a:lnSpc>
                      </a:pPr>
                      <a:r>
                        <a:rPr lang="nb-NO" sz="2000" dirty="0">
                          <a:solidFill>
                            <a:schemeClr val="tx1"/>
                          </a:solidFill>
                          <a:effectLst/>
                        </a:rPr>
                        <a:t>  Ingen væske-/ernæring</a:t>
                      </a:r>
                    </a:p>
                    <a:p>
                      <a:pPr>
                        <a:lnSpc>
                          <a:spcPct val="115000"/>
                        </a:lnSpc>
                      </a:pPr>
                      <a:r>
                        <a:rPr lang="nb-NO" sz="2000" dirty="0">
                          <a:solidFill>
                            <a:schemeClr val="tx1"/>
                          </a:solidFill>
                          <a:effectLst/>
                        </a:rPr>
                        <a:t>  Kun væske </a:t>
                      </a:r>
                      <a:r>
                        <a:rPr lang="nb-NO" sz="2000" dirty="0" err="1">
                          <a:solidFill>
                            <a:schemeClr val="tx1"/>
                          </a:solidFill>
                          <a:effectLst/>
                        </a:rPr>
                        <a:t>i.v</a:t>
                      </a:r>
                      <a:r>
                        <a:rPr lang="nb-NO" sz="2000" dirty="0">
                          <a:solidFill>
                            <a:schemeClr val="tx1"/>
                          </a:solidFill>
                          <a:effectLst/>
                        </a:rPr>
                        <a:t>.</a:t>
                      </a:r>
                    </a:p>
                    <a:p>
                      <a:pPr>
                        <a:lnSpc>
                          <a:spcPct val="115000"/>
                        </a:lnSpc>
                      </a:pPr>
                      <a:r>
                        <a:rPr lang="nb-NO" sz="2000" dirty="0">
                          <a:solidFill>
                            <a:schemeClr val="tx1"/>
                          </a:solidFill>
                          <a:effectLst/>
                        </a:rPr>
                        <a:t>  Ernæringstilskudd </a:t>
                      </a:r>
                      <a:r>
                        <a:rPr lang="nb-NO" sz="2000" dirty="0" err="1">
                          <a:solidFill>
                            <a:schemeClr val="tx1"/>
                          </a:solidFill>
                          <a:effectLst/>
                        </a:rPr>
                        <a:t>i.v</a:t>
                      </a:r>
                      <a:r>
                        <a:rPr lang="nb-NO" sz="2000" dirty="0">
                          <a:solidFill>
                            <a:schemeClr val="tx1"/>
                          </a:solidFill>
                          <a:effectLst/>
                        </a:rPr>
                        <a:t>.</a:t>
                      </a:r>
                    </a:p>
                    <a:p>
                      <a:pPr>
                        <a:lnSpc>
                          <a:spcPct val="115000"/>
                        </a:lnSpc>
                      </a:pPr>
                      <a:r>
                        <a:rPr lang="nb-NO" sz="2000" dirty="0">
                          <a:solidFill>
                            <a:schemeClr val="tx1"/>
                          </a:solidFill>
                          <a:effectLst/>
                        </a:rPr>
                        <a:t>  Enteral ernæring</a:t>
                      </a:r>
                    </a:p>
                    <a:p>
                      <a:pPr>
                        <a:lnSpc>
                          <a:spcPct val="115000"/>
                        </a:lnSpc>
                      </a:pPr>
                      <a:r>
                        <a:rPr lang="nb-NO" sz="2000" dirty="0">
                          <a:solidFill>
                            <a:schemeClr val="tx1"/>
                          </a:solidFill>
                          <a:effectLst/>
                        </a:rPr>
                        <a:t>  Parenteral ernæring</a:t>
                      </a:r>
                    </a:p>
                    <a:p>
                      <a:pPr marL="109220" indent="-109220">
                        <a:lnSpc>
                          <a:spcPct val="115000"/>
                        </a:lnSpc>
                      </a:pPr>
                      <a:r>
                        <a:rPr lang="nb-NO" sz="2000" dirty="0">
                          <a:solidFill>
                            <a:schemeClr val="tx1"/>
                          </a:solidFill>
                          <a:effectLst/>
                        </a:rPr>
                        <a:t>  TPN</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solidFill>
                      <a:schemeClr val="accent6">
                        <a:lumMod val="20000"/>
                        <a:lumOff val="80000"/>
                      </a:schemeClr>
                    </a:solidFill>
                  </a:tcPr>
                </a:tc>
                <a:tc>
                  <a:txBody>
                    <a:bodyPr/>
                    <a:lstStyle/>
                    <a:p>
                      <a:pPr>
                        <a:lnSpc>
                          <a:spcPct val="115000"/>
                        </a:lnSpc>
                      </a:pPr>
                      <a:r>
                        <a:rPr lang="nb-NO" sz="2000" dirty="0">
                          <a:solidFill>
                            <a:schemeClr val="tx1"/>
                          </a:solidFill>
                          <a:effectLst/>
                        </a:rPr>
                        <a:t> </a:t>
                      </a:r>
                    </a:p>
                    <a:p>
                      <a:pPr>
                        <a:lnSpc>
                          <a:spcPct val="115000"/>
                        </a:lnSpc>
                      </a:pPr>
                      <a:r>
                        <a:rPr lang="nb-NO" sz="2000" dirty="0">
                          <a:solidFill>
                            <a:schemeClr val="tx1"/>
                          </a:solidFill>
                          <a:effectLst/>
                        </a:rPr>
                        <a:t> </a:t>
                      </a:r>
                    </a:p>
                    <a:p>
                      <a:pPr>
                        <a:lnSpc>
                          <a:spcPct val="115000"/>
                        </a:lnSpc>
                      </a:pPr>
                      <a:r>
                        <a:rPr lang="nb-NO" sz="2000" dirty="0">
                          <a:solidFill>
                            <a:schemeClr val="tx1"/>
                          </a:solidFill>
                          <a:effectLst/>
                        </a:rPr>
                        <a:t>24</a:t>
                      </a:r>
                    </a:p>
                    <a:p>
                      <a:pPr>
                        <a:lnSpc>
                          <a:spcPct val="115000"/>
                        </a:lnSpc>
                      </a:pPr>
                      <a:r>
                        <a:rPr lang="nb-NO" sz="2000" dirty="0">
                          <a:solidFill>
                            <a:schemeClr val="tx1"/>
                          </a:solidFill>
                          <a:effectLst/>
                        </a:rPr>
                        <a:t>26</a:t>
                      </a:r>
                    </a:p>
                    <a:p>
                      <a:pPr>
                        <a:lnSpc>
                          <a:spcPct val="115000"/>
                        </a:lnSpc>
                      </a:pPr>
                      <a:r>
                        <a:rPr lang="nb-NO" sz="2000" dirty="0">
                          <a:solidFill>
                            <a:schemeClr val="tx1"/>
                          </a:solidFill>
                          <a:effectLst/>
                        </a:rPr>
                        <a:t>0</a:t>
                      </a:r>
                    </a:p>
                    <a:p>
                      <a:pPr>
                        <a:lnSpc>
                          <a:spcPct val="115000"/>
                        </a:lnSpc>
                      </a:pPr>
                      <a:r>
                        <a:rPr lang="nb-NO" sz="2000" dirty="0">
                          <a:solidFill>
                            <a:schemeClr val="tx1"/>
                          </a:solidFill>
                          <a:effectLst/>
                        </a:rPr>
                        <a:t>0</a:t>
                      </a:r>
                    </a:p>
                    <a:p>
                      <a:pPr>
                        <a:lnSpc>
                          <a:spcPct val="115000"/>
                        </a:lnSpc>
                      </a:pPr>
                      <a:r>
                        <a:rPr lang="nb-NO" sz="2000" dirty="0">
                          <a:solidFill>
                            <a:schemeClr val="tx1"/>
                          </a:solidFill>
                          <a:effectLst/>
                        </a:rPr>
                        <a:t>0</a:t>
                      </a:r>
                    </a:p>
                    <a:p>
                      <a:pPr>
                        <a:lnSpc>
                          <a:spcPct val="115000"/>
                        </a:lnSpc>
                      </a:pPr>
                      <a:r>
                        <a:rPr lang="nb-NO" sz="2000" dirty="0">
                          <a:solidFill>
                            <a:schemeClr val="tx1"/>
                          </a:solidFill>
                          <a:effectLst/>
                        </a:rPr>
                        <a:t>1</a:t>
                      </a:r>
                    </a:p>
                    <a:p>
                      <a:pPr>
                        <a:lnSpc>
                          <a:spcPct val="115000"/>
                        </a:lnSpc>
                      </a:pPr>
                      <a:r>
                        <a:rPr lang="nb-NO" sz="2000" dirty="0">
                          <a:solidFill>
                            <a:schemeClr val="tx1"/>
                          </a:solidFill>
                          <a:effectLst/>
                        </a:rPr>
                        <a:t> </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pPr>
                      <a:r>
                        <a:rPr lang="nb-NO" sz="2000" dirty="0">
                          <a:solidFill>
                            <a:schemeClr val="tx1"/>
                          </a:solidFill>
                          <a:effectLst/>
                        </a:rPr>
                        <a:t> </a:t>
                      </a:r>
                    </a:p>
                    <a:p>
                      <a:pPr>
                        <a:lnSpc>
                          <a:spcPct val="115000"/>
                        </a:lnSpc>
                      </a:pPr>
                      <a:r>
                        <a:rPr lang="nb-NO" sz="2000" dirty="0">
                          <a:solidFill>
                            <a:schemeClr val="tx1"/>
                          </a:solidFill>
                          <a:effectLst/>
                        </a:rPr>
                        <a:t> </a:t>
                      </a:r>
                    </a:p>
                    <a:p>
                      <a:pPr>
                        <a:lnSpc>
                          <a:spcPct val="115000"/>
                        </a:lnSpc>
                      </a:pPr>
                      <a:r>
                        <a:rPr lang="nb-NO" sz="2000" dirty="0">
                          <a:solidFill>
                            <a:schemeClr val="tx1"/>
                          </a:solidFill>
                          <a:effectLst/>
                        </a:rPr>
                        <a:t>47</a:t>
                      </a:r>
                    </a:p>
                    <a:p>
                      <a:pPr>
                        <a:lnSpc>
                          <a:spcPct val="115000"/>
                        </a:lnSpc>
                      </a:pPr>
                      <a:r>
                        <a:rPr lang="nb-NO" sz="2000" dirty="0">
                          <a:solidFill>
                            <a:schemeClr val="tx1"/>
                          </a:solidFill>
                          <a:effectLst/>
                        </a:rPr>
                        <a:t>51</a:t>
                      </a:r>
                    </a:p>
                    <a:p>
                      <a:pPr>
                        <a:lnSpc>
                          <a:spcPct val="115000"/>
                        </a:lnSpc>
                      </a:pPr>
                      <a:r>
                        <a:rPr lang="nb-NO" sz="2000" dirty="0">
                          <a:solidFill>
                            <a:schemeClr val="tx1"/>
                          </a:solidFill>
                          <a:effectLst/>
                        </a:rPr>
                        <a:t>0</a:t>
                      </a:r>
                    </a:p>
                    <a:p>
                      <a:pPr>
                        <a:lnSpc>
                          <a:spcPct val="115000"/>
                        </a:lnSpc>
                      </a:pPr>
                      <a:r>
                        <a:rPr lang="nb-NO" sz="2000" dirty="0">
                          <a:solidFill>
                            <a:schemeClr val="tx1"/>
                          </a:solidFill>
                          <a:effectLst/>
                        </a:rPr>
                        <a:t>0</a:t>
                      </a:r>
                    </a:p>
                    <a:p>
                      <a:pPr>
                        <a:lnSpc>
                          <a:spcPct val="115000"/>
                        </a:lnSpc>
                      </a:pPr>
                      <a:r>
                        <a:rPr lang="nb-NO" sz="2000" dirty="0">
                          <a:solidFill>
                            <a:schemeClr val="tx1"/>
                          </a:solidFill>
                          <a:effectLst/>
                        </a:rPr>
                        <a:t>0</a:t>
                      </a:r>
                    </a:p>
                    <a:p>
                      <a:pPr>
                        <a:lnSpc>
                          <a:spcPct val="115000"/>
                        </a:lnSpc>
                      </a:pPr>
                      <a:r>
                        <a:rPr lang="nb-NO" sz="2000" dirty="0">
                          <a:solidFill>
                            <a:schemeClr val="tx1"/>
                          </a:solidFill>
                          <a:effectLst/>
                        </a:rPr>
                        <a:t>2</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1">
                        <a:lumMod val="95000"/>
                      </a:schemeClr>
                    </a:solidFill>
                  </a:tcPr>
                </a:tc>
                <a:tc>
                  <a:txBody>
                    <a:bodyPr/>
                    <a:lstStyle/>
                    <a:p>
                      <a:pPr>
                        <a:lnSpc>
                          <a:spcPct val="115000"/>
                        </a:lnSpc>
                      </a:pPr>
                      <a:r>
                        <a:rPr lang="nb-NO" sz="2000" dirty="0">
                          <a:solidFill>
                            <a:schemeClr val="tx1"/>
                          </a:solidFill>
                          <a:effectLst/>
                        </a:rPr>
                        <a:t> </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solidFill>
                      <a:schemeClr val="bg1">
                        <a:lumMod val="95000"/>
                      </a:schemeClr>
                    </a:solidFill>
                  </a:tcPr>
                </a:tc>
                <a:extLst>
                  <a:ext uri="{0D108BD9-81ED-4DB2-BD59-A6C34878D82A}">
                    <a16:rowId xmlns:a16="http://schemas.microsoft.com/office/drawing/2014/main" val="4043469415"/>
                  </a:ext>
                </a:extLst>
              </a:tr>
              <a:tr h="2956163">
                <a:tc>
                  <a:txBody>
                    <a:bodyPr/>
                    <a:lstStyle/>
                    <a:p>
                      <a:pPr>
                        <a:lnSpc>
                          <a:spcPct val="115000"/>
                        </a:lnSpc>
                      </a:pPr>
                      <a:r>
                        <a:rPr lang="nb-NO" sz="2000" dirty="0">
                          <a:solidFill>
                            <a:schemeClr val="tx1"/>
                          </a:solidFill>
                          <a:effectLst/>
                        </a:rPr>
                        <a:t>Typer væskebehandling</a:t>
                      </a:r>
                    </a:p>
                    <a:p>
                      <a:pPr marL="109220" indent="-90170">
                        <a:lnSpc>
                          <a:spcPct val="115000"/>
                        </a:lnSpc>
                      </a:pPr>
                      <a:r>
                        <a:rPr lang="nb-NO" sz="2000" dirty="0">
                          <a:solidFill>
                            <a:schemeClr val="tx1"/>
                          </a:solidFill>
                          <a:effectLst/>
                        </a:rPr>
                        <a:t>  </a:t>
                      </a:r>
                      <a:r>
                        <a:rPr lang="nb-NO" sz="2000" dirty="0" err="1">
                          <a:solidFill>
                            <a:schemeClr val="tx1"/>
                          </a:solidFill>
                          <a:effectLst/>
                        </a:rPr>
                        <a:t>NaCl</a:t>
                      </a:r>
                      <a:endParaRPr lang="nb-NO" sz="2000" dirty="0">
                        <a:solidFill>
                          <a:schemeClr val="tx1"/>
                        </a:solidFill>
                        <a:effectLst/>
                      </a:endParaRPr>
                    </a:p>
                    <a:p>
                      <a:pPr marL="109220" indent="-90170">
                        <a:lnSpc>
                          <a:spcPct val="115000"/>
                        </a:lnSpc>
                      </a:pPr>
                      <a:r>
                        <a:rPr lang="nb-NO" sz="2000" dirty="0">
                          <a:solidFill>
                            <a:schemeClr val="tx1"/>
                          </a:solidFill>
                          <a:effectLst/>
                        </a:rPr>
                        <a:t>  Ringer</a:t>
                      </a:r>
                    </a:p>
                    <a:p>
                      <a:pPr marL="109220" indent="-90170">
                        <a:lnSpc>
                          <a:spcPct val="115000"/>
                        </a:lnSpc>
                      </a:pPr>
                      <a:r>
                        <a:rPr lang="nb-NO" sz="2000" dirty="0">
                          <a:solidFill>
                            <a:schemeClr val="tx1"/>
                          </a:solidFill>
                          <a:effectLst/>
                        </a:rPr>
                        <a:t>  </a:t>
                      </a:r>
                      <a:r>
                        <a:rPr lang="nb-NO" sz="2000" dirty="0" err="1">
                          <a:solidFill>
                            <a:schemeClr val="tx1"/>
                          </a:solidFill>
                          <a:effectLst/>
                        </a:rPr>
                        <a:t>NaCl+Ringer</a:t>
                      </a:r>
                      <a:endParaRPr lang="nb-NO" sz="2000" dirty="0">
                        <a:solidFill>
                          <a:schemeClr val="tx1"/>
                        </a:solidFill>
                        <a:effectLst/>
                      </a:endParaRPr>
                    </a:p>
                    <a:p>
                      <a:pPr marL="109220" indent="-90170">
                        <a:lnSpc>
                          <a:spcPct val="115000"/>
                        </a:lnSpc>
                      </a:pPr>
                      <a:r>
                        <a:rPr lang="nb-NO" sz="2000" baseline="30000" dirty="0">
                          <a:solidFill>
                            <a:schemeClr val="tx1"/>
                          </a:solidFill>
                          <a:effectLst/>
                        </a:rPr>
                        <a:t>   </a:t>
                      </a:r>
                      <a:r>
                        <a:rPr lang="nb-NO" sz="2000" dirty="0" err="1">
                          <a:solidFill>
                            <a:schemeClr val="tx1"/>
                          </a:solidFill>
                          <a:effectLst/>
                        </a:rPr>
                        <a:t>NaCl</a:t>
                      </a:r>
                      <a:r>
                        <a:rPr lang="nb-NO" sz="2000" dirty="0">
                          <a:solidFill>
                            <a:schemeClr val="tx1"/>
                          </a:solidFill>
                          <a:effectLst/>
                        </a:rPr>
                        <a:t> og glukose 5%</a:t>
                      </a:r>
                    </a:p>
                    <a:p>
                      <a:pPr>
                        <a:lnSpc>
                          <a:spcPct val="115000"/>
                        </a:lnSpc>
                      </a:pPr>
                      <a:r>
                        <a:rPr lang="nb-NO" sz="2000" dirty="0">
                          <a:solidFill>
                            <a:schemeClr val="tx1"/>
                          </a:solidFill>
                          <a:effectLst/>
                        </a:rPr>
                        <a:t>   Ringer og glukose 5%</a:t>
                      </a:r>
                    </a:p>
                    <a:p>
                      <a:pPr marL="109220" indent="-90170">
                        <a:lnSpc>
                          <a:spcPct val="115000"/>
                        </a:lnSpc>
                      </a:pPr>
                      <a:r>
                        <a:rPr lang="nb-NO" sz="2000" dirty="0">
                          <a:solidFill>
                            <a:schemeClr val="tx1"/>
                          </a:solidFill>
                          <a:effectLst/>
                        </a:rPr>
                        <a:t>  Ikke oppgitt type</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38100" cap="flat" cmpd="sng" algn="ctr">
                      <a:solidFill>
                        <a:schemeClr val="accent6">
                          <a:lumMod val="60000"/>
                          <a:lumOff val="40000"/>
                        </a:schemeClr>
                      </a:solidFill>
                      <a:prstDash val="solid"/>
                      <a:round/>
                      <a:headEnd type="none" w="med" len="med"/>
                      <a:tailEnd type="none" w="med" len="med"/>
                    </a:lnL>
                    <a:lnB w="38100" cap="flat" cmpd="sng" algn="ctr">
                      <a:solidFill>
                        <a:schemeClr val="accent6">
                          <a:lumMod val="60000"/>
                          <a:lumOff val="40000"/>
                        </a:schemeClr>
                      </a:solidFill>
                      <a:prstDash val="solid"/>
                      <a:round/>
                      <a:headEnd type="none" w="med" len="med"/>
                      <a:tailEnd type="none" w="med" len="med"/>
                    </a:lnB>
                    <a:solidFill>
                      <a:schemeClr val="accent6">
                        <a:lumMod val="20000"/>
                        <a:lumOff val="80000"/>
                      </a:schemeClr>
                    </a:solidFill>
                  </a:tcPr>
                </a:tc>
                <a:tc>
                  <a:txBody>
                    <a:bodyPr/>
                    <a:lstStyle/>
                    <a:p>
                      <a:pPr>
                        <a:lnSpc>
                          <a:spcPct val="115000"/>
                        </a:lnSpc>
                      </a:pPr>
                      <a:endParaRPr lang="nb-NO" sz="2000" dirty="0">
                        <a:solidFill>
                          <a:schemeClr val="tx1"/>
                        </a:solidFill>
                        <a:effectLst/>
                      </a:endParaRPr>
                    </a:p>
                    <a:p>
                      <a:pPr>
                        <a:lnSpc>
                          <a:spcPct val="115000"/>
                        </a:lnSpc>
                      </a:pPr>
                      <a:r>
                        <a:rPr lang="nb-NO" sz="2000" dirty="0">
                          <a:solidFill>
                            <a:schemeClr val="tx1"/>
                          </a:solidFill>
                          <a:effectLst/>
                        </a:rPr>
                        <a:t>18</a:t>
                      </a:r>
                    </a:p>
                    <a:p>
                      <a:pPr>
                        <a:lnSpc>
                          <a:spcPct val="115000"/>
                        </a:lnSpc>
                      </a:pPr>
                      <a:r>
                        <a:rPr lang="nb-NO" sz="2000" dirty="0">
                          <a:solidFill>
                            <a:schemeClr val="tx1"/>
                          </a:solidFill>
                          <a:effectLst/>
                        </a:rPr>
                        <a:t>22</a:t>
                      </a:r>
                    </a:p>
                    <a:p>
                      <a:pPr>
                        <a:lnSpc>
                          <a:spcPct val="115000"/>
                        </a:lnSpc>
                      </a:pPr>
                      <a:r>
                        <a:rPr lang="nb-NO" sz="2000" dirty="0">
                          <a:solidFill>
                            <a:schemeClr val="tx1"/>
                          </a:solidFill>
                          <a:effectLst/>
                        </a:rPr>
                        <a:t>12</a:t>
                      </a:r>
                    </a:p>
                    <a:p>
                      <a:pPr>
                        <a:lnSpc>
                          <a:spcPct val="115000"/>
                        </a:lnSpc>
                      </a:pPr>
                      <a:r>
                        <a:rPr lang="nb-NO" sz="2000" dirty="0">
                          <a:solidFill>
                            <a:schemeClr val="tx1"/>
                          </a:solidFill>
                          <a:effectLst/>
                        </a:rPr>
                        <a:t>1</a:t>
                      </a:r>
                    </a:p>
                    <a:p>
                      <a:pPr>
                        <a:lnSpc>
                          <a:spcPct val="115000"/>
                        </a:lnSpc>
                      </a:pPr>
                      <a:r>
                        <a:rPr lang="nb-NO" sz="2000" dirty="0">
                          <a:solidFill>
                            <a:schemeClr val="tx1"/>
                          </a:solidFill>
                          <a:effectLst/>
                        </a:rPr>
                        <a:t>5</a:t>
                      </a:r>
                    </a:p>
                    <a:p>
                      <a:pPr>
                        <a:lnSpc>
                          <a:spcPct val="115000"/>
                        </a:lnSpc>
                      </a:pPr>
                      <a:r>
                        <a:rPr lang="nb-NO" sz="2000" dirty="0">
                          <a:solidFill>
                            <a:schemeClr val="tx1"/>
                          </a:solidFill>
                          <a:effectLst/>
                        </a:rPr>
                        <a:t>9</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B w="38100" cap="flat" cmpd="sng" algn="ctr">
                      <a:solidFill>
                        <a:schemeClr val="accent6">
                          <a:lumMod val="60000"/>
                          <a:lumOff val="40000"/>
                        </a:schemeClr>
                      </a:solidFill>
                      <a:prstDash val="solid"/>
                      <a:round/>
                      <a:headEnd type="none" w="med" len="med"/>
                      <a:tailEnd type="none" w="med" len="med"/>
                    </a:lnB>
                    <a:solidFill>
                      <a:schemeClr val="bg1">
                        <a:lumMod val="95000"/>
                      </a:schemeClr>
                    </a:solidFill>
                  </a:tcPr>
                </a:tc>
                <a:tc>
                  <a:txBody>
                    <a:bodyPr/>
                    <a:lstStyle/>
                    <a:p>
                      <a:pPr>
                        <a:lnSpc>
                          <a:spcPct val="115000"/>
                        </a:lnSpc>
                      </a:pPr>
                      <a:r>
                        <a:rPr lang="nb-NO" sz="2000" dirty="0">
                          <a:solidFill>
                            <a:schemeClr val="tx1"/>
                          </a:solidFill>
                          <a:effectLst/>
                        </a:rPr>
                        <a:t> </a:t>
                      </a:r>
                    </a:p>
                    <a:p>
                      <a:pPr>
                        <a:lnSpc>
                          <a:spcPct val="115000"/>
                        </a:lnSpc>
                      </a:pPr>
                      <a:r>
                        <a:rPr lang="nb-NO" sz="2000" dirty="0">
                          <a:solidFill>
                            <a:schemeClr val="tx1"/>
                          </a:solidFill>
                          <a:effectLst/>
                        </a:rPr>
                        <a:t>27</a:t>
                      </a:r>
                    </a:p>
                    <a:p>
                      <a:pPr>
                        <a:lnSpc>
                          <a:spcPct val="115000"/>
                        </a:lnSpc>
                      </a:pPr>
                      <a:r>
                        <a:rPr lang="nb-NO" sz="2000" dirty="0">
                          <a:solidFill>
                            <a:schemeClr val="tx1"/>
                          </a:solidFill>
                          <a:effectLst/>
                        </a:rPr>
                        <a:t>33</a:t>
                      </a:r>
                    </a:p>
                    <a:p>
                      <a:pPr>
                        <a:lnSpc>
                          <a:spcPct val="115000"/>
                        </a:lnSpc>
                      </a:pPr>
                      <a:r>
                        <a:rPr lang="nb-NO" sz="2000" dirty="0">
                          <a:solidFill>
                            <a:schemeClr val="tx1"/>
                          </a:solidFill>
                          <a:effectLst/>
                        </a:rPr>
                        <a:t>18</a:t>
                      </a:r>
                    </a:p>
                    <a:p>
                      <a:pPr>
                        <a:lnSpc>
                          <a:spcPct val="115000"/>
                        </a:lnSpc>
                      </a:pPr>
                      <a:r>
                        <a:rPr lang="nb-NO" sz="2000" dirty="0">
                          <a:solidFill>
                            <a:schemeClr val="tx1"/>
                          </a:solidFill>
                          <a:effectLst/>
                        </a:rPr>
                        <a:t>2</a:t>
                      </a:r>
                    </a:p>
                    <a:p>
                      <a:pPr>
                        <a:lnSpc>
                          <a:spcPct val="115000"/>
                        </a:lnSpc>
                      </a:pPr>
                      <a:r>
                        <a:rPr lang="nb-NO" sz="2000" dirty="0">
                          <a:solidFill>
                            <a:schemeClr val="tx1"/>
                          </a:solidFill>
                          <a:effectLst/>
                        </a:rPr>
                        <a:t>7</a:t>
                      </a:r>
                    </a:p>
                    <a:p>
                      <a:pPr>
                        <a:lnSpc>
                          <a:spcPct val="115000"/>
                        </a:lnSpc>
                      </a:pPr>
                      <a:r>
                        <a:rPr lang="nb-NO" sz="2000" dirty="0">
                          <a:solidFill>
                            <a:schemeClr val="tx1"/>
                          </a:solidFill>
                          <a:effectLst/>
                        </a:rPr>
                        <a:t>13</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B w="38100" cap="flat" cmpd="sng" algn="ctr">
                      <a:solidFill>
                        <a:schemeClr val="accent6">
                          <a:lumMod val="60000"/>
                          <a:lumOff val="40000"/>
                        </a:schemeClr>
                      </a:solidFill>
                      <a:prstDash val="solid"/>
                      <a:round/>
                      <a:headEnd type="none" w="med" len="med"/>
                      <a:tailEnd type="none" w="med" len="med"/>
                    </a:lnB>
                    <a:solidFill>
                      <a:schemeClr val="bg1">
                        <a:lumMod val="95000"/>
                      </a:schemeClr>
                    </a:solidFill>
                  </a:tcPr>
                </a:tc>
                <a:tc>
                  <a:txBody>
                    <a:bodyPr/>
                    <a:lstStyle/>
                    <a:p>
                      <a:pPr>
                        <a:lnSpc>
                          <a:spcPct val="115000"/>
                        </a:lnSpc>
                      </a:pPr>
                      <a:r>
                        <a:rPr lang="nb-NO" sz="2000" dirty="0">
                          <a:solidFill>
                            <a:schemeClr val="tx1"/>
                          </a:solidFill>
                          <a:effectLst/>
                        </a:rPr>
                        <a:t> </a:t>
                      </a:r>
                      <a:endParaRPr lang="nb-NO" sz="20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R w="38100" cap="flat" cmpd="sng" algn="ctr">
                      <a:solidFill>
                        <a:schemeClr val="accent6">
                          <a:lumMod val="60000"/>
                          <a:lumOff val="40000"/>
                        </a:schemeClr>
                      </a:solidFill>
                      <a:prstDash val="solid"/>
                      <a:round/>
                      <a:headEnd type="none" w="med" len="med"/>
                      <a:tailEnd type="none" w="med" len="med"/>
                    </a:lnR>
                    <a:lnB w="38100" cap="flat" cmpd="sng" algn="ctr">
                      <a:solidFill>
                        <a:schemeClr val="accent6">
                          <a:lumMod val="60000"/>
                          <a:lumOff val="40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69099063"/>
                  </a:ext>
                </a:extLst>
              </a:tr>
            </a:tbl>
          </a:graphicData>
        </a:graphic>
      </p:graphicFrame>
      <p:sp>
        <p:nvSpPr>
          <p:cNvPr id="27" name="TekstSylinder 26">
            <a:extLst>
              <a:ext uri="{FF2B5EF4-FFF2-40B4-BE49-F238E27FC236}">
                <a16:creationId xmlns:a16="http://schemas.microsoft.com/office/drawing/2014/main" id="{73573F32-E365-BD4F-A427-5889E2434A9D}"/>
              </a:ext>
            </a:extLst>
          </p:cNvPr>
          <p:cNvSpPr txBox="1"/>
          <p:nvPr/>
        </p:nvSpPr>
        <p:spPr>
          <a:xfrm>
            <a:off x="22196224" y="17870577"/>
            <a:ext cx="8349614" cy="1477328"/>
          </a:xfrm>
          <a:prstGeom prst="rect">
            <a:avLst/>
          </a:prstGeom>
          <a:noFill/>
        </p:spPr>
        <p:txBody>
          <a:bodyPr wrap="square">
            <a:spAutoFit/>
          </a:bodyPr>
          <a:lstStyle/>
          <a:p>
            <a:r>
              <a:rPr lang="nb-NO" sz="3000" dirty="0">
                <a:effectLst/>
                <a:ea typeface="Times New Roman" panose="02020603050405020304" pitchFamily="18" charset="0"/>
                <a:cs typeface="Arial" panose="020B0604020202020204" pitchFamily="34" charset="0"/>
              </a:rPr>
              <a:t>Behandlings-karakteristika for alle 50 kvinner som mottok ambulant behandling for hyperemesis </a:t>
            </a:r>
            <a:r>
              <a:rPr lang="nb-NO" sz="3000" dirty="0" err="1">
                <a:effectLst/>
                <a:ea typeface="Times New Roman" panose="02020603050405020304" pitchFamily="18" charset="0"/>
                <a:cs typeface="Arial" panose="020B0604020202020204" pitchFamily="34" charset="0"/>
              </a:rPr>
              <a:t>gravidarum</a:t>
            </a:r>
            <a:r>
              <a:rPr lang="nb-NO" sz="3000" dirty="0">
                <a:effectLst/>
                <a:ea typeface="Times New Roman" panose="02020603050405020304" pitchFamily="18" charset="0"/>
                <a:cs typeface="Arial" panose="020B0604020202020204" pitchFamily="34" charset="0"/>
              </a:rPr>
              <a:t> ved KK, HUS i 2020.</a:t>
            </a:r>
            <a:r>
              <a:rPr lang="nb-NO" sz="3000" dirty="0">
                <a:effectLst/>
                <a:cs typeface="Arial" panose="020B0604020202020204" pitchFamily="34" charset="0"/>
              </a:rPr>
              <a:t> </a:t>
            </a:r>
            <a:endParaRPr lang="nb-NO" sz="3000" dirty="0">
              <a:cs typeface="Arial" panose="020B0604020202020204" pitchFamily="34" charset="0"/>
            </a:endParaRPr>
          </a:p>
        </p:txBody>
      </p:sp>
      <p:sp>
        <p:nvSpPr>
          <p:cNvPr id="29" name="TekstSylinder 28">
            <a:extLst>
              <a:ext uri="{FF2B5EF4-FFF2-40B4-BE49-F238E27FC236}">
                <a16:creationId xmlns:a16="http://schemas.microsoft.com/office/drawing/2014/main" id="{E7CF59EB-83AF-D844-93A4-A6CF03D515AB}"/>
              </a:ext>
            </a:extLst>
          </p:cNvPr>
          <p:cNvSpPr txBox="1"/>
          <p:nvPr/>
        </p:nvSpPr>
        <p:spPr>
          <a:xfrm>
            <a:off x="719793" y="25469250"/>
            <a:ext cx="10211441" cy="1569660"/>
          </a:xfrm>
          <a:prstGeom prst="rect">
            <a:avLst/>
          </a:prstGeom>
          <a:noFill/>
        </p:spPr>
        <p:txBody>
          <a:bodyPr wrap="square">
            <a:spAutoFit/>
          </a:bodyPr>
          <a:lstStyle/>
          <a:p>
            <a:r>
              <a:rPr lang="nb-NO" sz="3200" dirty="0">
                <a:ea typeface="Times New Roman" panose="02020603050405020304" pitchFamily="18" charset="0"/>
                <a:cs typeface="Arial" panose="020B0604020202020204" pitchFamily="34" charset="0"/>
              </a:rPr>
              <a:t>Sammenligning av b</a:t>
            </a:r>
            <a:r>
              <a:rPr lang="nb-NO" sz="3200" dirty="0">
                <a:effectLst/>
                <a:ea typeface="Times New Roman" panose="02020603050405020304" pitchFamily="18" charset="0"/>
                <a:cs typeface="Arial" panose="020B0604020202020204" pitchFamily="34" charset="0"/>
              </a:rPr>
              <a:t>akgrunnsdata for 99 kvinner behandlet for HG ved KK, HUS i 2020 ved første kontakt. </a:t>
            </a:r>
            <a:endParaRPr lang="nb-NO" sz="3200" dirty="0">
              <a:cs typeface="Arial" panose="020B0604020202020204" pitchFamily="34" charset="0"/>
            </a:endParaRPr>
          </a:p>
        </p:txBody>
      </p:sp>
      <p:sp>
        <p:nvSpPr>
          <p:cNvPr id="31" name="TekstSylinder 30">
            <a:extLst>
              <a:ext uri="{FF2B5EF4-FFF2-40B4-BE49-F238E27FC236}">
                <a16:creationId xmlns:a16="http://schemas.microsoft.com/office/drawing/2014/main" id="{8146D0C5-BF8E-8B45-8F73-0CDCE75A3B12}"/>
              </a:ext>
            </a:extLst>
          </p:cNvPr>
          <p:cNvSpPr txBox="1"/>
          <p:nvPr/>
        </p:nvSpPr>
        <p:spPr>
          <a:xfrm>
            <a:off x="31093757" y="19156357"/>
            <a:ext cx="10432562" cy="1077218"/>
          </a:xfrm>
          <a:prstGeom prst="rect">
            <a:avLst/>
          </a:prstGeom>
          <a:noFill/>
        </p:spPr>
        <p:txBody>
          <a:bodyPr wrap="square">
            <a:spAutoFit/>
          </a:bodyPr>
          <a:lstStyle/>
          <a:p>
            <a:r>
              <a:rPr lang="nb-NO" sz="3200" dirty="0">
                <a:effectLst/>
                <a:ea typeface="Calibri" panose="020F0502020204030204" pitchFamily="34" charset="0"/>
                <a:cs typeface="Arial" panose="020B0604020202020204" pitchFamily="34" charset="0"/>
              </a:rPr>
              <a:t>Ambulante kontakter per gestasjonsuke for 50 kvinner behandlet for HG ved HUS i 2020.</a:t>
            </a:r>
          </a:p>
        </p:txBody>
      </p:sp>
      <p:sp>
        <p:nvSpPr>
          <p:cNvPr id="33" name="TekstSylinder 32">
            <a:extLst>
              <a:ext uri="{FF2B5EF4-FFF2-40B4-BE49-F238E27FC236}">
                <a16:creationId xmlns:a16="http://schemas.microsoft.com/office/drawing/2014/main" id="{5F40487C-D23F-3F4F-9314-6CDCD2D82DB6}"/>
              </a:ext>
            </a:extLst>
          </p:cNvPr>
          <p:cNvSpPr txBox="1"/>
          <p:nvPr/>
        </p:nvSpPr>
        <p:spPr>
          <a:xfrm>
            <a:off x="10906651" y="25076629"/>
            <a:ext cx="10061544" cy="1938992"/>
          </a:xfrm>
          <a:prstGeom prst="rect">
            <a:avLst/>
          </a:prstGeom>
          <a:noFill/>
        </p:spPr>
        <p:txBody>
          <a:bodyPr wrap="square">
            <a:spAutoFit/>
          </a:bodyPr>
          <a:lstStyle/>
          <a:p>
            <a:r>
              <a:rPr lang="nb-NO" sz="3000" dirty="0">
                <a:solidFill>
                  <a:srgbClr val="000000"/>
                </a:solidFill>
                <a:effectLst/>
                <a:ea typeface="Times New Roman" panose="02020603050405020304" pitchFamily="18" charset="0"/>
                <a:cs typeface="Arial" panose="020B0604020202020204" pitchFamily="34" charset="0"/>
              </a:rPr>
              <a:t>Væske-/ernæringsbehandling hos kvinner behandlet for HG ved HUS i 2020. Sammenlikning mellom behandling gitt som innleggende versus type behandling gitt ved ambulante konsultasjoner. </a:t>
            </a:r>
            <a:endParaRPr lang="nb-NO" sz="3000" dirty="0">
              <a:effectLst/>
              <a:ea typeface="Calibri" panose="020F0502020204030204" pitchFamily="34" charset="0"/>
              <a:cs typeface="Arial" panose="020B0604020202020204" pitchFamily="34" charset="0"/>
            </a:endParaRPr>
          </a:p>
        </p:txBody>
      </p:sp>
    </p:spTree>
  </p:cSld>
  <p:clrMapOvr>
    <a:masterClrMapping/>
  </p:clrMapOvr>
</p:sld>
</file>

<file path=ppt/theme/theme1.xml><?xml version="1.0" encoding="utf-8"?>
<a:theme xmlns:a="http://schemas.openxmlformats.org/drawingml/2006/main" name="Standard utforming">
  <a:themeElements>
    <a:clrScheme name="UiB-Farger-2015-matt">
      <a:dk1>
        <a:sysClr val="windowText" lastClr="000000"/>
      </a:dk1>
      <a:lt1>
        <a:srgbClr val="FFFFFF"/>
      </a:lt1>
      <a:dk2>
        <a:srgbClr val="847268"/>
      </a:dk2>
      <a:lt2>
        <a:srgbClr val="D0CAC2"/>
      </a:lt2>
      <a:accent1>
        <a:srgbClr val="DB3F3D"/>
      </a:accent1>
      <a:accent2>
        <a:srgbClr val="1A2640"/>
      </a:accent2>
      <a:accent3>
        <a:srgbClr val="CDAB3F"/>
      </a:accent3>
      <a:accent4>
        <a:srgbClr val="4EA0B7"/>
      </a:accent4>
      <a:accent5>
        <a:srgbClr val="789A5B"/>
      </a:accent5>
      <a:accent6>
        <a:srgbClr val="705686"/>
      </a:accent6>
      <a:hlink>
        <a:srgbClr val="009FEE"/>
      </a:hlink>
      <a:folHlink>
        <a:srgbClr val="522D89"/>
      </a:folHlink>
    </a:clrScheme>
    <a:fontScheme name="Standard utform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lnDef>
  </a:objectDefaults>
  <a:extraClrSchemeLst>
    <a:extraClrScheme>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utform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utform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utform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utform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utform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utform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utform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utform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utform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utform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utform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1476</TotalTime>
  <Words>827</Words>
  <Application>Microsoft Macintosh PowerPoint</Application>
  <PresentationFormat>Egendefinert</PresentationFormat>
  <Paragraphs>154</Paragraphs>
  <Slides>1</Slides>
  <Notes>1</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1</vt:i4>
      </vt:variant>
    </vt:vector>
  </HeadingPairs>
  <TitlesOfParts>
    <vt:vector size="5" baseType="lpstr">
      <vt:lpstr>Arial</vt:lpstr>
      <vt:lpstr>Calibri</vt:lpstr>
      <vt:lpstr>Calibri Light</vt:lpstr>
      <vt:lpstr>Standard utforming</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linhc1509@gmail.com</cp:lastModifiedBy>
  <cp:revision>142</cp:revision>
  <cp:lastPrinted>2016-05-27T08:05:21Z</cp:lastPrinted>
  <dcterms:created xsi:type="dcterms:W3CDTF">2006-11-02T13:18:58Z</dcterms:created>
  <dcterms:modified xsi:type="dcterms:W3CDTF">2022-10-10T21:03:30Z</dcterms:modified>
</cp:coreProperties>
</file>