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2" r:id="rId2"/>
  </p:sldIdLst>
  <p:sldSz cx="42808525" cy="30279975"/>
  <p:notesSz cx="7099300" cy="10234613"/>
  <p:defaultTextStyle>
    <a:defPPr>
      <a:defRPr lang="nb-NO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78">
          <p15:clr>
            <a:srgbClr val="A4A3A4"/>
          </p15:clr>
        </p15:guide>
        <p15:guide id="2" orient="horz" pos="18586">
          <p15:clr>
            <a:srgbClr val="A4A3A4"/>
          </p15:clr>
        </p15:guide>
        <p15:guide id="3" orient="horz" pos="17074">
          <p15:clr>
            <a:srgbClr val="A4A3A4"/>
          </p15:clr>
        </p15:guide>
        <p15:guide id="4" pos="745">
          <p15:clr>
            <a:srgbClr val="A4A3A4"/>
          </p15:clr>
        </p15:guide>
        <p15:guide id="5" pos="19961">
          <p15:clr>
            <a:srgbClr val="A4A3A4"/>
          </p15:clr>
        </p15:guide>
        <p15:guide id="6" pos="26361">
          <p15:clr>
            <a:srgbClr val="A4A3A4"/>
          </p15:clr>
        </p15:guide>
        <p15:guide id="7" pos="13513">
          <p15:clr>
            <a:srgbClr val="A4A3A4"/>
          </p15:clr>
        </p15:guide>
        <p15:guide id="8" pos="702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4332B"/>
    <a:srgbClr val="0054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237" autoAdjust="0"/>
    <p:restoredTop sz="90261" autoAdjust="0"/>
  </p:normalViewPr>
  <p:slideViewPr>
    <p:cSldViewPr snapToGrid="0">
      <p:cViewPr>
        <p:scale>
          <a:sx n="27" d="100"/>
          <a:sy n="27" d="100"/>
        </p:scale>
        <p:origin x="1816" y="88"/>
      </p:cViewPr>
      <p:guideLst>
        <p:guide orient="horz" pos="2778"/>
        <p:guide orient="horz" pos="18586"/>
        <p:guide orient="horz" pos="17074"/>
        <p:guide pos="745"/>
        <p:guide pos="19961"/>
        <p:guide pos="26361"/>
        <p:guide pos="13513"/>
        <p:guide pos="702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464" cy="511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t" anchorCtr="0" compatLnSpc="1">
            <a:prstTxWarp prst="textNoShape">
              <a:avLst/>
            </a:prstTxWarp>
          </a:bodyPr>
          <a:lstStyle>
            <a:lvl1pPr>
              <a:defRPr sz="1300" smtClean="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324" y="0"/>
            <a:ext cx="3076464" cy="511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t" anchorCtr="0" compatLnSpc="1">
            <a:prstTxWarp prst="textNoShape">
              <a:avLst/>
            </a:prstTxWarp>
          </a:bodyPr>
          <a:lstStyle>
            <a:lvl1pPr algn="r">
              <a:defRPr sz="1300" smtClean="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38200" y="768350"/>
            <a:ext cx="54229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779" y="4861365"/>
            <a:ext cx="5679742" cy="46058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noProof="0"/>
              <a:t>Klikk for å redigere tekststiler i malen</a:t>
            </a:r>
          </a:p>
          <a:p>
            <a:pPr lvl="1"/>
            <a:r>
              <a:rPr lang="nb-NO" noProof="0"/>
              <a:t>Andre nivå</a:t>
            </a:r>
          </a:p>
          <a:p>
            <a:pPr lvl="2"/>
            <a:r>
              <a:rPr lang="nb-NO" noProof="0"/>
              <a:t>Tredje nivå</a:t>
            </a:r>
          </a:p>
          <a:p>
            <a:pPr lvl="3"/>
            <a:r>
              <a:rPr lang="nb-NO" noProof="0"/>
              <a:t>Fjerde nivå</a:t>
            </a:r>
          </a:p>
          <a:p>
            <a:pPr lvl="4"/>
            <a:r>
              <a:rPr lang="nb-NO" noProof="0"/>
              <a:t>Femte nivå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194"/>
            <a:ext cx="3076464" cy="5115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b" anchorCtr="0" compatLnSpc="1">
            <a:prstTxWarp prst="textNoShape">
              <a:avLst/>
            </a:prstTxWarp>
          </a:bodyPr>
          <a:lstStyle>
            <a:lvl1pPr>
              <a:defRPr sz="1300" smtClean="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324" y="9721194"/>
            <a:ext cx="3076464" cy="5115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b" anchorCtr="0" compatLnSpc="1">
            <a:prstTxWarp prst="textNoShape">
              <a:avLst/>
            </a:prstTxWarp>
          </a:bodyPr>
          <a:lstStyle>
            <a:lvl1pPr algn="r">
              <a:defRPr sz="1300" smtClean="0"/>
            </a:lvl1pPr>
          </a:lstStyle>
          <a:p>
            <a:pPr>
              <a:defRPr/>
            </a:pPr>
            <a:fld id="{6131AE1E-E725-4449-B03D-B7F1AD5A21EF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959104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131AE1E-E725-4449-B03D-B7F1AD5A21EF}" type="slidenum">
              <a:rPr lang="nb-NO" smtClean="0"/>
              <a:pPr>
                <a:defRPr/>
              </a:pPr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20026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osterm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12262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3" descr="Background, text field"/>
          <p:cNvSpPr>
            <a:spLocks/>
          </p:cNvSpPr>
          <p:nvPr/>
        </p:nvSpPr>
        <p:spPr bwMode="auto">
          <a:xfrm>
            <a:off x="6780" y="6047625"/>
            <a:ext cx="42840000" cy="21204000"/>
          </a:xfrm>
          <a:custGeom>
            <a:avLst/>
            <a:gdLst>
              <a:gd name="T0" fmla="*/ 0 w 31660"/>
              <a:gd name="T1" fmla="*/ 4141 h 4141"/>
              <a:gd name="T2" fmla="*/ 31660 w 31660"/>
              <a:gd name="T3" fmla="*/ 4141 h 4141"/>
              <a:gd name="T4" fmla="*/ 31660 w 31660"/>
              <a:gd name="T5" fmla="*/ 0 h 4141"/>
              <a:gd name="T6" fmla="*/ 0 w 31660"/>
              <a:gd name="T7" fmla="*/ 0 h 4141"/>
              <a:gd name="T8" fmla="*/ 0 w 31660"/>
              <a:gd name="T9" fmla="*/ 4141 h 41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1660" h="4141">
                <a:moveTo>
                  <a:pt x="0" y="4141"/>
                </a:moveTo>
                <a:lnTo>
                  <a:pt x="31660" y="4141"/>
                </a:lnTo>
                <a:lnTo>
                  <a:pt x="31660" y="0"/>
                </a:lnTo>
                <a:lnTo>
                  <a:pt x="0" y="0"/>
                </a:lnTo>
                <a:lnTo>
                  <a:pt x="0" y="4141"/>
                </a:lnTo>
              </a:path>
            </a:pathLst>
          </a:custGeom>
          <a:solidFill>
            <a:schemeClr val="bg2">
              <a:lumMod val="20000"/>
              <a:lumOff val="8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 dirty="0"/>
          </a:p>
        </p:txBody>
      </p:sp>
      <p:sp>
        <p:nvSpPr>
          <p:cNvPr id="3" name="Freeform 3" descr="Red field, top"/>
          <p:cNvSpPr>
            <a:spLocks/>
          </p:cNvSpPr>
          <p:nvPr/>
        </p:nvSpPr>
        <p:spPr bwMode="auto">
          <a:xfrm>
            <a:off x="0" y="-1"/>
            <a:ext cx="42840000" cy="5634931"/>
          </a:xfrm>
          <a:custGeom>
            <a:avLst/>
            <a:gdLst>
              <a:gd name="T0" fmla="*/ 0 w 31660"/>
              <a:gd name="T1" fmla="*/ 4141 h 4141"/>
              <a:gd name="T2" fmla="*/ 31660 w 31660"/>
              <a:gd name="T3" fmla="*/ 4141 h 4141"/>
              <a:gd name="T4" fmla="*/ 31660 w 31660"/>
              <a:gd name="T5" fmla="*/ 0 h 4141"/>
              <a:gd name="T6" fmla="*/ 0 w 31660"/>
              <a:gd name="T7" fmla="*/ 0 h 4141"/>
              <a:gd name="T8" fmla="*/ 0 w 31660"/>
              <a:gd name="T9" fmla="*/ 4141 h 41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1660" h="4141">
                <a:moveTo>
                  <a:pt x="0" y="4141"/>
                </a:moveTo>
                <a:lnTo>
                  <a:pt x="31660" y="4141"/>
                </a:lnTo>
                <a:lnTo>
                  <a:pt x="31660" y="0"/>
                </a:lnTo>
                <a:lnTo>
                  <a:pt x="0" y="0"/>
                </a:lnTo>
                <a:lnTo>
                  <a:pt x="0" y="4141"/>
                </a:lnTo>
              </a:path>
            </a:pathLst>
          </a:custGeom>
          <a:solidFill>
            <a:srgbClr val="E8574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pic>
        <p:nvPicPr>
          <p:cNvPr id="6" name="Picture 19">
            <a:extLst>
              <a:ext uri="{FF2B5EF4-FFF2-40B4-BE49-F238E27FC236}">
                <a16:creationId xmlns:a16="http://schemas.microsoft.com/office/drawing/2014/main" id="{DB71FBB0-7283-9C47-8A07-A78431AE176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214799" y="27905117"/>
            <a:ext cx="9907650" cy="16998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8361363" rtl="0" eaLnBrk="0" fontAlgn="base" hangingPunct="0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8361363" rtl="0" eaLnBrk="0" fontAlgn="base" hangingPunct="0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2pPr>
      <a:lvl3pPr algn="ctr" defTabSz="8361363" rtl="0" eaLnBrk="0" fontAlgn="base" hangingPunct="0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3pPr>
      <a:lvl4pPr algn="ctr" defTabSz="8361363" rtl="0" eaLnBrk="0" fontAlgn="base" hangingPunct="0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4pPr>
      <a:lvl5pPr algn="ctr" defTabSz="8361363" rtl="0" eaLnBrk="0" fontAlgn="base" hangingPunct="0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5pPr>
      <a:lvl6pPr marL="457200" algn="ctr" defTabSz="8361363" rtl="0" fontAlgn="base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6pPr>
      <a:lvl7pPr marL="914400" algn="ctr" defTabSz="8361363" rtl="0" fontAlgn="base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7pPr>
      <a:lvl8pPr marL="1371600" algn="ctr" defTabSz="8361363" rtl="0" fontAlgn="base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8pPr>
      <a:lvl9pPr marL="1828800" algn="ctr" defTabSz="8361363" rtl="0" fontAlgn="base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9pPr>
    </p:titleStyle>
    <p:bodyStyle>
      <a:lvl1pPr marL="3136900" indent="-3136900" algn="l" defTabSz="8361363" rtl="0" eaLnBrk="0" fontAlgn="base" hangingPunct="0">
        <a:spcBef>
          <a:spcPct val="20000"/>
        </a:spcBef>
        <a:spcAft>
          <a:spcPct val="0"/>
        </a:spcAft>
        <a:buChar char="•"/>
        <a:defRPr sz="29300">
          <a:solidFill>
            <a:schemeClr val="tx1"/>
          </a:solidFill>
          <a:latin typeface="+mn-lt"/>
          <a:ea typeface="+mn-ea"/>
          <a:cs typeface="+mn-cs"/>
        </a:defRPr>
      </a:lvl1pPr>
      <a:lvl2pPr marL="6792913" indent="-2613025" algn="l" defTabSz="8361363" rtl="0" eaLnBrk="0" fontAlgn="base" hangingPunct="0">
        <a:spcBef>
          <a:spcPct val="20000"/>
        </a:spcBef>
        <a:spcAft>
          <a:spcPct val="0"/>
        </a:spcAft>
        <a:buChar char="–"/>
        <a:defRPr sz="25600">
          <a:solidFill>
            <a:schemeClr val="tx1"/>
          </a:solidFill>
          <a:latin typeface="+mn-lt"/>
        </a:defRPr>
      </a:lvl2pPr>
      <a:lvl3pPr marL="10452100" indent="-2090738" algn="l" defTabSz="8361363" rtl="0" eaLnBrk="0" fontAlgn="base" hangingPunct="0">
        <a:spcBef>
          <a:spcPct val="20000"/>
        </a:spcBef>
        <a:spcAft>
          <a:spcPct val="0"/>
        </a:spcAft>
        <a:buChar char="•"/>
        <a:defRPr sz="22100">
          <a:solidFill>
            <a:schemeClr val="tx1"/>
          </a:solidFill>
          <a:latin typeface="+mn-lt"/>
        </a:defRPr>
      </a:lvl3pPr>
      <a:lvl4pPr marL="14630400" indent="-2090738" algn="l" defTabSz="8361363" rtl="0" eaLnBrk="0" fontAlgn="base" hangingPunct="0">
        <a:spcBef>
          <a:spcPct val="20000"/>
        </a:spcBef>
        <a:spcAft>
          <a:spcPct val="0"/>
        </a:spcAft>
        <a:buChar char="–"/>
        <a:defRPr sz="18200">
          <a:solidFill>
            <a:schemeClr val="tx1"/>
          </a:solidFill>
          <a:latin typeface="+mn-lt"/>
        </a:defRPr>
      </a:lvl4pPr>
      <a:lvl5pPr marL="18810288" indent="-2089150" algn="l" defTabSz="8361363" rtl="0" eaLnBrk="0" fontAlgn="base" hangingPunct="0">
        <a:spcBef>
          <a:spcPct val="20000"/>
        </a:spcBef>
        <a:spcAft>
          <a:spcPct val="0"/>
        </a:spcAft>
        <a:buChar char="»"/>
        <a:defRPr sz="18200">
          <a:solidFill>
            <a:schemeClr val="tx1"/>
          </a:solidFill>
          <a:latin typeface="+mn-lt"/>
        </a:defRPr>
      </a:lvl5pPr>
      <a:lvl6pPr marL="19267488" indent="-2089150" algn="l" defTabSz="8361363" rtl="0" fontAlgn="base">
        <a:spcBef>
          <a:spcPct val="20000"/>
        </a:spcBef>
        <a:spcAft>
          <a:spcPct val="0"/>
        </a:spcAft>
        <a:buChar char="»"/>
        <a:defRPr sz="18200">
          <a:solidFill>
            <a:schemeClr val="tx1"/>
          </a:solidFill>
          <a:latin typeface="+mn-lt"/>
        </a:defRPr>
      </a:lvl6pPr>
      <a:lvl7pPr marL="19724688" indent="-2089150" algn="l" defTabSz="8361363" rtl="0" fontAlgn="base">
        <a:spcBef>
          <a:spcPct val="20000"/>
        </a:spcBef>
        <a:spcAft>
          <a:spcPct val="0"/>
        </a:spcAft>
        <a:buChar char="»"/>
        <a:defRPr sz="18200">
          <a:solidFill>
            <a:schemeClr val="tx1"/>
          </a:solidFill>
          <a:latin typeface="+mn-lt"/>
        </a:defRPr>
      </a:lvl7pPr>
      <a:lvl8pPr marL="20181888" indent="-2089150" algn="l" defTabSz="8361363" rtl="0" fontAlgn="base">
        <a:spcBef>
          <a:spcPct val="20000"/>
        </a:spcBef>
        <a:spcAft>
          <a:spcPct val="0"/>
        </a:spcAft>
        <a:buChar char="»"/>
        <a:defRPr sz="18200">
          <a:solidFill>
            <a:schemeClr val="tx1"/>
          </a:solidFill>
          <a:latin typeface="+mn-lt"/>
        </a:defRPr>
      </a:lvl8pPr>
      <a:lvl9pPr marL="20639088" indent="-2089150" algn="l" defTabSz="8361363" rtl="0" fontAlgn="base">
        <a:spcBef>
          <a:spcPct val="20000"/>
        </a:spcBef>
        <a:spcAft>
          <a:spcPct val="0"/>
        </a:spcAft>
        <a:buChar char="»"/>
        <a:defRPr sz="18200">
          <a:solidFill>
            <a:schemeClr val="tx1"/>
          </a:solidFill>
          <a:latin typeface="+mn-lt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finnkode.ehelse.no/#icd10/0/0/0/-1" TargetMode="External"/><Relationship Id="rId3" Type="http://schemas.openxmlformats.org/officeDocument/2006/relationships/hyperlink" Target="mailto:mub007@uib.no" TargetMode="External"/><Relationship Id="rId7" Type="http://schemas.openxmlformats.org/officeDocument/2006/relationships/hyperlink" Target="https://www.skde.no/helseatlas/v1/gyn/#kirurgisk-inngrep-etter-spontanabor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legeforeningen.no/contentassets/a5d7370e547a4198900ada248f77a6cb/spontanabort.pdf" TargetMode="External"/><Relationship Id="rId11" Type="http://schemas.openxmlformats.org/officeDocument/2006/relationships/image" Target="../media/image4.png"/><Relationship Id="rId5" Type="http://schemas.openxmlformats.org/officeDocument/2006/relationships/hyperlink" Target="https://www.legeforeningen.no/foreningsledd/fagmed/norsk-gynekologisk-forening/veiledere/veileder-i-gynekologi/spontanabort/" TargetMode="External"/><Relationship Id="rId10" Type="http://schemas.openxmlformats.org/officeDocument/2006/relationships/image" Target="../media/image3.png"/><Relationship Id="rId4" Type="http://schemas.openxmlformats.org/officeDocument/2006/relationships/hyperlink" Target="mailto:han038@uib.no" TargetMode="External"/><Relationship Id="rId9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 descr="Title field">
            <a:extLst>
              <a:ext uri="{FF2B5EF4-FFF2-40B4-BE49-F238E27FC236}">
                <a16:creationId xmlns:a16="http://schemas.microsoft.com/office/drawing/2014/main" id="{A01C39AB-C44F-5A9C-23DE-9BAC392DC7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2688" y="1128713"/>
            <a:ext cx="34201099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547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>
            <a:spAutoFit/>
          </a:bodyPr>
          <a:lstStyle>
            <a:lvl1pPr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b-NO" altLang="nb-NO" sz="9600" b="1" dirty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  <a:t>Diagnostisering og behandling av spontanabort ved SUS</a:t>
            </a:r>
          </a:p>
        </p:txBody>
      </p:sp>
      <p:sp>
        <p:nvSpPr>
          <p:cNvPr id="3" name="Subtitle" descr="Subtitle field">
            <a:extLst>
              <a:ext uri="{FF2B5EF4-FFF2-40B4-BE49-F238E27FC236}">
                <a16:creationId xmlns:a16="http://schemas.microsoft.com/office/drawing/2014/main" id="{20A1D331-D586-DEC1-3CAB-F4B167EAFD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2688" y="3076575"/>
            <a:ext cx="34261425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547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>
            <a:spAutoFit/>
          </a:bodyPr>
          <a:lstStyle>
            <a:lvl1pPr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b-NO" altLang="nb-NO" sz="4800" b="1" dirty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  <a:t>En retrospektiv kohortstudie som har avdekket feilkoding av diagnoser og prosedyrer, betydelige forskjeller i retningslinjer, og mulige årsaker til geografiske misforhold i behandling.  </a:t>
            </a:r>
            <a:endParaRPr lang="nb-NO" altLang="nb-NO" sz="9600" b="1" dirty="0">
              <a:solidFill>
                <a:schemeClr val="bg1"/>
              </a:solidFill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4" name="Name and info" descr="Field for name and email">
            <a:extLst>
              <a:ext uri="{FF2B5EF4-FFF2-40B4-BE49-F238E27FC236}">
                <a16:creationId xmlns:a16="http://schemas.microsoft.com/office/drawing/2014/main" id="{57FA2BD0-9EE4-0E5E-5D96-F0AB38CC20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22043" y="1882306"/>
            <a:ext cx="8357031" cy="40934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547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rIns="0">
            <a:spAutoFit/>
          </a:bodyPr>
          <a:lstStyle>
            <a:lvl1pPr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nb-NO" altLang="nb-NO" sz="4400" b="1" dirty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  <a:t>Ine Strand Hagenes</a:t>
            </a:r>
          </a:p>
          <a:p>
            <a:pPr algn="r" eaLnBrk="1" hangingPunct="1"/>
            <a:r>
              <a:rPr lang="nb-NO" altLang="nb-NO" sz="4400" b="1" dirty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  <a:t>Hanna Engelhardt Andersen</a:t>
            </a:r>
            <a:br>
              <a:rPr lang="nb-NO" altLang="nb-NO" sz="4400" dirty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</a:br>
            <a:r>
              <a:rPr lang="nb-NO" altLang="nb-NO" sz="4400" dirty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  <a:t>Universitetet i Bergen</a:t>
            </a:r>
          </a:p>
          <a:p>
            <a:pPr algn="r" eaLnBrk="1" hangingPunct="1"/>
            <a:r>
              <a:rPr lang="nb-NO" altLang="nb-NO" sz="4400" dirty="0">
                <a:solidFill>
                  <a:schemeClr val="bg1"/>
                </a:solidFill>
                <a:latin typeface="+mn-lt"/>
                <a:cs typeface="Times New Roman" panose="02020603050405020304" pitchFamily="18" charset="0"/>
                <a:hlinkClick r:id="rId3"/>
              </a:rPr>
              <a:t>mub007@uib.no</a:t>
            </a:r>
            <a:endParaRPr lang="nb-NO" altLang="nb-NO" sz="4400" dirty="0">
              <a:solidFill>
                <a:schemeClr val="bg1"/>
              </a:solidFill>
              <a:latin typeface="+mn-lt"/>
              <a:cs typeface="Times New Roman" panose="02020603050405020304" pitchFamily="18" charset="0"/>
            </a:endParaRPr>
          </a:p>
          <a:p>
            <a:pPr algn="r" eaLnBrk="1" hangingPunct="1"/>
            <a:r>
              <a:rPr lang="nb-NO" altLang="nb-NO" sz="4400" dirty="0">
                <a:solidFill>
                  <a:schemeClr val="bg1"/>
                </a:solidFill>
                <a:latin typeface="+mn-lt"/>
                <a:cs typeface="Times New Roman" panose="02020603050405020304" pitchFamily="18" charset="0"/>
                <a:hlinkClick r:id="rId4"/>
              </a:rPr>
              <a:t>han038@uib.no</a:t>
            </a:r>
            <a:endParaRPr lang="nb-NO" altLang="nb-NO" sz="4400" dirty="0">
              <a:solidFill>
                <a:schemeClr val="bg1"/>
              </a:solidFill>
              <a:latin typeface="+mn-lt"/>
              <a:cs typeface="Times New Roman" panose="02020603050405020304" pitchFamily="18" charset="0"/>
            </a:endParaRPr>
          </a:p>
          <a:p>
            <a:pPr algn="r" eaLnBrk="1" hangingPunct="1"/>
            <a:r>
              <a:rPr lang="nb-NO" altLang="nb-NO" sz="4000" dirty="0">
                <a:solidFill>
                  <a:schemeClr val="bg1"/>
                </a:solidFill>
                <a:latin typeface="+mn-lt"/>
              </a:rPr>
              <a:t>o</a:t>
            </a:r>
          </a:p>
        </p:txBody>
      </p:sp>
      <p:sp>
        <p:nvSpPr>
          <p:cNvPr id="5" name="Text box 1" descr="Text field ">
            <a:extLst>
              <a:ext uri="{FF2B5EF4-FFF2-40B4-BE49-F238E27FC236}">
                <a16:creationId xmlns:a16="http://schemas.microsoft.com/office/drawing/2014/main" id="{AFE60F12-CCB9-2971-8DD0-5CA6AF59C6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433" y="5975734"/>
            <a:ext cx="9969500" cy="1157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547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>
            <a:spAutoFit/>
          </a:bodyPr>
          <a:lstStyle>
            <a:lvl1pPr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183038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183038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183038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183038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nb-NO" sz="4000" b="1" i="0" u="none" strike="noStrike" dirty="0">
                <a:solidFill>
                  <a:srgbClr val="000000"/>
                </a:solidFill>
                <a:effectLst/>
                <a:latin typeface="+mn-lt"/>
              </a:rPr>
              <a:t>BAKGRUNN</a:t>
            </a:r>
            <a:endParaRPr lang="nb-NO" sz="4400" b="1" i="0" u="none" strike="noStrike" dirty="0">
              <a:solidFill>
                <a:srgbClr val="000000"/>
              </a:solidFill>
              <a:effectLst/>
              <a:latin typeface="+mn-lt"/>
            </a:endParaRPr>
          </a:p>
          <a:p>
            <a:pPr eaLnBrk="1" hangingPunct="1">
              <a:spcAft>
                <a:spcPct val="20000"/>
              </a:spcAft>
            </a:pPr>
            <a:r>
              <a:rPr lang="nb-NO" sz="3600" b="0" i="0" u="none" strike="noStrike" dirty="0">
                <a:solidFill>
                  <a:srgbClr val="000000"/>
                </a:solidFill>
                <a:effectLst/>
                <a:latin typeface="+mn-lt"/>
              </a:rPr>
              <a:t>Spontanabort forekommer i 10-15% av erkjente svangerskap, etiologien er delvis kjent, og antas å være multifaktoriell (1). Behandling kan være ekspektans, medikamentell og kirurgisk (2). </a:t>
            </a:r>
          </a:p>
          <a:p>
            <a:pPr eaLnBrk="1" hangingPunct="1">
              <a:spcAft>
                <a:spcPct val="20000"/>
              </a:spcAft>
            </a:pPr>
            <a:endParaRPr lang="nb-NO" sz="3600" dirty="0">
              <a:solidFill>
                <a:srgbClr val="000000"/>
              </a:solidFill>
              <a:latin typeface="+mn-lt"/>
            </a:endParaRPr>
          </a:p>
          <a:p>
            <a:pPr eaLnBrk="1" hangingPunct="1">
              <a:spcAft>
                <a:spcPct val="20000"/>
              </a:spcAft>
            </a:pPr>
            <a:r>
              <a:rPr lang="nb-NO" sz="3600" b="1" i="0" u="none" strike="noStrike" dirty="0">
                <a:solidFill>
                  <a:srgbClr val="000000"/>
                </a:solidFill>
                <a:effectLst/>
                <a:latin typeface="+mn-lt"/>
                <a:cs typeface="Times New Roman" panose="02020603050405020304" pitchFamily="18" charset="0"/>
              </a:rPr>
              <a:t>Helseatlas</a:t>
            </a:r>
          </a:p>
          <a:p>
            <a:pPr eaLnBrk="1" hangingPunct="1">
              <a:spcAft>
                <a:spcPct val="20000"/>
              </a:spcAft>
            </a:pPr>
            <a:r>
              <a:rPr lang="nb-NO" sz="3600" b="0" i="0" u="none" strike="noStrike" dirty="0">
                <a:solidFill>
                  <a:srgbClr val="000000"/>
                </a:solidFill>
                <a:effectLst/>
                <a:latin typeface="+mn-lt"/>
                <a:cs typeface="Times New Roman" panose="02020603050405020304" pitchFamily="18" charset="0"/>
              </a:rPr>
              <a:t>I følge Helseatlas for gynekologi foreligger stor geografisk variasjon i antall som tilbys kirurgisk behandling av spontanabort, og Stavanger Universitetssjukehus (SUS) hadde landets laveste andel (3).</a:t>
            </a:r>
          </a:p>
          <a:p>
            <a:pPr eaLnBrk="1" hangingPunct="1">
              <a:spcAft>
                <a:spcPct val="20000"/>
              </a:spcAft>
            </a:pPr>
            <a:endParaRPr lang="nb-NO" sz="3600" dirty="0">
              <a:solidFill>
                <a:srgbClr val="000000"/>
              </a:solidFill>
              <a:latin typeface="+mn-lt"/>
              <a:cs typeface="Times New Roman" panose="02020603050405020304" pitchFamily="18" charset="0"/>
            </a:endParaRPr>
          </a:p>
          <a:p>
            <a:pPr eaLnBrk="1" hangingPunct="1">
              <a:spcAft>
                <a:spcPct val="20000"/>
              </a:spcAft>
            </a:pPr>
            <a:r>
              <a:rPr lang="nb-NO" altLang="nb-NO" sz="3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Times New Roman" panose="02020603050405020304" pitchFamily="18" charset="0"/>
              </a:rPr>
              <a:t>Ulike retningslinjer</a:t>
            </a:r>
          </a:p>
          <a:p>
            <a:pPr eaLnBrk="1" hangingPunct="1">
              <a:spcAft>
                <a:spcPct val="20000"/>
              </a:spcAft>
            </a:pPr>
            <a:r>
              <a:rPr lang="nb-NO" altLang="nb-NO" sz="36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Times New Roman" panose="02020603050405020304" pitchFamily="18" charset="0"/>
              </a:rPr>
              <a:t>Studien sammenligner Norsk Gynekologisk Forenings Veileder i gynekologi 2015 med lokal prosedyrehåndbok til SUS (4, 5). Retningslinjene samsvarer ikke. </a:t>
            </a:r>
          </a:p>
          <a:p>
            <a:pPr eaLnBrk="1" hangingPunct="1">
              <a:spcAft>
                <a:spcPct val="20000"/>
              </a:spcAft>
            </a:pPr>
            <a:endParaRPr lang="nb-NO" sz="3600" b="0" i="0" u="none" strike="noStrike" dirty="0">
              <a:solidFill>
                <a:srgbClr val="000000"/>
              </a:solidFill>
              <a:effectLst/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6" name="Text box 2" descr="Text field ">
            <a:extLst>
              <a:ext uri="{FF2B5EF4-FFF2-40B4-BE49-F238E27FC236}">
                <a16:creationId xmlns:a16="http://schemas.microsoft.com/office/drawing/2014/main" id="{F6E2DE15-9E1B-CFD7-8790-2389631460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52933" y="5978313"/>
            <a:ext cx="10033000" cy="12945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547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>
            <a:spAutoFit/>
          </a:bodyPr>
          <a:lstStyle>
            <a:lvl1pPr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nb-NO" sz="4000" b="1" dirty="0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MÅL</a:t>
            </a:r>
          </a:p>
          <a:p>
            <a:pPr eaLnBrk="1" hangingPunct="1">
              <a:spcAft>
                <a:spcPct val="20000"/>
              </a:spcAft>
            </a:pPr>
            <a:r>
              <a:rPr lang="nb-NO" sz="3600" b="0" i="0" u="none" strike="noStrike" dirty="0">
                <a:solidFill>
                  <a:srgbClr val="000000"/>
                </a:solidFill>
                <a:effectLst/>
                <a:latin typeface="+mn-lt"/>
              </a:rPr>
              <a:t>Vi ønsket å finne karakteristika ved kvinnene som mottok de ulike behandlingsformene, undersøke om forskjeller i retningslinjer påvirket diagnostisering og behandling, og om diagnosene var kodet korrekt. </a:t>
            </a:r>
            <a:endParaRPr lang="nb-NO" altLang="nb-NO" sz="3600" b="1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  <a:cs typeface="Times New Roman" panose="02020603050405020304" pitchFamily="18" charset="0"/>
            </a:endParaRPr>
          </a:p>
          <a:p>
            <a:pPr eaLnBrk="1" hangingPunct="1">
              <a:spcAft>
                <a:spcPct val="20000"/>
              </a:spcAft>
            </a:pPr>
            <a:endParaRPr lang="nb-NO" altLang="nb-NO" sz="4000" b="1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  <a:cs typeface="Times New Roman" panose="02020603050405020304" pitchFamily="18" charset="0"/>
            </a:endParaRPr>
          </a:p>
          <a:p>
            <a:pPr eaLnBrk="1" hangingPunct="1">
              <a:spcAft>
                <a:spcPct val="20000"/>
              </a:spcAft>
            </a:pPr>
            <a:r>
              <a:rPr lang="nb-NO" altLang="nb-NO" sz="4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Times New Roman" panose="02020603050405020304" pitchFamily="18" charset="0"/>
              </a:rPr>
              <a:t>METODE</a:t>
            </a:r>
          </a:p>
          <a:p>
            <a:pPr eaLnBrk="1" hangingPunct="1">
              <a:spcAft>
                <a:spcPct val="20000"/>
              </a:spcAft>
            </a:pPr>
            <a:r>
              <a:rPr lang="nb-NO" sz="3600" b="0" i="0" u="none" strike="noStrike" dirty="0">
                <a:solidFill>
                  <a:srgbClr val="000000"/>
                </a:solidFill>
                <a:effectLst/>
                <a:latin typeface="+mn-lt"/>
              </a:rPr>
              <a:t>Retrospektiv kohortstudie av 451 spontanaborter ved SUS i perioden 2015-2017. Inkludert i studien var journaler registrert med ICD-10-kodene O02, O03, O06, og de kirurgiske kodene MBA00/03 (6). </a:t>
            </a:r>
            <a:endParaRPr lang="nb-NO" sz="3600" dirty="0">
              <a:solidFill>
                <a:srgbClr val="000000"/>
              </a:solidFill>
              <a:latin typeface="+mn-lt"/>
            </a:endParaRPr>
          </a:p>
          <a:p>
            <a:pPr eaLnBrk="1" hangingPunct="1">
              <a:spcAft>
                <a:spcPct val="20000"/>
              </a:spcAft>
            </a:pPr>
            <a:r>
              <a:rPr lang="nb-NO" sz="3600" b="0" i="0" u="none" strike="noStrike" dirty="0">
                <a:solidFill>
                  <a:srgbClr val="000000"/>
                </a:solidFill>
                <a:effectLst/>
                <a:latin typeface="+mn-lt"/>
              </a:rPr>
              <a:t>Spontanabortene ble klassifisert i henhold til behandlingsform; ekspekterende, medikamentell eller kirurgisk. </a:t>
            </a:r>
          </a:p>
          <a:p>
            <a:pPr eaLnBrk="1" hangingPunct="1">
              <a:spcAft>
                <a:spcPct val="20000"/>
              </a:spcAft>
            </a:pPr>
            <a:r>
              <a:rPr lang="nb-NO" altLang="nb-NO" sz="36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Times New Roman" panose="02020603050405020304" pitchFamily="18" charset="0"/>
              </a:rPr>
              <a:t>For å avgjøre om koding har foregått korrekt er det tatt utgangspunkt i prosedyreboken til SUS. </a:t>
            </a:r>
            <a:endParaRPr lang="nb-NO" altLang="nb-NO" sz="3600" b="1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  <a:cs typeface="Times New Roman" panose="02020603050405020304" pitchFamily="18" charset="0"/>
            </a:endParaRPr>
          </a:p>
          <a:p>
            <a:pPr eaLnBrk="1" hangingPunct="1">
              <a:spcAft>
                <a:spcPct val="20000"/>
              </a:spcAft>
            </a:pPr>
            <a:endParaRPr lang="nb-NO" sz="3600" b="0" i="0" u="none" strike="noStrike" dirty="0">
              <a:solidFill>
                <a:srgbClr val="000000"/>
              </a:solidFill>
              <a:effectLst/>
              <a:latin typeface="+mn-lt"/>
            </a:endParaRPr>
          </a:p>
          <a:p>
            <a:pPr eaLnBrk="1" hangingPunct="1">
              <a:spcAft>
                <a:spcPct val="20000"/>
              </a:spcAft>
            </a:pPr>
            <a:endParaRPr lang="nb-NO" altLang="nb-NO" sz="3600" dirty="0">
              <a:solidFill>
                <a:srgbClr val="000000"/>
              </a:solidFill>
              <a:latin typeface="+mn-lt"/>
              <a:cs typeface="Times New Roman" panose="02020603050405020304" pitchFamily="18" charset="0"/>
            </a:endParaRPr>
          </a:p>
          <a:p>
            <a:pPr eaLnBrk="1" hangingPunct="1">
              <a:spcAft>
                <a:spcPct val="20000"/>
              </a:spcAft>
            </a:pPr>
            <a:r>
              <a:rPr lang="nb-NO" sz="3600" b="0" i="0" u="none" strike="noStrike" dirty="0">
                <a:solidFill>
                  <a:srgbClr val="000000"/>
                </a:solidFill>
                <a:effectLst/>
                <a:latin typeface="+mn-lt"/>
              </a:rPr>
              <a:t> </a:t>
            </a:r>
          </a:p>
        </p:txBody>
      </p:sp>
      <p:sp>
        <p:nvSpPr>
          <p:cNvPr id="7" name="Text Box 4" descr="Text field ">
            <a:extLst>
              <a:ext uri="{FF2B5EF4-FFF2-40B4-BE49-F238E27FC236}">
                <a16:creationId xmlns:a16="http://schemas.microsoft.com/office/drawing/2014/main" id="{DD8B44E2-3A79-6964-373C-286D8BB867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098477" y="18569951"/>
            <a:ext cx="10033000" cy="84638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547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nb-NO" altLang="nb-NO" sz="4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Times New Roman" panose="02020603050405020304" pitchFamily="18" charset="0"/>
              </a:rPr>
              <a:t>RESULTAT</a:t>
            </a:r>
            <a:endParaRPr lang="nb-NO" altLang="nb-NO" sz="4400" b="1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nb-NO" sz="3600" b="0" i="0" u="none" strike="noStrike" dirty="0">
                <a:solidFill>
                  <a:srgbClr val="000000"/>
                </a:solidFill>
                <a:effectLst/>
                <a:latin typeface="+mn-lt"/>
              </a:rPr>
              <a:t>Av 451 fikk 129 ekspekterende, 216 medikamentell, og 106 kirurgisk behandling som endelig behandling. Totalt 140 (31%) var kodet med feil diagnose. Feil kirurgisk prosedyrekode ble gitt til 26 (5,8%) pasienter. </a:t>
            </a:r>
          </a:p>
          <a:p>
            <a:pPr eaLnBrk="1" hangingPunct="1">
              <a:spcBef>
                <a:spcPct val="50000"/>
              </a:spcBef>
            </a:pPr>
            <a:r>
              <a:rPr lang="nb-NO" sz="3600" b="0" i="0" u="none" strike="noStrike" dirty="0">
                <a:solidFill>
                  <a:srgbClr val="000000"/>
                </a:solidFill>
                <a:effectLst/>
                <a:latin typeface="+mn-lt"/>
              </a:rPr>
              <a:t>Dersom Veileder i gynekologi hadde vært fulgt framfor den lokale </a:t>
            </a:r>
            <a:r>
              <a:rPr lang="nb-NO" sz="3600" dirty="0">
                <a:solidFill>
                  <a:srgbClr val="000000"/>
                </a:solidFill>
                <a:latin typeface="+mn-lt"/>
              </a:rPr>
              <a:t>prosedyre</a:t>
            </a:r>
            <a:r>
              <a:rPr lang="nb-NO" sz="3600" b="0" i="0" u="none" strike="noStrike" dirty="0">
                <a:solidFill>
                  <a:srgbClr val="000000"/>
                </a:solidFill>
                <a:effectLst/>
                <a:latin typeface="+mn-lt"/>
              </a:rPr>
              <a:t>håndboken til SUS, ville 238 (52,8%) fått en annen diagnose. </a:t>
            </a:r>
          </a:p>
          <a:p>
            <a:pPr eaLnBrk="1" hangingPunct="1">
              <a:spcBef>
                <a:spcPct val="50000"/>
              </a:spcBef>
            </a:pPr>
            <a:r>
              <a:rPr lang="nb-NO" sz="3600" b="0" i="0" u="none" strike="noStrike" dirty="0">
                <a:solidFill>
                  <a:srgbClr val="000000"/>
                </a:solidFill>
                <a:effectLst/>
                <a:latin typeface="+mn-lt"/>
              </a:rPr>
              <a:t>Totalt 88 (83,0%) av kirurgiske behandlinger i utvalget har ikke utgjort en del av det statistiske grunnlaget i Helseatlas for gynekologi.</a:t>
            </a:r>
            <a:endParaRPr lang="nb-NO" altLang="nb-NO" sz="3600" b="1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</a:pPr>
            <a:endParaRPr lang="nb-NO" altLang="nb-NO" sz="3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9" name="References" descr="Field for references">
            <a:extLst>
              <a:ext uri="{FF2B5EF4-FFF2-40B4-BE49-F238E27FC236}">
                <a16:creationId xmlns:a16="http://schemas.microsoft.com/office/drawing/2014/main" id="{5F0E350F-6C77-DF39-B7D7-2124C89BF1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01392" y="27203400"/>
            <a:ext cx="21007133" cy="40010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b-NO" altLang="nb-NO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REFERANSER </a:t>
            </a:r>
          </a:p>
          <a:p>
            <a:pPr marL="342900" indent="-342900" eaLnBrk="1" hangingPunct="1">
              <a:buAutoNum type="arabicPeriod"/>
            </a:pPr>
            <a:r>
              <a:rPr lang="nb-NO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Berner E. Hansen K. Spydslaug A. Spontanabort. Norsk gynekologisk forening Veileder i gynekologi (2021). </a:t>
            </a:r>
            <a:r>
              <a:rPr lang="nb-NO" sz="18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ePub</a:t>
            </a:r>
            <a:r>
              <a:rPr lang="nb-NO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ISBN 978-82-692382-1-1. [hentet 8. september 2022]. Tilgengelig </a:t>
            </a:r>
            <a:r>
              <a:rPr lang="nb-NO" sz="18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fra:</a:t>
            </a:r>
            <a:r>
              <a:rPr lang="nb-NO" sz="1800" b="0" i="0" u="sng" strike="noStrike" dirty="0" err="1">
                <a:solidFill>
                  <a:srgbClr val="1155CC"/>
                </a:solidFill>
                <a:effectLst/>
                <a:latin typeface="Times New Roman" panose="02020603050405020304" pitchFamily="18" charset="0"/>
                <a:hlinkClick r:id="rId5"/>
              </a:rPr>
              <a:t>https</a:t>
            </a:r>
            <a:r>
              <a:rPr lang="nb-NO" sz="1800" b="0" i="0" u="sng" strike="noStrike" dirty="0">
                <a:solidFill>
                  <a:srgbClr val="1155CC"/>
                </a:solidFill>
                <a:effectLst/>
                <a:latin typeface="Times New Roman" panose="02020603050405020304" pitchFamily="18" charset="0"/>
                <a:hlinkClick r:id="rId5"/>
              </a:rPr>
              <a:t>://www.legeforeningen.no/foreningsledd/fagmed/norsk-gynekologisk-forening/veiledere/veileder-i-gynekologi/spontanabort/</a:t>
            </a:r>
            <a:endParaRPr lang="nb-NO" sz="1800" b="0" i="0" u="sng" strike="noStrike" dirty="0">
              <a:solidFill>
                <a:srgbClr val="1155CC"/>
              </a:solidFill>
              <a:effectLst/>
              <a:latin typeface="Times New Roman" panose="02020603050405020304" pitchFamily="18" charset="0"/>
            </a:endParaRPr>
          </a:p>
          <a:p>
            <a:pPr marL="342900" indent="-342900" eaLnBrk="1" hangingPunct="1">
              <a:buFontTx/>
              <a:buAutoNum type="arabicPeriod"/>
            </a:pPr>
            <a:r>
              <a:rPr lang="nb-NO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Ræder M B. </a:t>
            </a:r>
            <a:r>
              <a:rPr lang="nb-NO" sz="18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Wollen</a:t>
            </a:r>
            <a:r>
              <a:rPr lang="nb-NO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A-L. Braut R. Glad R. Spontanabort. Norsk gynekologisk forening Veileder i gynekologi(2015). [hentet 17. august 2022]. Tilgjengelig fra: </a:t>
            </a:r>
            <a:r>
              <a:rPr lang="nb-NO" sz="1800" b="0" i="0" u="sng" strike="noStrike" dirty="0">
                <a:solidFill>
                  <a:srgbClr val="1155CC"/>
                </a:solidFill>
                <a:effectLst/>
                <a:latin typeface="Times New Roman" panose="02020603050405020304" pitchFamily="18" charset="0"/>
                <a:hlinkClick r:id="rId6"/>
              </a:rPr>
              <a:t>https://www.legeforeningen.no/contentassets/a5d7370e547a4198900ada248f77a6cb/spontanabort.pdf</a:t>
            </a:r>
            <a:endParaRPr lang="nb-NO" sz="1800" b="0" i="0" u="none" strike="noStrike" dirty="0">
              <a:solidFill>
                <a:srgbClr val="212121"/>
              </a:solidFill>
              <a:effectLst/>
              <a:latin typeface="Times New Roman" panose="02020603050405020304" pitchFamily="18" charset="0"/>
            </a:endParaRPr>
          </a:p>
          <a:p>
            <a:pPr marL="342900" indent="-342900" eaLnBrk="1" hangingPunct="1">
              <a:buFontTx/>
              <a:buAutoNum type="arabicPeriod"/>
            </a:pPr>
            <a:r>
              <a:rPr lang="nb-NO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Helseatlas. Helseatlas for gynekologi [Internett]. Tromsø; Helse Nord RHF ved SKDE. [oppdatert 2019, hentet 17. august 2022]. Tilgjengelig fra: </a:t>
            </a:r>
            <a:r>
              <a:rPr lang="nb-NO" sz="1800" b="0" i="0" u="sng" strike="noStrike" dirty="0">
                <a:solidFill>
                  <a:srgbClr val="1155CC"/>
                </a:solidFill>
                <a:effectLst/>
                <a:latin typeface="Times New Roman" panose="02020603050405020304" pitchFamily="18" charset="0"/>
                <a:hlinkClick r:id="rId7"/>
              </a:rPr>
              <a:t>https://www.skde.no/helseatlas/v1/gyn/#kirurgisk-inngrep-etter-spontanabort</a:t>
            </a:r>
            <a:endParaRPr lang="nb-NO" sz="1800" b="0" i="0" u="sng" strike="noStrike" dirty="0">
              <a:solidFill>
                <a:srgbClr val="1155CC"/>
              </a:solidFill>
              <a:effectLst/>
              <a:latin typeface="Times New Roman" panose="02020603050405020304" pitchFamily="18" charset="0"/>
            </a:endParaRPr>
          </a:p>
          <a:p>
            <a:pPr marL="342900" indent="-342900" eaLnBrk="1" hangingPunct="1">
              <a:buFontTx/>
              <a:buAutoNum type="arabicPeriod"/>
            </a:pPr>
            <a:r>
              <a:rPr lang="nb-NO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Ræder M B. </a:t>
            </a:r>
            <a:r>
              <a:rPr lang="nb-NO" sz="18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Wollen</a:t>
            </a:r>
            <a:r>
              <a:rPr lang="nb-NO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A-L. Braut R. Glad R. Spontanabort. Norsk gynekologisk forening Veileder i gynekologi(2015). [hentet 17. august 2022]. Tilgjengelig fra: </a:t>
            </a:r>
            <a:r>
              <a:rPr lang="nb-NO" sz="1800" b="0" i="0" u="sng" strike="noStrike" dirty="0">
                <a:solidFill>
                  <a:srgbClr val="1155CC"/>
                </a:solidFill>
                <a:effectLst/>
                <a:latin typeface="Times New Roman" panose="02020603050405020304" pitchFamily="18" charset="0"/>
                <a:hlinkClick r:id="rId6"/>
              </a:rPr>
              <a:t>https://www.legeforeningen.no/contentassets/a5d7370e547a4198900ada248f77a6cb/spontanabort.pdf</a:t>
            </a:r>
            <a:endParaRPr lang="nb-NO" sz="1800" b="0" i="0" u="none" strike="noStrike" dirty="0">
              <a:solidFill>
                <a:srgbClr val="212121"/>
              </a:solidFill>
              <a:effectLst/>
              <a:latin typeface="Times New Roman" panose="02020603050405020304" pitchFamily="18" charset="0"/>
            </a:endParaRPr>
          </a:p>
          <a:p>
            <a:pPr marL="342900" indent="-342900" eaLnBrk="1" hangingPunct="1">
              <a:buFontTx/>
              <a:buAutoNum type="arabicPeriod"/>
            </a:pPr>
            <a:r>
              <a:rPr lang="nb-NO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Ravndal CM. Kvinneklinikken SUS. Spontan abort, </a:t>
            </a:r>
            <a:r>
              <a:rPr lang="nb-NO" sz="18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missed</a:t>
            </a:r>
            <a:r>
              <a:rPr lang="nb-NO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abortion og habituell abort. Stavanger universitetssjukehus. 2015-2018. Revisjon 1.0. ID 31034 EQS. </a:t>
            </a:r>
            <a:r>
              <a:rPr lang="nb-NO" sz="1800" u="sng" dirty="0">
                <a:solidFill>
                  <a:srgbClr val="1155CC"/>
                </a:solidFill>
                <a:latin typeface="Times New Roman" panose="02020603050405020304" pitchFamily="18" charset="0"/>
              </a:rPr>
              <a:t> </a:t>
            </a:r>
            <a:r>
              <a:rPr lang="nb-NO" sz="1800" b="0" i="0" u="none" strike="noStrike" dirty="0">
                <a:solidFill>
                  <a:srgbClr val="212121"/>
                </a:solidFill>
                <a:effectLst/>
                <a:latin typeface="Times New Roman" panose="02020603050405020304" pitchFamily="18" charset="0"/>
              </a:rPr>
              <a:t> </a:t>
            </a:r>
          </a:p>
          <a:p>
            <a:pPr marL="342900" indent="-342900" eaLnBrk="1" hangingPunct="1">
              <a:buFontTx/>
              <a:buAutoNum type="arabicPeriod"/>
            </a:pPr>
            <a:r>
              <a:rPr lang="nb-NO" sz="1800" b="0" i="0" u="none" strike="noStrike" dirty="0">
                <a:solidFill>
                  <a:srgbClr val="212121"/>
                </a:solidFill>
                <a:effectLst/>
                <a:latin typeface="Times New Roman" panose="02020603050405020304" pitchFamily="18" charset="0"/>
              </a:rPr>
              <a:t>Direktoratet for e-helse. </a:t>
            </a:r>
            <a:r>
              <a:rPr lang="nb-NO" sz="1800" b="0" i="0" u="none" strike="noStrike" dirty="0" err="1">
                <a:solidFill>
                  <a:srgbClr val="212121"/>
                </a:solidFill>
                <a:effectLst/>
                <a:latin typeface="Times New Roman" panose="02020603050405020304" pitchFamily="18" charset="0"/>
              </a:rPr>
              <a:t>FinnKode</a:t>
            </a:r>
            <a:r>
              <a:rPr lang="nb-NO" sz="1800" b="0" i="0" u="none" strike="noStrike" dirty="0">
                <a:solidFill>
                  <a:srgbClr val="212121"/>
                </a:solidFill>
                <a:effectLst/>
                <a:latin typeface="Times New Roman" panose="02020603050405020304" pitchFamily="18" charset="0"/>
              </a:rPr>
              <a:t>[Internett]. Direktoratet for e-helse;[oppdatert 2022; hentet 16. september 2022]. Tilgjengelig fra: </a:t>
            </a:r>
            <a:r>
              <a:rPr lang="nb-NO" sz="1800" b="0" i="0" u="sng" strike="noStrike" dirty="0">
                <a:solidFill>
                  <a:srgbClr val="1155CC"/>
                </a:solidFill>
                <a:effectLst/>
                <a:latin typeface="Times New Roman" panose="02020603050405020304" pitchFamily="18" charset="0"/>
                <a:hlinkClick r:id="rId8"/>
              </a:rPr>
              <a:t>https://finnkode.ehelse.no/#icd10/0/0/0/-1</a:t>
            </a:r>
            <a:r>
              <a:rPr lang="nb-NO" sz="1800" b="0" i="0" u="none" strike="noStrike" dirty="0">
                <a:solidFill>
                  <a:srgbClr val="212121"/>
                </a:solidFill>
                <a:effectLst/>
                <a:latin typeface="Times New Roman" panose="02020603050405020304" pitchFamily="18" charset="0"/>
              </a:rPr>
              <a:t> </a:t>
            </a:r>
          </a:p>
          <a:p>
            <a:pPr marL="342900" indent="-342900" eaLnBrk="1" hangingPunct="1">
              <a:buFontTx/>
              <a:buAutoNum type="arabicPeriod"/>
            </a:pPr>
            <a:endParaRPr lang="nb-NO" sz="1800" b="0" i="0" u="none" strike="noStrike" dirty="0">
              <a:solidFill>
                <a:srgbClr val="212121"/>
              </a:solidFill>
              <a:effectLst/>
              <a:latin typeface="Times New Roman" panose="02020603050405020304" pitchFamily="18" charset="0"/>
            </a:endParaRPr>
          </a:p>
          <a:p>
            <a:pPr marL="342900" indent="-342900" eaLnBrk="1" hangingPunct="1">
              <a:buAutoNum type="arabicPeriod"/>
            </a:pPr>
            <a:endParaRPr lang="nb-NO" sz="1800" b="0" i="0" u="none" strike="noStrike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eaLnBrk="1" hangingPunct="1"/>
            <a:endParaRPr lang="nb-NO" altLang="nb-NO" sz="2800" b="1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</p:txBody>
      </p:sp>
      <p:sp>
        <p:nvSpPr>
          <p:cNvPr id="10" name="Acknowledgements" descr="Field for acknowledgements">
            <a:extLst>
              <a:ext uri="{FF2B5EF4-FFF2-40B4-BE49-F238E27FC236}">
                <a16:creationId xmlns:a16="http://schemas.microsoft.com/office/drawing/2014/main" id="{B819CBC9-7A20-5C50-9EBA-AE4A2ADEB4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74330" y="28142118"/>
            <a:ext cx="7711603" cy="2123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b-NO" altLang="nb-NO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ANERKJENNELSER </a:t>
            </a:r>
          </a:p>
          <a:p>
            <a:pPr eaLnBrk="1" hangingPunct="1"/>
            <a:r>
              <a:rPr lang="nb-NO" altLang="nb-NO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Veileder: Overlege og professor Jone Trovik</a:t>
            </a:r>
          </a:p>
          <a:p>
            <a:pPr eaLnBrk="1" hangingPunct="1"/>
            <a:r>
              <a:rPr lang="nb-NO" altLang="nb-NO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Biveileder: Avdelingsoverlege Astrid Rygh, ph.d.</a:t>
            </a:r>
          </a:p>
          <a:p>
            <a:pPr eaLnBrk="1" hangingPunct="1"/>
            <a:endParaRPr lang="nb-NO" altLang="nb-NO" sz="2800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  <a:p>
            <a:pPr eaLnBrk="1" hangingPunct="1"/>
            <a:endParaRPr lang="nb-NO" altLang="nb-NO" sz="2000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</p:txBody>
      </p:sp>
      <p:pic>
        <p:nvPicPr>
          <p:cNvPr id="11" name="Bilde 10">
            <a:extLst>
              <a:ext uri="{FF2B5EF4-FFF2-40B4-BE49-F238E27FC236}">
                <a16:creationId xmlns:a16="http://schemas.microsoft.com/office/drawing/2014/main" id="{19E3F85F-6A71-0046-CC47-536A2D8021A7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98477" y="6304709"/>
            <a:ext cx="19565429" cy="12095648"/>
          </a:xfrm>
          <a:prstGeom prst="rect">
            <a:avLst/>
          </a:prstGeom>
        </p:spPr>
      </p:pic>
      <p:pic>
        <p:nvPicPr>
          <p:cNvPr id="17" name="Bilde 16">
            <a:extLst>
              <a:ext uri="{FF2B5EF4-FFF2-40B4-BE49-F238E27FC236}">
                <a16:creationId xmlns:a16="http://schemas.microsoft.com/office/drawing/2014/main" id="{B3B9DD86-AE0E-D4D6-C87E-53FB6ADC61B3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960" y="22026152"/>
            <a:ext cx="19408766" cy="4551019"/>
          </a:xfrm>
          <a:prstGeom prst="rect">
            <a:avLst/>
          </a:prstGeom>
        </p:spPr>
      </p:pic>
      <p:pic>
        <p:nvPicPr>
          <p:cNvPr id="19" name="Bilde 18">
            <a:extLst>
              <a:ext uri="{FF2B5EF4-FFF2-40B4-BE49-F238E27FC236}">
                <a16:creationId xmlns:a16="http://schemas.microsoft.com/office/drawing/2014/main" id="{B0C5A98F-5693-0627-809A-312FD674B172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960" y="17179786"/>
            <a:ext cx="15484354" cy="4533879"/>
          </a:xfrm>
          <a:prstGeom prst="rect">
            <a:avLst/>
          </a:prstGeom>
        </p:spPr>
      </p:pic>
      <p:sp>
        <p:nvSpPr>
          <p:cNvPr id="21" name="TekstSylinder 20">
            <a:extLst>
              <a:ext uri="{FF2B5EF4-FFF2-40B4-BE49-F238E27FC236}">
                <a16:creationId xmlns:a16="http://schemas.microsoft.com/office/drawing/2014/main" id="{1711EC03-A06B-5A5F-0A1F-059F4B333B03}"/>
              </a:ext>
            </a:extLst>
          </p:cNvPr>
          <p:cNvSpPr txBox="1"/>
          <p:nvPr/>
        </p:nvSpPr>
        <p:spPr>
          <a:xfrm>
            <a:off x="31572911" y="18569951"/>
            <a:ext cx="10426426" cy="8925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nb-NO" altLang="nb-NO" sz="4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KONKLUSJON </a:t>
            </a:r>
            <a:endParaRPr lang="nb-NO" altLang="nb-NO" sz="4000" b="1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nb-NO" sz="3600" b="0" i="0" u="none" strike="noStrike" dirty="0">
                <a:solidFill>
                  <a:srgbClr val="000000"/>
                </a:solidFill>
                <a:effectLst/>
                <a:latin typeface="+mn-lt"/>
              </a:rPr>
              <a:t>Det ble oppdaget feilkoding ved diagnostisering og koding av prosedyrer. Det er betydelig forskjell i lokal prosedyrehåndbok og Veileder i gynekologi hva angår diagnostisering og behandling.</a:t>
            </a:r>
          </a:p>
          <a:p>
            <a:pPr>
              <a:spcBef>
                <a:spcPct val="50000"/>
              </a:spcBef>
            </a:pPr>
            <a:r>
              <a:rPr lang="nb-NO" sz="3600" b="0" i="0" u="none" strike="noStrike" dirty="0">
                <a:solidFill>
                  <a:srgbClr val="000000"/>
                </a:solidFill>
                <a:effectLst/>
                <a:latin typeface="+mn-lt"/>
              </a:rPr>
              <a:t>Over halvparten av diagnosene fra vårt utvalg ville vært diagnostisert med en annen diagnose, avhengig av om man følger </a:t>
            </a:r>
            <a:r>
              <a:rPr lang="nb-NO" sz="3600" dirty="0">
                <a:solidFill>
                  <a:srgbClr val="000000"/>
                </a:solidFill>
                <a:latin typeface="+mn-lt"/>
              </a:rPr>
              <a:t>Veileder i gynekologi </a:t>
            </a:r>
            <a:r>
              <a:rPr lang="nb-NO" sz="3600" b="0" i="0" u="none" strike="noStrike" dirty="0">
                <a:solidFill>
                  <a:srgbClr val="000000"/>
                </a:solidFill>
                <a:effectLst/>
                <a:latin typeface="+mn-lt"/>
              </a:rPr>
              <a:t>eller den lokale prosedyrehåndboken ved SUS.  </a:t>
            </a:r>
          </a:p>
          <a:p>
            <a:pPr>
              <a:spcBef>
                <a:spcPct val="50000"/>
              </a:spcBef>
            </a:pPr>
            <a:r>
              <a:rPr lang="nb-NO" sz="3600" b="0" i="0" u="none" strike="noStrike" dirty="0">
                <a:solidFill>
                  <a:srgbClr val="000000"/>
                </a:solidFill>
                <a:effectLst/>
                <a:latin typeface="+mn-lt"/>
              </a:rPr>
              <a:t>Et betydelig antall kirurgiske behandlinger er utelatt fra det statistiske grunnlaget i Helseatlas for gynekologi, og kan utgjøre årsaken til det geografiske misforholdet.</a:t>
            </a:r>
          </a:p>
          <a:p>
            <a:pPr>
              <a:spcBef>
                <a:spcPct val="50000"/>
              </a:spcBef>
            </a:pPr>
            <a:endParaRPr lang="nb-NO" altLang="nb-NO" sz="3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5588278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rd utforming">
  <a:themeElements>
    <a:clrScheme name="UiB-Farger-2015-matt">
      <a:dk1>
        <a:sysClr val="windowText" lastClr="000000"/>
      </a:dk1>
      <a:lt1>
        <a:srgbClr val="FFFFFF"/>
      </a:lt1>
      <a:dk2>
        <a:srgbClr val="847268"/>
      </a:dk2>
      <a:lt2>
        <a:srgbClr val="D0CAC2"/>
      </a:lt2>
      <a:accent1>
        <a:srgbClr val="DB3F3D"/>
      </a:accent1>
      <a:accent2>
        <a:srgbClr val="1A2640"/>
      </a:accent2>
      <a:accent3>
        <a:srgbClr val="CDAB3F"/>
      </a:accent3>
      <a:accent4>
        <a:srgbClr val="4EA0B7"/>
      </a:accent4>
      <a:accent5>
        <a:srgbClr val="789A5B"/>
      </a:accent5>
      <a:accent6>
        <a:srgbClr val="705686"/>
      </a:accent6>
      <a:hlink>
        <a:srgbClr val="009FEE"/>
      </a:hlink>
      <a:folHlink>
        <a:srgbClr val="522D89"/>
      </a:folHlink>
    </a:clrScheme>
    <a:fontScheme name="Standard utforming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38100" cap="flat" cmpd="sng" algn="ctr">
              <a:solidFill>
                <a:srgbClr val="005473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83613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b-NO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38100" cap="flat" cmpd="sng" algn="ctr">
              <a:solidFill>
                <a:srgbClr val="005473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83613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b-NO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andard utform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1728</TotalTime>
  <Words>694</Words>
  <Application>Microsoft Macintosh PowerPoint</Application>
  <PresentationFormat>Egendefinert</PresentationFormat>
  <Paragraphs>45</Paragraphs>
  <Slides>1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Standard utforming</vt:lpstr>
      <vt:lpstr>PowerPoint-presentasjon</vt:lpstr>
    </vt:vector>
  </TitlesOfParts>
  <Company>IT-avd, UiB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Lysbilde 1</dc:title>
  <dc:creator>Helge Grønhaug</dc:creator>
  <cp:lastModifiedBy>Ine Strand Hagenes</cp:lastModifiedBy>
  <cp:revision>157</cp:revision>
  <cp:lastPrinted>2016-05-27T08:05:21Z</cp:lastPrinted>
  <dcterms:created xsi:type="dcterms:W3CDTF">2006-11-02T13:18:58Z</dcterms:created>
  <dcterms:modified xsi:type="dcterms:W3CDTF">2022-10-06T12:12:53Z</dcterms:modified>
</cp:coreProperties>
</file>