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37" autoAdjust="0"/>
    <p:restoredTop sz="90261" autoAdjust="0"/>
  </p:normalViewPr>
  <p:slideViewPr>
    <p:cSldViewPr snapToGrid="0">
      <p:cViewPr>
        <p:scale>
          <a:sx n="27" d="100"/>
          <a:sy n="27" d="100"/>
        </p:scale>
        <p:origin x="1816" y="8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31AE1E-E725-4449-B03D-B7F1AD5A21EF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0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innkode.ehelse.no/#icd10/0/0/0/-1" TargetMode="External"/><Relationship Id="rId3" Type="http://schemas.openxmlformats.org/officeDocument/2006/relationships/hyperlink" Target="mailto:mub007@uib.no" TargetMode="External"/><Relationship Id="rId7" Type="http://schemas.openxmlformats.org/officeDocument/2006/relationships/hyperlink" Target="https://www.skde.no/helseatlas/v1/gyn/#kirurgisk-inngrep-etter-spontanabor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egeforeningen.no/contentassets/a5d7370e547a4198900ada248f77a6cb/spontanabort.pdf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legeforeningen.no/foreningsledd/fagmed/norsk-gynekologisk-forening/veiledere/veileder-i-gynekologi/spontanabort/" TargetMode="External"/><Relationship Id="rId10" Type="http://schemas.openxmlformats.org/officeDocument/2006/relationships/image" Target="../media/image3.png"/><Relationship Id="rId4" Type="http://schemas.openxmlformats.org/officeDocument/2006/relationships/hyperlink" Target="mailto:han038@uib.no" TargetMode="Externa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 descr="Title field">
            <a:extLst>
              <a:ext uri="{FF2B5EF4-FFF2-40B4-BE49-F238E27FC236}">
                <a16:creationId xmlns:a16="http://schemas.microsoft.com/office/drawing/2014/main" id="{A01C39AB-C44F-5A9C-23DE-9BAC392DC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128713"/>
            <a:ext cx="342010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96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Diagnostisering og behandling av spontanabort ved SUS</a:t>
            </a:r>
          </a:p>
        </p:txBody>
      </p:sp>
      <p:sp>
        <p:nvSpPr>
          <p:cNvPr id="3" name="Subtitle" descr="Subtitle field">
            <a:extLst>
              <a:ext uri="{FF2B5EF4-FFF2-40B4-BE49-F238E27FC236}">
                <a16:creationId xmlns:a16="http://schemas.microsoft.com/office/drawing/2014/main" id="{20A1D331-D586-DEC1-3CAB-F4B167EAF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3076575"/>
            <a:ext cx="342614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En retrospektiv kohortstudie som har avdekket feilkoding av diagnoser og prosedyrer, betydelige forskjeller i retningslinjer, og mulige årsaker til geografiske misforhold i behandling.  </a:t>
            </a:r>
            <a:endParaRPr lang="nb-NO" altLang="nb-NO" sz="96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Name and info" descr="Field for name and email">
            <a:extLst>
              <a:ext uri="{FF2B5EF4-FFF2-40B4-BE49-F238E27FC236}">
                <a16:creationId xmlns:a16="http://schemas.microsoft.com/office/drawing/2014/main" id="{57FA2BD0-9EE4-0E5E-5D96-F0AB38CC2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22043" y="1882306"/>
            <a:ext cx="835703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Ine Strand Hagenes</a:t>
            </a:r>
          </a:p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Hanna Engelhardt Andersen</a:t>
            </a:r>
            <a:br>
              <a:rPr lang="nb-NO" altLang="nb-NO" sz="4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nb-NO" altLang="nb-NO" sz="4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Universitetet i Bergen</a:t>
            </a:r>
          </a:p>
          <a:p>
            <a:pPr algn="r" eaLnBrk="1" hangingPunct="1"/>
            <a:r>
              <a:rPr lang="nb-NO" altLang="nb-NO" sz="4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rId3"/>
              </a:rPr>
              <a:t>mub007@uib.no</a:t>
            </a:r>
            <a:endParaRPr lang="nb-NO" altLang="nb-NO" sz="44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algn="r" eaLnBrk="1" hangingPunct="1"/>
            <a:r>
              <a:rPr lang="nb-NO" altLang="nb-NO" sz="4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rId4"/>
              </a:rPr>
              <a:t>han038@uib.no</a:t>
            </a:r>
            <a:endParaRPr lang="nb-NO" altLang="nb-NO" sz="44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o</a:t>
            </a:r>
          </a:p>
        </p:txBody>
      </p:sp>
      <p:sp>
        <p:nvSpPr>
          <p:cNvPr id="5" name="Text box 1" descr="Text field ">
            <a:extLst>
              <a:ext uri="{FF2B5EF4-FFF2-40B4-BE49-F238E27FC236}">
                <a16:creationId xmlns:a16="http://schemas.microsoft.com/office/drawing/2014/main" id="{AFE60F12-CCB9-2971-8DD0-5CA6AF59C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33" y="5975734"/>
            <a:ext cx="9969500" cy="1157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sz="4000" b="1" i="0" u="none" strike="noStrike" dirty="0">
                <a:solidFill>
                  <a:srgbClr val="000000"/>
                </a:solidFill>
                <a:effectLst/>
                <a:latin typeface="+mn-lt"/>
              </a:rPr>
              <a:t>BAKGRUNN</a:t>
            </a:r>
            <a:endParaRPr lang="nb-NO" sz="4400" b="1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Spontanabort forekommer i 10-15% av erkjente svangerskap, etiologien er delvis kjent, og antas å være multifaktoriell (1). Behandling kan være ekspektans, medikamentell og kirurgisk (2). </a:t>
            </a:r>
          </a:p>
          <a:p>
            <a:pPr eaLnBrk="1" hangingPunct="1">
              <a:spcAft>
                <a:spcPct val="20000"/>
              </a:spcAft>
            </a:pPr>
            <a:endParaRPr lang="nb-NO" sz="3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3600" b="1" i="0" u="none" strike="noStrike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Helseatlas</a:t>
            </a:r>
          </a:p>
          <a:p>
            <a:pPr eaLnBrk="1" hangingPunct="1">
              <a:spcAft>
                <a:spcPct val="20000"/>
              </a:spcAft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I følge Helseatlas for gynekologi foreligger stor geografisk variasjon i antall som tilbys kirurgisk behandling av spontanabort, og Stavanger Universitetssjukehus (SUS) hadde landets laveste andel (3).</a:t>
            </a:r>
          </a:p>
          <a:p>
            <a:pPr eaLnBrk="1" hangingPunct="1">
              <a:spcAft>
                <a:spcPct val="20000"/>
              </a:spcAft>
            </a:pPr>
            <a:endParaRPr lang="nb-NO" sz="36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Ulike retningslinjer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Studien sammenligner Norsk Gynekologisk Forenings Veileder i gynekologi 2015 med lokal prosedyrehåndbok til SUS (4, 5). Retningslinjene samsvarer ikke. </a:t>
            </a:r>
          </a:p>
          <a:p>
            <a:pPr eaLnBrk="1" hangingPunct="1">
              <a:spcAft>
                <a:spcPct val="20000"/>
              </a:spcAft>
            </a:pPr>
            <a:endParaRPr lang="nb-NO" sz="3600" b="0" i="0" u="none" strike="noStrike" dirty="0">
              <a:solidFill>
                <a:srgbClr val="000000"/>
              </a:solidFill>
              <a:effectLst/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 box 2" descr="Text field ">
            <a:extLst>
              <a:ext uri="{FF2B5EF4-FFF2-40B4-BE49-F238E27FC236}">
                <a16:creationId xmlns:a16="http://schemas.microsoft.com/office/drawing/2014/main" id="{F6E2DE15-9E1B-CFD7-8790-238963146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2933" y="5978313"/>
            <a:ext cx="10033000" cy="1294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sz="40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MÅL</a:t>
            </a:r>
          </a:p>
          <a:p>
            <a:pPr eaLnBrk="1" hangingPunct="1">
              <a:spcAft>
                <a:spcPct val="20000"/>
              </a:spcAft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Vi ønsket å finne karakteristika ved kvinnene som mottok de ulike behandlingsformene, undersøke om forskjeller i retningslinjer påvirket diagnostisering og behandling, og om diagnosene var kodet korrekt. </a:t>
            </a:r>
            <a:endParaRPr lang="nb-NO" altLang="nb-NO" sz="36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METODE</a:t>
            </a:r>
          </a:p>
          <a:p>
            <a:pPr eaLnBrk="1" hangingPunct="1">
              <a:spcAft>
                <a:spcPct val="20000"/>
              </a:spcAft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Retrospektiv kohortstudie av 451 spontanaborter ved SUS i perioden 2015-2017. Inkludert i studien var journaler registrert med ICD-10-kodene O02, O03, O06, og de kirurgiske kodene MBA00/03 (6). </a:t>
            </a:r>
            <a:endParaRPr lang="nb-NO" sz="3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Spontanabortene ble klassifisert i henhold til behandlingsform; ekspekterende, medikamentell eller kirurgisk. 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For å avgjøre om koding har foregått korrekt er det tatt utgangspunkt i prosedyreboken til SUS. </a:t>
            </a:r>
            <a:endParaRPr lang="nb-NO" altLang="nb-NO" sz="36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Aft>
                <a:spcPct val="20000"/>
              </a:spcAft>
            </a:pPr>
            <a:endParaRPr lang="nb-NO" sz="36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36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7" name="Text Box 4" descr="Text field ">
            <a:extLst>
              <a:ext uri="{FF2B5EF4-FFF2-40B4-BE49-F238E27FC236}">
                <a16:creationId xmlns:a16="http://schemas.microsoft.com/office/drawing/2014/main" id="{DD8B44E2-3A79-6964-373C-286D8BB86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8477" y="18569951"/>
            <a:ext cx="10033000" cy="846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RESULTAT</a:t>
            </a:r>
            <a:endParaRPr lang="nb-NO" altLang="nb-NO" sz="4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Av 451 fikk 129 ekspekterende, 216 medikamentell, og 106 kirurgisk behandling som endelig behandling. Totalt 140 (31%) var kodet med feil diagnose. Feil kirurgisk prosedyrekode ble gitt til 26 (5,8%) pasienter. </a:t>
            </a:r>
          </a:p>
          <a:p>
            <a:pPr eaLnBrk="1" hangingPunct="1">
              <a:spcBef>
                <a:spcPct val="50000"/>
              </a:spcBef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Dersom Veileder i gynekologi hadde vært fulgt framfor den lokale </a:t>
            </a:r>
            <a:r>
              <a:rPr lang="nb-NO" sz="3600" dirty="0">
                <a:solidFill>
                  <a:srgbClr val="000000"/>
                </a:solidFill>
                <a:latin typeface="+mn-lt"/>
              </a:rPr>
              <a:t>prosedyre</a:t>
            </a: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håndboken til SUS, ville 238 (52,8%) fått en annen diagnose. </a:t>
            </a:r>
          </a:p>
          <a:p>
            <a:pPr eaLnBrk="1" hangingPunct="1">
              <a:spcBef>
                <a:spcPct val="50000"/>
              </a:spcBef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Totalt 88 (83,0%) av kirurgiske behandlinger i utvalget har ikke utgjort en del av det statistiske grunnlaget i Helseatlas for gynekologi.</a:t>
            </a:r>
            <a:endParaRPr lang="nb-NO" altLang="nb-NO" sz="36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eferences" descr="Field for references">
            <a:extLst>
              <a:ext uri="{FF2B5EF4-FFF2-40B4-BE49-F238E27FC236}">
                <a16:creationId xmlns:a16="http://schemas.microsoft.com/office/drawing/2014/main" id="{5F0E350F-6C77-DF39-B7D7-2124C89BF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01392" y="27203400"/>
            <a:ext cx="21007133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REFERANSER </a:t>
            </a:r>
          </a:p>
          <a:p>
            <a:pPr marL="342900" indent="-342900" eaLnBrk="1" hangingPunct="1">
              <a:buAutoNum type="arabicPeriod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Berner E. Hansen K. Spydslaug A. Spontanabort. Norsk gynekologisk forening Veileder i gynekologi (2021).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ePub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ISBN 978-82-692382-1-1. [hentet 8. september 2022]. Tilgengelig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fra:</a:t>
            </a:r>
            <a:r>
              <a:rPr lang="nb-NO" sz="1800" b="0" i="0" u="sng" strike="noStrike" dirty="0" err="1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5"/>
              </a:rPr>
              <a:t>https</a:t>
            </a:r>
            <a:r>
              <a:rPr lang="nb-NO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5"/>
              </a:rPr>
              <a:t>://www.legeforeningen.no/foreningsledd/fagmed/norsk-gynekologisk-forening/veiledere/veileder-i-gynekologi/spontanabort/</a:t>
            </a:r>
            <a:endParaRPr lang="nb-NO" sz="1800" b="0" i="0" u="sng" strike="noStrike" dirty="0">
              <a:solidFill>
                <a:srgbClr val="1155CC"/>
              </a:solidFill>
              <a:effectLst/>
              <a:latin typeface="Times New Roman" panose="02020603050405020304" pitchFamily="18" charset="0"/>
            </a:endParaRPr>
          </a:p>
          <a:p>
            <a:pPr marL="342900" indent="-342900" eaLnBrk="1" hangingPunct="1">
              <a:buFontTx/>
              <a:buAutoNum type="arabicPeriod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Ræder M B.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Wollen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A-L. Braut R. Glad R. Spontanabort. Norsk gynekologisk forening Veileder i gynekologi(2015). [hentet 17. august 2022]. Tilgjengelig fra: </a:t>
            </a:r>
            <a:r>
              <a:rPr lang="nb-NO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6"/>
              </a:rPr>
              <a:t>https://www.legeforeningen.no/contentassets/a5d7370e547a4198900ada248f77a6cb/spontanabort.pdf</a:t>
            </a:r>
            <a:endParaRPr lang="nb-NO" sz="1800" b="0" i="0" u="none" strike="noStrike" dirty="0">
              <a:solidFill>
                <a:srgbClr val="212121"/>
              </a:solidFill>
              <a:effectLst/>
              <a:latin typeface="Times New Roman" panose="02020603050405020304" pitchFamily="18" charset="0"/>
            </a:endParaRPr>
          </a:p>
          <a:p>
            <a:pPr marL="342900" indent="-342900" eaLnBrk="1" hangingPunct="1">
              <a:buFontTx/>
              <a:buAutoNum type="arabicPeriod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Helseatlas. Helseatlas for gynekologi [Internett]. Tromsø; Helse Nord RHF ved SKDE. [oppdatert 2019, hentet 17. august 2022]. Tilgjengelig fra: </a:t>
            </a:r>
            <a:r>
              <a:rPr lang="nb-NO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7"/>
              </a:rPr>
              <a:t>https://www.skde.no/helseatlas/v1/gyn/#kirurgisk-inngrep-etter-spontanabort</a:t>
            </a:r>
            <a:endParaRPr lang="nb-NO" sz="1800" b="0" i="0" u="sng" strike="noStrike" dirty="0">
              <a:solidFill>
                <a:srgbClr val="1155CC"/>
              </a:solidFill>
              <a:effectLst/>
              <a:latin typeface="Times New Roman" panose="02020603050405020304" pitchFamily="18" charset="0"/>
            </a:endParaRPr>
          </a:p>
          <a:p>
            <a:pPr marL="342900" indent="-342900" eaLnBrk="1" hangingPunct="1">
              <a:buFontTx/>
              <a:buAutoNum type="arabicPeriod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Ræder M B.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Wollen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A-L. Braut R. Glad R. Spontanabort. Norsk gynekologisk forening Veileder i gynekologi(2015). [hentet 17. august 2022]. Tilgjengelig fra: </a:t>
            </a:r>
            <a:r>
              <a:rPr lang="nb-NO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6"/>
              </a:rPr>
              <a:t>https://www.legeforeningen.no/contentassets/a5d7370e547a4198900ada248f77a6cb/spontanabort.pdf</a:t>
            </a:r>
            <a:endParaRPr lang="nb-NO" sz="1800" b="0" i="0" u="none" strike="noStrike" dirty="0">
              <a:solidFill>
                <a:srgbClr val="212121"/>
              </a:solidFill>
              <a:effectLst/>
              <a:latin typeface="Times New Roman" panose="02020603050405020304" pitchFamily="18" charset="0"/>
            </a:endParaRPr>
          </a:p>
          <a:p>
            <a:pPr marL="342900" indent="-342900" eaLnBrk="1" hangingPunct="1">
              <a:buFontTx/>
              <a:buAutoNum type="arabicPeriod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Ravndal CM. Kvinneklinikken SUS. Spontan abort, 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missed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abortion og habituell abort. Stavanger universitetssjukehus. 2015-2018. Revisjon 1.0. ID 31034 EQS. </a:t>
            </a:r>
            <a:r>
              <a:rPr lang="nb-NO" sz="1800" u="sng" dirty="0">
                <a:solidFill>
                  <a:srgbClr val="1155CC"/>
                </a:solidFill>
                <a:latin typeface="Times New Roman" panose="02020603050405020304" pitchFamily="18" charset="0"/>
              </a:rPr>
              <a:t> </a:t>
            </a:r>
            <a:r>
              <a:rPr lang="nb-NO" sz="18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nb-NO" sz="18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Direktoratet for e-helse. </a:t>
            </a:r>
            <a:r>
              <a:rPr lang="nb-NO" sz="1800" b="0" i="0" u="none" strike="noStrike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FinnKode</a:t>
            </a:r>
            <a:r>
              <a:rPr lang="nb-NO" sz="18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[Internett]. Direktoratet for e-helse;[oppdatert 2022; hentet 16. september 2022]. Tilgjengelig fra: </a:t>
            </a:r>
            <a:r>
              <a:rPr lang="nb-NO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8"/>
              </a:rPr>
              <a:t>https://finnkode.ehelse.no/#icd10/0/0/0/-1</a:t>
            </a:r>
            <a:r>
              <a:rPr lang="nb-NO" sz="18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342900" indent="-342900" eaLnBrk="1" hangingPunct="1">
              <a:buFontTx/>
              <a:buAutoNum type="arabicPeriod"/>
            </a:pPr>
            <a:endParaRPr lang="nb-NO" sz="1800" b="0" i="0" u="none" strike="noStrike" dirty="0">
              <a:solidFill>
                <a:srgbClr val="212121"/>
              </a:solidFill>
              <a:effectLst/>
              <a:latin typeface="Times New Roman" panose="02020603050405020304" pitchFamily="18" charset="0"/>
            </a:endParaRPr>
          </a:p>
          <a:p>
            <a:pPr marL="342900" indent="-342900" eaLnBrk="1" hangingPunct="1">
              <a:buAutoNum type="arabicPeriod"/>
            </a:pPr>
            <a:endParaRPr lang="nb-NO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eaLnBrk="1" hangingPunct="1"/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0" name="Acknowledgements" descr="Field for acknowledgements">
            <a:extLst>
              <a:ext uri="{FF2B5EF4-FFF2-40B4-BE49-F238E27FC236}">
                <a16:creationId xmlns:a16="http://schemas.microsoft.com/office/drawing/2014/main" id="{B819CBC9-7A20-5C50-9EBA-AE4A2ADEB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4330" y="28142118"/>
            <a:ext cx="771160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ANERKJENNELSER </a:t>
            </a:r>
          </a:p>
          <a:p>
            <a:pPr eaLnBrk="1" hangingPunct="1"/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Veileder: Overlege og professor Jone Trovik</a:t>
            </a:r>
          </a:p>
          <a:p>
            <a:pPr eaLnBrk="1" hangingPunct="1"/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Biveileder: Avdelingsoverlege Astrid Rygh, ph.d.</a:t>
            </a:r>
          </a:p>
          <a:p>
            <a:pPr eaLnBrk="1" hangingPunct="1"/>
            <a:endParaRPr lang="nb-NO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nb-NO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19E3F85F-6A71-0046-CC47-536A2D8021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8477" y="6304709"/>
            <a:ext cx="19565429" cy="12095648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B3B9DD86-AE0E-D4D6-C87E-53FB6ADC61B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60" y="22026152"/>
            <a:ext cx="19408766" cy="4551019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B0C5A98F-5693-0627-809A-312FD674B1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60" y="17179786"/>
            <a:ext cx="15484354" cy="4533879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1711EC03-A06B-5A5F-0A1F-059F4B333B03}"/>
              </a:ext>
            </a:extLst>
          </p:cNvPr>
          <p:cNvSpPr txBox="1"/>
          <p:nvPr/>
        </p:nvSpPr>
        <p:spPr>
          <a:xfrm>
            <a:off x="31572911" y="18569951"/>
            <a:ext cx="10426426" cy="8925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KONKLUSJON </a:t>
            </a:r>
            <a:endParaRPr lang="nb-NO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Det ble oppdaget feilkoding ved diagnostisering og koding av prosedyrer. Det er betydelig forskjell i lokal prosedyrehåndbok og Veileder i gynekologi hva angår diagnostisering og behandling.</a:t>
            </a:r>
          </a:p>
          <a:p>
            <a:pPr>
              <a:spcBef>
                <a:spcPct val="50000"/>
              </a:spcBef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Over halvparten av diagnosene fra vårt utvalg ville vært diagnostisert med en annen diagnose, avhengig av om man følger </a:t>
            </a:r>
            <a:r>
              <a:rPr lang="nb-NO" sz="3600" dirty="0">
                <a:solidFill>
                  <a:srgbClr val="000000"/>
                </a:solidFill>
                <a:latin typeface="+mn-lt"/>
              </a:rPr>
              <a:t>Veileder i gynekologi </a:t>
            </a: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eller den lokale prosedyrehåndboken ved SUS.  </a:t>
            </a:r>
          </a:p>
          <a:p>
            <a:pPr>
              <a:spcBef>
                <a:spcPct val="50000"/>
              </a:spcBef>
            </a:pPr>
            <a:r>
              <a:rPr lang="nb-NO" sz="3600" b="0" i="0" u="none" strike="noStrike" dirty="0">
                <a:solidFill>
                  <a:srgbClr val="000000"/>
                </a:solidFill>
                <a:effectLst/>
                <a:latin typeface="+mn-lt"/>
              </a:rPr>
              <a:t>Et betydelig antall kirurgiske behandlinger er utelatt fra det statistiske grunnlaget i Helseatlas for gynekologi, og kan utgjøre årsaken til det geografiske misforholdet.</a:t>
            </a:r>
          </a:p>
          <a:p>
            <a:pPr>
              <a:spcBef>
                <a:spcPct val="50000"/>
              </a:spcBef>
            </a:pPr>
            <a:endParaRPr lang="nb-NO" altLang="nb-NO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8827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694</Words>
  <Application>Microsoft Macintosh PowerPoint</Application>
  <PresentationFormat>Egendefinert</PresentationFormat>
  <Paragraphs>45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Ine Strand Hagenes</cp:lastModifiedBy>
  <cp:revision>157</cp:revision>
  <cp:lastPrinted>2016-05-27T08:05:21Z</cp:lastPrinted>
  <dcterms:created xsi:type="dcterms:W3CDTF">2006-11-02T13:18:58Z</dcterms:created>
  <dcterms:modified xsi:type="dcterms:W3CDTF">2022-10-06T12:12:53Z</dcterms:modified>
</cp:coreProperties>
</file>