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8" r:id="rId3"/>
    <p:sldId id="270" r:id="rId4"/>
    <p:sldId id="278" r:id="rId5"/>
    <p:sldId id="28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3" r:id="rId14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68"/>
            <p14:sldId id="258"/>
            <p14:sldId id="270"/>
            <p14:sldId id="278"/>
            <p14:sldId id="280"/>
            <p14:sldId id="271"/>
            <p14:sldId id="272"/>
            <p14:sldId id="273"/>
            <p14:sldId id="274"/>
            <p14:sldId id="275"/>
            <p14:sldId id="276"/>
            <p14:sldId id="277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F46"/>
    <a:srgbClr val="CF3C3A"/>
    <a:srgbClr val="E44E46"/>
    <a:srgbClr val="E65343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2" autoAdjust="0"/>
    <p:restoredTop sz="94720"/>
  </p:normalViewPr>
  <p:slideViewPr>
    <p:cSldViewPr>
      <p:cViewPr varScale="1">
        <p:scale>
          <a:sx n="142" d="100"/>
          <a:sy n="142" d="100"/>
        </p:scale>
        <p:origin x="130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16.11.2020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16.11.2020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rs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115616" y="843558"/>
            <a:ext cx="6912768" cy="1912609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ct val="100000"/>
              </a:lnSpc>
              <a:defRPr sz="30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115616" y="3147510"/>
            <a:ext cx="6912768" cy="93640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Bergen</a:t>
            </a:r>
          </a:p>
        </p:txBody>
      </p:sp>
      <p:cxnSp>
        <p:nvCxnSpPr>
          <p:cNvPr id="7" name="Rett pil 6">
            <a:extLst>
              <a:ext uri="{FF2B5EF4-FFF2-40B4-BE49-F238E27FC236}">
                <a16:creationId xmlns:a16="http://schemas.microsoft.com/office/drawing/2014/main" id="{A34C3436-C71A-FB4A-8C35-92B3E09D274B}"/>
              </a:ext>
            </a:extLst>
          </p:cNvPr>
          <p:cNvCxnSpPr/>
          <p:nvPr userDrawn="1"/>
        </p:nvCxnSpPr>
        <p:spPr>
          <a:xfrm>
            <a:off x="4551995" y="-308570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082DCD5-A22D-9844-A292-6B0CC74A5CBA}"/>
              </a:ext>
            </a:extLst>
          </p:cNvPr>
          <p:cNvSpPr txBox="1"/>
          <p:nvPr userDrawn="1"/>
        </p:nvSpPr>
        <p:spPr>
          <a:xfrm>
            <a:off x="1094929" y="-762054"/>
            <a:ext cx="6933455" cy="40011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You can write unit/affiliation.</a:t>
            </a:r>
            <a:br>
              <a:rPr lang="en-US" sz="1000" i="1" dirty="0"/>
            </a:br>
            <a:r>
              <a:rPr lang="en-US" sz="1000" i="1" dirty="0"/>
              <a:t>To change content go to: Menu -&gt; Insert (Mac = Display) -&gt; Header and Footer</a:t>
            </a:r>
            <a:endParaRPr lang="nb-NO" sz="1000" i="1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2349FA0-A53E-6647-88C5-8931F1B337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1833" y="3948983"/>
            <a:ext cx="378253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with subtit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2292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5240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 hasCustomPrompt="1"/>
          </p:nvPr>
        </p:nvSpPr>
        <p:spPr>
          <a:xfrm>
            <a:off x="1022920" y="2092345"/>
            <a:ext cx="3420000" cy="2351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752400" y="2092345"/>
            <a:ext cx="3420000" cy="2351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/>
              <a:t>Date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 descr="Et bilde som inneholder foto, flaske, stang, klokke&#10;&#10;Automatisk generert beskrivelse">
            <a:extLst>
              <a:ext uri="{FF2B5EF4-FFF2-40B4-BE49-F238E27FC236}">
                <a16:creationId xmlns:a16="http://schemas.microsoft.com/office/drawing/2014/main" id="{6625D749-1D54-444E-B79C-64C657009E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duction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589570" y="1455950"/>
            <a:ext cx="4597350" cy="291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022921" y="1455950"/>
            <a:ext cx="2360241" cy="2916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/>
              <a:t>Date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 descr="Et bilde som inneholder foto, flaske, stang, klokke&#10;&#10;Automatisk generert beskrivelse">
            <a:extLst>
              <a:ext uri="{FF2B5EF4-FFF2-40B4-BE49-F238E27FC236}">
                <a16:creationId xmlns:a16="http://schemas.microsoft.com/office/drawing/2014/main" id="{0A9A097B-2D2F-C342-9F0F-01464EE5D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3514848"/>
            <a:ext cx="7164000" cy="4250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b="1" i="0">
                <a:solidFill>
                  <a:srgbClr val="E54F46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1022920" y="843558"/>
            <a:ext cx="7164000" cy="259822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photo</a:t>
            </a:r>
            <a:r>
              <a:rPr lang="nb-NO" dirty="0"/>
              <a:t> or </a:t>
            </a:r>
            <a:r>
              <a:rPr lang="nb-NO" dirty="0" err="1"/>
              <a:t>illustration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022920" y="4047914"/>
            <a:ext cx="6285384" cy="3960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/>
              <a:t>Date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 descr="Et bilde som inneholder foto, flaske, stang, klokke&#10;&#10;Automatisk generert beskrivelse">
            <a:extLst>
              <a:ext uri="{FF2B5EF4-FFF2-40B4-BE49-F238E27FC236}">
                <a16:creationId xmlns:a16="http://schemas.microsoft.com/office/drawing/2014/main" id="{1523E00E-B9FA-CB49-AF2A-F3BDFBEA1B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4FDA-87D0-F24D-A4E3-0F229EE1F0E1}"/>
              </a:ext>
            </a:extLst>
          </p:cNvPr>
          <p:cNvSpPr/>
          <p:nvPr userDrawn="1"/>
        </p:nvSpPr>
        <p:spPr>
          <a:xfrm>
            <a:off x="261000" y="143977"/>
            <a:ext cx="8622000" cy="4855546"/>
          </a:xfrm>
          <a:prstGeom prst="rect">
            <a:avLst/>
          </a:prstGeom>
          <a:solidFill>
            <a:srgbClr val="E5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Et bilde som inneholder klokke&#10;&#10;Automatisk generert beskrivelse">
            <a:extLst>
              <a:ext uri="{FF2B5EF4-FFF2-40B4-BE49-F238E27FC236}">
                <a16:creationId xmlns:a16="http://schemas.microsoft.com/office/drawing/2014/main" id="{DE44B76B-F552-6745-8FD4-0DE05C8B6E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1275606"/>
            <a:ext cx="2019300" cy="2019300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9F4FCB4C-80B3-F24D-8BDB-01A91D3846B3}"/>
              </a:ext>
            </a:extLst>
          </p:cNvPr>
          <p:cNvCxnSpPr>
            <a:cxnSpLocks/>
          </p:cNvCxnSpPr>
          <p:nvPr userDrawn="1"/>
        </p:nvCxnSpPr>
        <p:spPr>
          <a:xfrm>
            <a:off x="2030012" y="3579862"/>
            <a:ext cx="50839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2E2D51E0-D553-7444-A2FF-FE22249ED9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7244" y="3795886"/>
            <a:ext cx="4989513" cy="4333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nb-NO" dirty="0" err="1"/>
              <a:t>uib.no</a:t>
            </a:r>
            <a:endParaRPr lang="nb-NO" dirty="0"/>
          </a:p>
        </p:txBody>
      </p:sp>
      <p:pic>
        <p:nvPicPr>
          <p:cNvPr id="16" name="Bilde 15" descr="Et bilde som inneholder bord&#10;&#10;Automatisk generert beskrivelse">
            <a:extLst>
              <a:ext uri="{FF2B5EF4-FFF2-40B4-BE49-F238E27FC236}">
                <a16:creationId xmlns:a16="http://schemas.microsoft.com/office/drawing/2014/main" id="{C4CE5DA3-83B9-024C-A8B5-5F3CB4058A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rst page with pink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115616" y="843558"/>
            <a:ext cx="6912768" cy="1912609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ct val="100000"/>
              </a:lnSpc>
              <a:defRPr sz="30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115616" y="3147510"/>
            <a:ext cx="6912768" cy="93640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Bergen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D185F72-5C4F-B34D-90E7-52435FF834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1833" y="3948983"/>
            <a:ext cx="3782535" cy="720000"/>
          </a:xfrm>
          <a:prstGeom prst="rect">
            <a:avLst/>
          </a:prstGeom>
        </p:spPr>
      </p:pic>
      <p:cxnSp>
        <p:nvCxnSpPr>
          <p:cNvPr id="12" name="Rett pil 11">
            <a:extLst>
              <a:ext uri="{FF2B5EF4-FFF2-40B4-BE49-F238E27FC236}">
                <a16:creationId xmlns:a16="http://schemas.microsoft.com/office/drawing/2014/main" id="{439F1D30-E75C-384D-BE56-671A855B017F}"/>
              </a:ext>
            </a:extLst>
          </p:cNvPr>
          <p:cNvCxnSpPr/>
          <p:nvPr userDrawn="1"/>
        </p:nvCxnSpPr>
        <p:spPr>
          <a:xfrm>
            <a:off x="4551995" y="-308570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C9F3718-DF27-0A43-B932-6B42AC990253}"/>
              </a:ext>
            </a:extLst>
          </p:cNvPr>
          <p:cNvSpPr txBox="1"/>
          <p:nvPr userDrawn="1"/>
        </p:nvSpPr>
        <p:spPr>
          <a:xfrm>
            <a:off x="1094929" y="-762054"/>
            <a:ext cx="6933455" cy="40011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You can write unit/affiliation.</a:t>
            </a:r>
            <a:br>
              <a:rPr lang="en-US" sz="1000" i="1" dirty="0"/>
            </a:br>
            <a:r>
              <a:rPr lang="en-US" sz="1000" i="1" dirty="0"/>
              <a:t>To change content go to: Menu -&gt; Insert (Mac = Display) -&gt; Header and Footer</a:t>
            </a:r>
            <a:endParaRPr lang="nb-NO" sz="1000" i="1" dirty="0"/>
          </a:p>
        </p:txBody>
      </p:sp>
    </p:spTree>
    <p:extLst>
      <p:ext uri="{BB962C8B-B14F-4D97-AF65-F5344CB8AC3E}">
        <p14:creationId xmlns:p14="http://schemas.microsoft.com/office/powerpoint/2010/main" val="223258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9F581FC9-99B3-254C-94AA-E2A348666E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9200" y="259200"/>
            <a:ext cx="8622000" cy="2703600"/>
          </a:xfrm>
        </p:spPr>
        <p:txBody>
          <a:bodyPr/>
          <a:lstStyle/>
          <a:p>
            <a:r>
              <a:rPr lang="nb-NO" dirty="0"/>
              <a:t>Picture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C451960-1C73-5142-9372-646907BA7A21}"/>
              </a:ext>
            </a:extLst>
          </p:cNvPr>
          <p:cNvSpPr/>
          <p:nvPr userDrawn="1"/>
        </p:nvSpPr>
        <p:spPr>
          <a:xfrm>
            <a:off x="259200" y="2962800"/>
            <a:ext cx="8622000" cy="2016224"/>
          </a:xfrm>
          <a:prstGeom prst="rect">
            <a:avLst/>
          </a:prstGeom>
          <a:solidFill>
            <a:srgbClr val="E5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115616" y="3169730"/>
            <a:ext cx="6120680" cy="842180"/>
          </a:xfrm>
        </p:spPr>
        <p:txBody>
          <a:bodyPr lIns="0" tIns="0" rIns="0" anchor="b" anchorCtr="0">
            <a:normAutofit/>
          </a:bodyPr>
          <a:lstStyle>
            <a:lvl1pPr marL="0" algn="l">
              <a:lnSpc>
                <a:spcPct val="100000"/>
              </a:lnSpc>
              <a:defRPr sz="3000" b="1" i="0" u="none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115616" y="4083614"/>
            <a:ext cx="6120680" cy="67108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University of Bergen</a:t>
            </a:r>
            <a:endParaRPr lang="nb-NO" dirty="0"/>
          </a:p>
        </p:txBody>
      </p:sp>
      <p:pic>
        <p:nvPicPr>
          <p:cNvPr id="20" name="Bilde 19" descr="Et bilde som inneholder bord&#10;&#10;Automatisk generert beskrivelse">
            <a:extLst>
              <a:ext uri="{FF2B5EF4-FFF2-40B4-BE49-F238E27FC236}">
                <a16:creationId xmlns:a16="http://schemas.microsoft.com/office/drawing/2014/main" id="{CEE9D729-C29A-1946-A8F1-7593F293F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E508563-5736-5F46-BC43-BC967D2725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  <p:cxnSp>
        <p:nvCxnSpPr>
          <p:cNvPr id="11" name="Rett pil 10">
            <a:extLst>
              <a:ext uri="{FF2B5EF4-FFF2-40B4-BE49-F238E27FC236}">
                <a16:creationId xmlns:a16="http://schemas.microsoft.com/office/drawing/2014/main" id="{3B23B4CB-6C19-5A46-AB2F-5A30A7EBDF25}"/>
              </a:ext>
            </a:extLst>
          </p:cNvPr>
          <p:cNvCxnSpPr/>
          <p:nvPr userDrawn="1"/>
        </p:nvCxnSpPr>
        <p:spPr>
          <a:xfrm>
            <a:off x="4551995" y="-308570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062446D-F9CC-7F4E-944B-00DFEB18B396}"/>
              </a:ext>
            </a:extLst>
          </p:cNvPr>
          <p:cNvSpPr txBox="1"/>
          <p:nvPr userDrawn="1"/>
        </p:nvSpPr>
        <p:spPr>
          <a:xfrm>
            <a:off x="1094929" y="-762054"/>
            <a:ext cx="6933455" cy="40011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You can write unit/affiliation.</a:t>
            </a:r>
            <a:br>
              <a:rPr lang="en-US" sz="1000" i="1" dirty="0"/>
            </a:br>
            <a:r>
              <a:rPr lang="en-US" sz="1000" i="1" dirty="0"/>
              <a:t>To change content go to: Menu -&gt; Insert (Mac = Display) -&gt; Header and Footer</a:t>
            </a:r>
            <a:endParaRPr lang="nb-NO" sz="1000" i="1" dirty="0"/>
          </a:p>
        </p:txBody>
      </p:sp>
    </p:spTree>
    <p:extLst>
      <p:ext uri="{BB962C8B-B14F-4D97-AF65-F5344CB8AC3E}">
        <p14:creationId xmlns:p14="http://schemas.microsoft.com/office/powerpoint/2010/main" val="376065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804231"/>
            <a:ext cx="7077472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022920" y="1455950"/>
            <a:ext cx="7077472" cy="2916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4587974"/>
            <a:ext cx="936104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/>
              <a:t>Date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702418" y="4587974"/>
            <a:ext cx="709342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 dirty="0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 descr="Et bilde som inneholder foto, flaske, stang, klokke&#10;&#10;Automatisk generert beskrivelse">
            <a:extLst>
              <a:ext uri="{FF2B5EF4-FFF2-40B4-BE49-F238E27FC236}">
                <a16:creationId xmlns:a16="http://schemas.microsoft.com/office/drawing/2014/main" id="{6E6226CF-0285-E742-94F3-EEAD2EAE0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4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pink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804231"/>
            <a:ext cx="7077472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022920" y="1455950"/>
            <a:ext cx="7077472" cy="2916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4587974"/>
            <a:ext cx="936104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/>
              <a:t>Date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702418" y="4587974"/>
            <a:ext cx="709342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 dirty="0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 descr="Et bilde som inneholder foto, flaske, stang, klokke&#10;&#10;Automatisk generert beskrivelse">
            <a:extLst>
              <a:ext uri="{FF2B5EF4-FFF2-40B4-BE49-F238E27FC236}">
                <a16:creationId xmlns:a16="http://schemas.microsoft.com/office/drawing/2014/main" id="{6E6226CF-0285-E742-94F3-EEAD2EAE0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1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whit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804231"/>
            <a:ext cx="7077472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022920" y="1455950"/>
            <a:ext cx="7077472" cy="2916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4587974"/>
            <a:ext cx="936104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/>
              <a:t>Date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702418" y="4587974"/>
            <a:ext cx="709342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 dirty="0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 descr="Et bilde som inneholder foto, flaske, stang, klokke&#10;&#10;Automatisk generert beskrivelse">
            <a:extLst>
              <a:ext uri="{FF2B5EF4-FFF2-40B4-BE49-F238E27FC236}">
                <a16:creationId xmlns:a16="http://schemas.microsoft.com/office/drawing/2014/main" id="{6E6226CF-0285-E742-94F3-EEAD2EAE0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5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839911"/>
            <a:ext cx="6584776" cy="2649941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 b="1" i="0" u="none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9940676-B87A-AB4F-9011-1DA74DCA39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9F581FC9-99B3-254C-94AA-E2A348666E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9200" y="259200"/>
            <a:ext cx="8622000" cy="4616806"/>
          </a:xfrm>
          <a:noFill/>
        </p:spPr>
        <p:txBody>
          <a:bodyPr/>
          <a:lstStyle/>
          <a:p>
            <a:r>
              <a:rPr lang="nb-NO" dirty="0"/>
              <a:t>Picture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Bergen</a:t>
            </a:r>
          </a:p>
        </p:txBody>
      </p:sp>
      <p:pic>
        <p:nvPicPr>
          <p:cNvPr id="20" name="Bilde 19" descr="Et bilde som inneholder bord&#10;&#10;Automatisk generert beskrivelse">
            <a:extLst>
              <a:ext uri="{FF2B5EF4-FFF2-40B4-BE49-F238E27FC236}">
                <a16:creationId xmlns:a16="http://schemas.microsoft.com/office/drawing/2014/main" id="{CEE9D729-C29A-1946-A8F1-7593F293F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5A95DCC-209D-E646-9131-A3D365FF01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1022920" y="1455626"/>
            <a:ext cx="3405064" cy="291632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752400" y="1455626"/>
            <a:ext cx="3420000" cy="29163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/>
              <a:t>Date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 descr="Et bilde som inneholder foto, flaske, stang, klokke&#10;&#10;Automatisk generert beskrivelse">
            <a:extLst>
              <a:ext uri="{FF2B5EF4-FFF2-40B4-BE49-F238E27FC236}">
                <a16:creationId xmlns:a16="http://schemas.microsoft.com/office/drawing/2014/main" id="{F450508E-D4BA-C740-BC0E-0EBD17C09D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455950"/>
            <a:ext cx="7149480" cy="29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4587974"/>
            <a:ext cx="93610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Date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4587974"/>
            <a:ext cx="709342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dirty="0"/>
              <a:t>PAGE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388800"/>
            <a:ext cx="6336000" cy="3852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University of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4" r:id="rId3"/>
    <p:sldLayoutId id="2147483663" r:id="rId4"/>
    <p:sldLayoutId id="2147483667" r:id="rId5"/>
    <p:sldLayoutId id="2147483668" r:id="rId6"/>
    <p:sldLayoutId id="2147483660" r:id="rId7"/>
    <p:sldLayoutId id="2147483665" r:id="rId8"/>
    <p:sldLayoutId id="2147483652" r:id="rId9"/>
    <p:sldLayoutId id="2147483653" r:id="rId10"/>
    <p:sldLayoutId id="2147483656" r:id="rId11"/>
    <p:sldLayoutId id="2147483657" r:id="rId12"/>
    <p:sldLayoutId id="2147483662" r:id="rId13"/>
    <p:sldLayoutId id="2147483655" r:id="rId14"/>
  </p:sldLayoutIdLst>
  <p:hf sldNum="0"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u="none" kern="1200" cap="none" spc="0" normalizeH="0" baseline="0">
          <a:solidFill>
            <a:srgbClr val="E54F46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4">
            <a:extLst>
              <a:ext uri="{FF2B5EF4-FFF2-40B4-BE49-F238E27FC236}">
                <a16:creationId xmlns:a16="http://schemas.microsoft.com/office/drawing/2014/main" id="{92F5857C-0A5A-C64F-8DB0-671CC50FD2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Navigate the web pages</a:t>
            </a:r>
          </a:p>
        </p:txBody>
      </p:sp>
      <p:sp>
        <p:nvSpPr>
          <p:cNvPr id="16" name="Undertittel 15">
            <a:extLst>
              <a:ext uri="{FF2B5EF4-FFF2-40B4-BE49-F238E27FC236}">
                <a16:creationId xmlns:a16="http://schemas.microsoft.com/office/drawing/2014/main" id="{3D73EE0C-814E-B349-A9DE-746C25EA94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PhD programme at the Faculty of Social Sciences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7FC78EE-4A4C-364B-B854-76085A56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432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6282CD0-B0CF-41F4-AFD5-B0A99827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20" y="1717759"/>
            <a:ext cx="3405064" cy="2392057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C2E07F-FDA1-42B4-B192-60D4DFB69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400" y="1455626"/>
            <a:ext cx="3420000" cy="2916324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Formal- and Quality requirements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Joint work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Practical information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Templates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199D649-0F1E-454D-9273-54368200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 anchor="b">
            <a:normAutofit/>
          </a:bodyPr>
          <a:lstStyle/>
          <a:p>
            <a:r>
              <a:rPr lang="nb-NO" dirty="0" err="1"/>
              <a:t>Thesis</a:t>
            </a:r>
            <a:r>
              <a:rPr lang="nb-NO" dirty="0"/>
              <a:t>/ </a:t>
            </a:r>
            <a:r>
              <a:rPr lang="nb-NO" dirty="0" err="1"/>
              <a:t>PhD</a:t>
            </a:r>
            <a:r>
              <a:rPr lang="nb-NO" dirty="0"/>
              <a:t> </a:t>
            </a:r>
            <a:r>
              <a:rPr lang="nb-NO" dirty="0" err="1"/>
              <a:t>project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42C8576-614C-4303-BC07-1EC3D95BD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39" y="204125"/>
            <a:ext cx="3981193" cy="11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05FB22-6E63-474B-8A32-AF7A5433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0" y="804231"/>
            <a:ext cx="7077472" cy="489701"/>
          </a:xfrm>
        </p:spPr>
        <p:txBody>
          <a:bodyPr anchor="b">
            <a:normAutofit/>
          </a:bodyPr>
          <a:lstStyle/>
          <a:p>
            <a:r>
              <a:rPr lang="nb-NO" dirty="0" err="1"/>
              <a:t>Supervision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C44BC4D-4422-4408-A09C-2DAACFA26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387828"/>
            <a:ext cx="6167204" cy="3345708"/>
          </a:xfrm>
          <a:prstGeom prst="rect">
            <a:avLst/>
          </a:prstGeom>
          <a:noFill/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625ABAB-E6BA-44C3-956B-499F36EC1035}"/>
              </a:ext>
            </a:extLst>
          </p:cNvPr>
          <p:cNvSpPr txBox="1"/>
          <p:nvPr/>
        </p:nvSpPr>
        <p:spPr>
          <a:xfrm>
            <a:off x="395536" y="1419622"/>
            <a:ext cx="20162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 sz="1600" dirty="0" err="1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nb-NO" sz="1600" dirty="0">
                <a:solidFill>
                  <a:schemeClr val="accent1">
                    <a:lumMod val="75000"/>
                  </a:schemeClr>
                </a:solidFill>
              </a:rPr>
              <a:t> a supervisor is </a:t>
            </a:r>
            <a:r>
              <a:rPr lang="nb-NO" sz="1600" dirty="0" err="1">
                <a:solidFill>
                  <a:schemeClr val="accent1">
                    <a:lumMod val="75000"/>
                  </a:schemeClr>
                </a:solidFill>
              </a:rPr>
              <a:t>expected</a:t>
            </a:r>
            <a:r>
              <a:rPr lang="nb-NO" sz="1600" dirty="0">
                <a:solidFill>
                  <a:schemeClr val="accent1">
                    <a:lumMod val="75000"/>
                  </a:schemeClr>
                </a:solidFill>
              </a:rPr>
              <a:t> to do</a:t>
            </a:r>
          </a:p>
          <a:p>
            <a:pPr marL="342900" indent="-342900">
              <a:buAutoNum type="arabicPeriod"/>
            </a:pPr>
            <a:endParaRPr lang="nb-NO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nb-NO" sz="1600" dirty="0" err="1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nb-NO" sz="16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nb-NO" sz="1600" dirty="0" err="1">
                <a:solidFill>
                  <a:schemeClr val="accent1">
                    <a:lumMod val="75000"/>
                  </a:schemeClr>
                </a:solidFill>
              </a:rPr>
              <a:t>candidate</a:t>
            </a:r>
            <a:r>
              <a:rPr lang="nb-NO" sz="1600" dirty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nb-NO" sz="1600" dirty="0" err="1">
                <a:solidFill>
                  <a:schemeClr val="accent1">
                    <a:lumMod val="75000"/>
                  </a:schemeClr>
                </a:solidFill>
              </a:rPr>
              <a:t>expected</a:t>
            </a:r>
            <a:r>
              <a:rPr lang="nb-NO" sz="1600" dirty="0">
                <a:solidFill>
                  <a:schemeClr val="accent1">
                    <a:lumMod val="75000"/>
                  </a:schemeClr>
                </a:solidFill>
              </a:rPr>
              <a:t> to do</a:t>
            </a:r>
          </a:p>
          <a:p>
            <a:pPr marL="342900" indent="-342900">
              <a:buAutoNum type="arabicPeriod"/>
            </a:pPr>
            <a:endParaRPr lang="nb-NO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nb-NO" sz="1600" dirty="0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nb-NO" sz="1600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nb-NO" sz="1600" dirty="0" err="1">
                <a:solidFill>
                  <a:schemeClr val="accent1">
                    <a:lumMod val="75000"/>
                  </a:schemeClr>
                </a:solidFill>
              </a:rPr>
              <a:t>supervision</a:t>
            </a:r>
            <a:r>
              <a:rPr lang="nb-NO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1600" dirty="0" err="1">
                <a:solidFill>
                  <a:schemeClr val="accent1">
                    <a:lumMod val="75000"/>
                  </a:schemeClr>
                </a:solidFill>
              </a:rPr>
              <a:t>competence</a:t>
            </a:r>
            <a:endParaRPr lang="nb-NO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E9C3883-B6BC-40BF-B924-FB2703477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971" y="243780"/>
            <a:ext cx="4362674" cy="10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3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11521C-48F2-4F32-A4E1-3F1CE712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0" y="804231"/>
            <a:ext cx="7077472" cy="489701"/>
          </a:xfrm>
        </p:spPr>
        <p:txBody>
          <a:bodyPr anchor="b">
            <a:normAutofit/>
          </a:bodyPr>
          <a:lstStyle/>
          <a:p>
            <a:r>
              <a:rPr lang="nb-NO" dirty="0" err="1"/>
              <a:t>Submission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B3F888A-E980-446B-AE29-0D673F6F7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20" y="1491630"/>
            <a:ext cx="4575239" cy="3168352"/>
          </a:xfrm>
          <a:prstGeom prst="rect">
            <a:avLst/>
          </a:prstGeom>
          <a:noFill/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4A22A3F-3766-40F5-A8B6-7A6FB461F01A}"/>
              </a:ext>
            </a:extLst>
          </p:cNvPr>
          <p:cNvSpPr txBox="1"/>
          <p:nvPr/>
        </p:nvSpPr>
        <p:spPr>
          <a:xfrm>
            <a:off x="5868144" y="1635646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need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know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submission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from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perspective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candidate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department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faculty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evaluation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committee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06010D6-F3B0-48CB-93DA-D48E99A9F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51752"/>
            <a:ext cx="4267419" cy="11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3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2E9E5F9-659E-7646-BB31-FB73998E6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err="1"/>
              <a:t>uib.no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33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2DD738CD-B15E-8D45-B944-967A326B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address to the faculty pages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1C0DC5-705E-8540-B656-6905EEBE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34AD04B1-B226-4B18-8445-3D78D8C0E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920" y="1397259"/>
            <a:ext cx="1809843" cy="463574"/>
          </a:xfrm>
          <a:prstGeom prst="rect">
            <a:avLst/>
          </a:prstGeom>
        </p:spPr>
      </p:pic>
      <p:sp>
        <p:nvSpPr>
          <p:cNvPr id="9" name="Tittel 6">
            <a:extLst>
              <a:ext uri="{FF2B5EF4-FFF2-40B4-BE49-F238E27FC236}">
                <a16:creationId xmlns:a16="http://schemas.microsoft.com/office/drawing/2014/main" id="{BE0F13D6-8627-4BCB-99A3-D176C2662815}"/>
              </a:ext>
            </a:extLst>
          </p:cNvPr>
          <p:cNvSpPr txBox="1">
            <a:spLocks/>
          </p:cNvSpPr>
          <p:nvPr/>
        </p:nvSpPr>
        <p:spPr>
          <a:xfrm>
            <a:off x="1022920" y="2096036"/>
            <a:ext cx="7077472" cy="4897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u="none" kern="1200" cap="none" spc="0" normalizeH="0" baseline="0">
                <a:solidFill>
                  <a:srgbClr val="E54F46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Choose preferred language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3C6AC18-8CD1-4AA8-93A1-1444A035B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20" y="2662937"/>
            <a:ext cx="7452320" cy="1274739"/>
          </a:xfrm>
          <a:prstGeom prst="rect">
            <a:avLst/>
          </a:prstGeom>
        </p:spPr>
      </p:pic>
      <p:sp>
        <p:nvSpPr>
          <p:cNvPr id="11" name="Pil: ned 10">
            <a:extLst>
              <a:ext uri="{FF2B5EF4-FFF2-40B4-BE49-F238E27FC236}">
                <a16:creationId xmlns:a16="http://schemas.microsoft.com/office/drawing/2014/main" id="{7D43761E-A4FF-4DA8-A908-2E0F63239E74}"/>
              </a:ext>
            </a:extLst>
          </p:cNvPr>
          <p:cNvSpPr/>
          <p:nvPr/>
        </p:nvSpPr>
        <p:spPr>
          <a:xfrm>
            <a:off x="7884368" y="2096036"/>
            <a:ext cx="360040" cy="475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E32AAAD-E4CD-457B-9DBB-4F3B60EEEE44}"/>
              </a:ext>
            </a:extLst>
          </p:cNvPr>
          <p:cNvSpPr txBox="1"/>
          <p:nvPr/>
        </p:nvSpPr>
        <p:spPr>
          <a:xfrm>
            <a:off x="1022920" y="4227934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All </a:t>
            </a:r>
            <a:r>
              <a:rPr lang="nb-NO" dirty="0" err="1"/>
              <a:t>programme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is in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norwegian</a:t>
            </a:r>
            <a:r>
              <a:rPr lang="nb-NO" dirty="0"/>
              <a:t> and </a:t>
            </a:r>
            <a:r>
              <a:rPr lang="nb-NO" dirty="0" err="1"/>
              <a:t>english</a:t>
            </a:r>
            <a:r>
              <a:rPr lang="nb-NO" dirty="0"/>
              <a:t>!</a:t>
            </a:r>
          </a:p>
        </p:txBody>
      </p:sp>
      <p:sp>
        <p:nvSpPr>
          <p:cNvPr id="13" name="Pil: venstre 12">
            <a:extLst>
              <a:ext uri="{FF2B5EF4-FFF2-40B4-BE49-F238E27FC236}">
                <a16:creationId xmlns:a16="http://schemas.microsoft.com/office/drawing/2014/main" id="{D37B0E6A-B0C4-4765-8A2E-EDB33C3942C9}"/>
              </a:ext>
            </a:extLst>
          </p:cNvPr>
          <p:cNvSpPr/>
          <p:nvPr/>
        </p:nvSpPr>
        <p:spPr>
          <a:xfrm>
            <a:off x="3059832" y="1491630"/>
            <a:ext cx="504056" cy="3141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79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1420DE-F8AF-44E7-85D0-614D52E2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36192C9-BA41-4064-B57A-5B223F236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128" y="761966"/>
            <a:ext cx="7078663" cy="1555254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BCFF3B0-791B-4E1F-A74F-F75EF695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University of Bergen</a:t>
            </a:r>
            <a:endParaRPr lang="nb-NO" dirty="0"/>
          </a:p>
        </p:txBody>
      </p:sp>
      <p:sp>
        <p:nvSpPr>
          <p:cNvPr id="7" name="Pil: bøyd mot høyre 6">
            <a:extLst>
              <a:ext uri="{FF2B5EF4-FFF2-40B4-BE49-F238E27FC236}">
                <a16:creationId xmlns:a16="http://schemas.microsoft.com/office/drawing/2014/main" id="{0BD3ED02-159D-41F1-8D99-2713417314CA}"/>
              </a:ext>
            </a:extLst>
          </p:cNvPr>
          <p:cNvSpPr/>
          <p:nvPr/>
        </p:nvSpPr>
        <p:spPr>
          <a:xfrm>
            <a:off x="420601" y="2067694"/>
            <a:ext cx="504056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8" name="Pil: bøyd mot venstre 7">
            <a:extLst>
              <a:ext uri="{FF2B5EF4-FFF2-40B4-BE49-F238E27FC236}">
                <a16:creationId xmlns:a16="http://schemas.microsoft.com/office/drawing/2014/main" id="{62558692-9E10-4E5D-97BE-97010F92BCA4}"/>
              </a:ext>
            </a:extLst>
          </p:cNvPr>
          <p:cNvSpPr/>
          <p:nvPr/>
        </p:nvSpPr>
        <p:spPr>
          <a:xfrm>
            <a:off x="8050263" y="2048261"/>
            <a:ext cx="504056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7E44066-75BE-4554-BE42-2D250E4B3E1F}"/>
              </a:ext>
            </a:extLst>
          </p:cNvPr>
          <p:cNvSpPr txBox="1"/>
          <p:nvPr/>
        </p:nvSpPr>
        <p:spPr>
          <a:xfrm>
            <a:off x="899592" y="257175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Unicode MS"/>
              </a:rPr>
              <a:t>Recruitment</a:t>
            </a:r>
            <a:endParaRPr lang="nb-NO" b="0" i="0" dirty="0">
              <a:solidFill>
                <a:schemeClr val="accent1">
                  <a:lumMod val="75000"/>
                </a:schemeClr>
              </a:solidFill>
              <a:effectLst/>
              <a:latin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Vacant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PhD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fellowships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Admission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Application form</a:t>
            </a:r>
          </a:p>
          <a:p>
            <a:endParaRPr lang="nb-NO" dirty="0"/>
          </a:p>
        </p:txBody>
      </p:sp>
      <p:sp>
        <p:nvSpPr>
          <p:cNvPr id="11" name="Terminator 10">
            <a:extLst>
              <a:ext uri="{FF2B5EF4-FFF2-40B4-BE49-F238E27FC236}">
                <a16:creationId xmlns:a16="http://schemas.microsoft.com/office/drawing/2014/main" id="{09B4EA1D-2A9F-4D13-8C03-C1B3AFA62603}"/>
              </a:ext>
            </a:extLst>
          </p:cNvPr>
          <p:cNvSpPr/>
          <p:nvPr/>
        </p:nvSpPr>
        <p:spPr>
          <a:xfrm>
            <a:off x="1115616" y="1923678"/>
            <a:ext cx="1080120" cy="417693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rminator 12">
            <a:extLst>
              <a:ext uri="{FF2B5EF4-FFF2-40B4-BE49-F238E27FC236}">
                <a16:creationId xmlns:a16="http://schemas.microsoft.com/office/drawing/2014/main" id="{4F28EF36-41B3-485F-B2F1-EF9B0CA9E602}"/>
              </a:ext>
            </a:extLst>
          </p:cNvPr>
          <p:cNvSpPr/>
          <p:nvPr/>
        </p:nvSpPr>
        <p:spPr>
          <a:xfrm>
            <a:off x="4716016" y="1917619"/>
            <a:ext cx="1080120" cy="417693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2A6564E-38DC-4B77-A7D8-85844DCF5DC7}"/>
              </a:ext>
            </a:extLst>
          </p:cNvPr>
          <p:cNvSpPr txBox="1"/>
          <p:nvPr/>
        </p:nvSpPr>
        <p:spPr>
          <a:xfrm>
            <a:off x="1439828" y="1049081"/>
            <a:ext cx="126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rgbClr val="C00000"/>
                </a:solidFill>
              </a:rPr>
              <a:t>Two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err="1">
                <a:solidFill>
                  <a:srgbClr val="C00000"/>
                </a:solidFill>
              </a:rPr>
              <a:t>paths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5" name="Pil: ned 14">
            <a:extLst>
              <a:ext uri="{FF2B5EF4-FFF2-40B4-BE49-F238E27FC236}">
                <a16:creationId xmlns:a16="http://schemas.microsoft.com/office/drawing/2014/main" id="{1CF57A06-B7A7-4A5E-9450-568FE2021942}"/>
              </a:ext>
            </a:extLst>
          </p:cNvPr>
          <p:cNvSpPr/>
          <p:nvPr/>
        </p:nvSpPr>
        <p:spPr>
          <a:xfrm>
            <a:off x="2708100" y="1163974"/>
            <a:ext cx="288032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6EB2101-AD17-414B-911E-E270C009DF5A}"/>
              </a:ext>
            </a:extLst>
          </p:cNvPr>
          <p:cNvSpPr txBox="1"/>
          <p:nvPr/>
        </p:nvSpPr>
        <p:spPr>
          <a:xfrm>
            <a:off x="4151885" y="2558177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Regulations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Training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component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Progress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thesis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Supervision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Internationalization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Submission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Career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And more…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6A730EC-0644-4B89-919E-18678C603A29}"/>
              </a:ext>
            </a:extLst>
          </p:cNvPr>
          <p:cNvSpPr txBox="1"/>
          <p:nvPr/>
        </p:nvSpPr>
        <p:spPr>
          <a:xfrm>
            <a:off x="2267744" y="1997110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>
                <a:solidFill>
                  <a:schemeClr val="accent1">
                    <a:lumMod val="75000"/>
                  </a:schemeClr>
                </a:solidFill>
              </a:rPr>
              <a:t>Path</a:t>
            </a:r>
            <a:r>
              <a:rPr lang="nb-NO" sz="1100" b="1" dirty="0">
                <a:solidFill>
                  <a:schemeClr val="accent1">
                    <a:lumMod val="75000"/>
                  </a:schemeClr>
                </a:solidFill>
              </a:rPr>
              <a:t> 1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10551D4-C626-406F-943E-E846543BC2A7}"/>
              </a:ext>
            </a:extLst>
          </p:cNvPr>
          <p:cNvSpPr txBox="1"/>
          <p:nvPr/>
        </p:nvSpPr>
        <p:spPr>
          <a:xfrm>
            <a:off x="5868144" y="1995660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>
                <a:solidFill>
                  <a:schemeClr val="accent1">
                    <a:lumMod val="75000"/>
                  </a:schemeClr>
                </a:solidFill>
              </a:rPr>
              <a:t>Path</a:t>
            </a:r>
            <a:r>
              <a:rPr lang="nb-NO" sz="1100" b="1" dirty="0">
                <a:solidFill>
                  <a:schemeClr val="accent1">
                    <a:lumMod val="75000"/>
                  </a:schemeClr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6106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uild="p"/>
      <p:bldP spid="14" grpId="0"/>
      <p:bldP spid="15" grpId="0" animBg="1"/>
      <p:bldP spid="16" grpId="0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D6684C16-A4B4-4393-8098-4F53CBAD8A88}"/>
              </a:ext>
            </a:extLst>
          </p:cNvPr>
          <p:cNvSpPr txBox="1"/>
          <p:nvPr/>
        </p:nvSpPr>
        <p:spPr>
          <a:xfrm>
            <a:off x="1022920" y="804231"/>
            <a:ext cx="7077472" cy="4897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nb-NO" sz="2800" b="1" err="1">
                <a:solidFill>
                  <a:srgbClr val="E54F46"/>
                </a:solidFill>
                <a:latin typeface="Arial Black" panose="020B0604020202020204" pitchFamily="34" charset="0"/>
                <a:ea typeface="+mj-ea"/>
              </a:rPr>
              <a:t>Path</a:t>
            </a:r>
            <a:r>
              <a:rPr lang="nb-NO" sz="2800" b="1">
                <a:solidFill>
                  <a:srgbClr val="E54F46"/>
                </a:solidFill>
                <a:latin typeface="Arial Black" panose="020B0604020202020204" pitchFamily="34" charset="0"/>
                <a:ea typeface="+mj-ea"/>
              </a:rPr>
              <a:t> 1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28A7030-521A-45EE-93BF-C4694166D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655" y="774000"/>
            <a:ext cx="4997153" cy="3597950"/>
          </a:xfrm>
          <a:prstGeom prst="rect">
            <a:avLst/>
          </a:prstGeo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8D515EF-EA78-4AB0-9EA2-1FD2425A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4000" y="388800"/>
            <a:ext cx="6336000" cy="385200"/>
          </a:xfrm>
        </p:spPr>
        <p:txBody>
          <a:bodyPr lIns="0" tIns="0" rIns="0" bIns="0">
            <a:normAutofit/>
          </a:bodyPr>
          <a:lstStyle/>
          <a:p>
            <a:pPr>
              <a:spcAft>
                <a:spcPts val="600"/>
              </a:spcAft>
            </a:pPr>
            <a:r>
              <a:rPr lang="nb-NO" kern="1200" cap="all" spc="100" baseline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 of Bergen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A3AB027-4624-41CA-8F00-16CCB25F9985}"/>
              </a:ext>
            </a:extLst>
          </p:cNvPr>
          <p:cNvSpPr txBox="1"/>
          <p:nvPr/>
        </p:nvSpPr>
        <p:spPr>
          <a:xfrm>
            <a:off x="323528" y="1502064"/>
            <a:ext cx="2088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Information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meant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prospective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candidates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This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useful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know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for supervisors.</a:t>
            </a:r>
          </a:p>
        </p:txBody>
      </p:sp>
    </p:spTree>
    <p:extLst>
      <p:ext uri="{BB962C8B-B14F-4D97-AF65-F5344CB8AC3E}">
        <p14:creationId xmlns:p14="http://schemas.microsoft.com/office/powerpoint/2010/main" val="33910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610F8E-3068-49FC-A1B4-E13DFE3E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2867"/>
            <a:ext cx="7920880" cy="489701"/>
          </a:xfrm>
        </p:spPr>
        <p:txBody>
          <a:bodyPr/>
          <a:lstStyle/>
          <a:p>
            <a:r>
              <a:rPr lang="nb-NO" sz="1800" dirty="0" err="1"/>
              <a:t>Asked</a:t>
            </a:r>
            <a:r>
              <a:rPr lang="nb-NO" sz="1800" dirty="0"/>
              <a:t> to be </a:t>
            </a:r>
            <a:r>
              <a:rPr lang="nb-NO" sz="1800" dirty="0" err="1"/>
              <a:t>main</a:t>
            </a:r>
            <a:r>
              <a:rPr lang="nb-NO" sz="1800" dirty="0"/>
              <a:t> supervisor and </a:t>
            </a:r>
            <a:r>
              <a:rPr lang="nb-NO" sz="1800" dirty="0" err="1"/>
              <a:t>assess</a:t>
            </a:r>
            <a:r>
              <a:rPr lang="nb-NO" sz="1800" dirty="0"/>
              <a:t> a </a:t>
            </a:r>
            <a:r>
              <a:rPr lang="nb-NO" sz="1800" dirty="0" err="1"/>
              <a:t>project</a:t>
            </a:r>
            <a:r>
              <a:rPr lang="nb-NO" sz="1800" dirty="0"/>
              <a:t> </a:t>
            </a:r>
            <a:r>
              <a:rPr lang="nb-NO" sz="1800" dirty="0" err="1"/>
              <a:t>description</a:t>
            </a:r>
            <a:r>
              <a:rPr lang="nb-NO" sz="1800" dirty="0"/>
              <a:t>?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C8267DF-99EE-4247-8ED9-5163D1EE6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771550"/>
            <a:ext cx="4630391" cy="160511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9E78FB7-144A-44BB-BE42-530AB1C29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55" y="2486394"/>
            <a:ext cx="4608896" cy="159116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42409E8-C3F0-4C13-8503-4405F19AD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126" y="1989984"/>
            <a:ext cx="3545052" cy="269302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0E54355-10AE-4AF4-AEED-E328C5369115}"/>
              </a:ext>
            </a:extLst>
          </p:cNvPr>
          <p:cNvSpPr/>
          <p:nvPr/>
        </p:nvSpPr>
        <p:spPr>
          <a:xfrm>
            <a:off x="2987824" y="1275606"/>
            <a:ext cx="72008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20AADED-241C-4428-973A-376151D9A888}"/>
              </a:ext>
            </a:extLst>
          </p:cNvPr>
          <p:cNvSpPr/>
          <p:nvPr/>
        </p:nvSpPr>
        <p:spPr>
          <a:xfrm>
            <a:off x="3059832" y="2067694"/>
            <a:ext cx="79208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E2F02D2-E9B6-48E5-8DA6-577226885D4F}"/>
              </a:ext>
            </a:extLst>
          </p:cNvPr>
          <p:cNvSpPr/>
          <p:nvPr/>
        </p:nvSpPr>
        <p:spPr>
          <a:xfrm>
            <a:off x="4283968" y="2931790"/>
            <a:ext cx="72008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A5A9266-6596-44F0-A5EE-1AFC029778AA}"/>
              </a:ext>
            </a:extLst>
          </p:cNvPr>
          <p:cNvSpPr/>
          <p:nvPr/>
        </p:nvSpPr>
        <p:spPr>
          <a:xfrm>
            <a:off x="611560" y="3673035"/>
            <a:ext cx="2232248" cy="4256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3151F59A-9425-46F9-89F9-4BAFCC5C67DE}"/>
              </a:ext>
            </a:extLst>
          </p:cNvPr>
          <p:cNvCxnSpPr>
            <a:cxnSpLocks/>
          </p:cNvCxnSpPr>
          <p:nvPr/>
        </p:nvCxnSpPr>
        <p:spPr>
          <a:xfrm>
            <a:off x="2699792" y="1176624"/>
            <a:ext cx="360040" cy="9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5F7BB5D1-A6F6-4C07-9C31-0A7B1A67FD93}"/>
              </a:ext>
            </a:extLst>
          </p:cNvPr>
          <p:cNvCxnSpPr>
            <a:cxnSpLocks/>
          </p:cNvCxnSpPr>
          <p:nvPr/>
        </p:nvCxnSpPr>
        <p:spPr>
          <a:xfrm>
            <a:off x="2699792" y="1997039"/>
            <a:ext cx="360040" cy="9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BCC5E8EC-BB39-43BB-B2F7-B826D39BF22D}"/>
              </a:ext>
            </a:extLst>
          </p:cNvPr>
          <p:cNvCxnSpPr>
            <a:cxnSpLocks/>
          </p:cNvCxnSpPr>
          <p:nvPr/>
        </p:nvCxnSpPr>
        <p:spPr>
          <a:xfrm>
            <a:off x="3919224" y="2809000"/>
            <a:ext cx="360040" cy="9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CCC7C9BE-25FD-4C12-87BA-D59BD760D232}"/>
              </a:ext>
            </a:extLst>
          </p:cNvPr>
          <p:cNvCxnSpPr>
            <a:cxnSpLocks/>
          </p:cNvCxnSpPr>
          <p:nvPr/>
        </p:nvCxnSpPr>
        <p:spPr>
          <a:xfrm>
            <a:off x="1332284" y="3513814"/>
            <a:ext cx="360040" cy="9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5DF0706-952B-4290-A9C2-2EABA2160125}"/>
              </a:ext>
            </a:extLst>
          </p:cNvPr>
          <p:cNvSpPr txBox="1"/>
          <p:nvPr/>
        </p:nvSpPr>
        <p:spPr>
          <a:xfrm>
            <a:off x="5508104" y="84355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Please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check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guidelines. At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moment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only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norwegian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19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4F3DDA-EBAA-477C-B695-645ABB46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553EAEB-1189-43F4-B9EA-313912B27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564591"/>
            <a:ext cx="7416824" cy="3574526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5F1A772-945F-43FE-A796-7B20A489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Bergen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1C4DF60-8C4B-4D24-9A29-E5F9A2E1CBF3}"/>
              </a:ext>
            </a:extLst>
          </p:cNvPr>
          <p:cNvSpPr txBox="1"/>
          <p:nvPr/>
        </p:nvSpPr>
        <p:spPr>
          <a:xfrm>
            <a:off x="6012160" y="116833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Direct links to </a:t>
            </a:r>
            <a:r>
              <a:rPr lang="nb-NO" dirty="0" err="1">
                <a:solidFill>
                  <a:srgbClr val="C00000"/>
                </a:solidFill>
              </a:rPr>
              <a:t>the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err="1">
                <a:solidFill>
                  <a:srgbClr val="C00000"/>
                </a:solidFill>
              </a:rPr>
              <a:t>regulations</a:t>
            </a:r>
            <a:r>
              <a:rPr lang="nb-NO" dirty="0">
                <a:solidFill>
                  <a:srgbClr val="C00000"/>
                </a:solidFill>
              </a:rPr>
              <a:t> at </a:t>
            </a:r>
            <a:r>
              <a:rPr lang="nb-NO" dirty="0" err="1">
                <a:solidFill>
                  <a:srgbClr val="C00000"/>
                </a:solidFill>
              </a:rPr>
              <a:t>the</a:t>
            </a:r>
            <a:r>
              <a:rPr lang="nb-NO" dirty="0">
                <a:solidFill>
                  <a:srgbClr val="C00000"/>
                </a:solidFill>
              </a:rPr>
              <a:t> front </a:t>
            </a:r>
            <a:r>
              <a:rPr lang="nb-NO" dirty="0" err="1">
                <a:solidFill>
                  <a:srgbClr val="C00000"/>
                </a:solidFill>
              </a:rPr>
              <a:t>page</a:t>
            </a:r>
            <a:r>
              <a:rPr lang="nb-NO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7" name="Pil: bøyd mot venstre 6">
            <a:extLst>
              <a:ext uri="{FF2B5EF4-FFF2-40B4-BE49-F238E27FC236}">
                <a16:creationId xmlns:a16="http://schemas.microsoft.com/office/drawing/2014/main" id="{1EB0EECA-091E-41B9-9E9E-6BCAE2789BB9}"/>
              </a:ext>
            </a:extLst>
          </p:cNvPr>
          <p:cNvSpPr/>
          <p:nvPr/>
        </p:nvSpPr>
        <p:spPr>
          <a:xfrm>
            <a:off x="7956376" y="2163508"/>
            <a:ext cx="792088" cy="13443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10ED755-8131-489F-BB83-2BD4CCC6FA17}"/>
              </a:ext>
            </a:extLst>
          </p:cNvPr>
          <p:cNvSpPr txBox="1"/>
          <p:nvPr/>
        </p:nvSpPr>
        <p:spPr>
          <a:xfrm>
            <a:off x="482860" y="17390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u="sng" dirty="0" err="1">
                <a:solidFill>
                  <a:schemeClr val="accent1">
                    <a:lumMod val="75000"/>
                  </a:schemeClr>
                </a:solidFill>
              </a:rPr>
              <a:t>Path</a:t>
            </a:r>
            <a:r>
              <a:rPr lang="nb-NO" b="1" u="sng" dirty="0">
                <a:solidFill>
                  <a:schemeClr val="accent1">
                    <a:lumMod val="75000"/>
                  </a:schemeClr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270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BBAC47D-8B21-487E-BF6B-C7C51DFA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Bergen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64C79AE-B871-4DE2-8569-AFAEE67D8B36}"/>
              </a:ext>
            </a:extLst>
          </p:cNvPr>
          <p:cNvSpPr txBox="1"/>
          <p:nvPr/>
        </p:nvSpPr>
        <p:spPr>
          <a:xfrm>
            <a:off x="467544" y="54720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The most relevant </a:t>
            </a:r>
            <a:r>
              <a:rPr lang="nb-NO" dirty="0" err="1">
                <a:solidFill>
                  <a:srgbClr val="C00000"/>
                </a:solidFill>
              </a:rPr>
              <a:t>pages</a:t>
            </a:r>
            <a:r>
              <a:rPr lang="nb-NO" dirty="0">
                <a:solidFill>
                  <a:srgbClr val="C00000"/>
                </a:solidFill>
              </a:rPr>
              <a:t> for </a:t>
            </a:r>
            <a:r>
              <a:rPr lang="nb-NO" dirty="0" err="1">
                <a:solidFill>
                  <a:srgbClr val="C00000"/>
                </a:solidFill>
              </a:rPr>
              <a:t>you</a:t>
            </a:r>
            <a:r>
              <a:rPr lang="nb-NO" dirty="0">
                <a:solidFill>
                  <a:srgbClr val="C00000"/>
                </a:solidFill>
              </a:rPr>
              <a:t> as a supervisor </a:t>
            </a:r>
            <a:r>
              <a:rPr lang="nb-NO" dirty="0" err="1">
                <a:solidFill>
                  <a:srgbClr val="C00000"/>
                </a:solidFill>
              </a:rPr>
              <a:t>are</a:t>
            </a:r>
            <a:r>
              <a:rPr lang="nb-NO" dirty="0">
                <a:solidFill>
                  <a:srgbClr val="C00000"/>
                </a:solidFill>
              </a:rPr>
              <a:t>: 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585259E-EC30-46C4-96E5-2A37BA6391CD}"/>
              </a:ext>
            </a:extLst>
          </p:cNvPr>
          <p:cNvSpPr txBox="1"/>
          <p:nvPr/>
        </p:nvSpPr>
        <p:spPr>
          <a:xfrm>
            <a:off x="6121306" y="154107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Training </a:t>
            </a:r>
            <a:r>
              <a:rPr lang="nb-NO" dirty="0" err="1">
                <a:solidFill>
                  <a:srgbClr val="C00000"/>
                </a:solidFill>
              </a:rPr>
              <a:t>component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970B6FD-DBE4-4CF6-BFCE-BC13511E3A43}"/>
              </a:ext>
            </a:extLst>
          </p:cNvPr>
          <p:cNvSpPr txBox="1"/>
          <p:nvPr/>
        </p:nvSpPr>
        <p:spPr>
          <a:xfrm>
            <a:off x="6137611" y="197477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Progress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3C9D98B-10DA-4C4D-9B56-E2D5DFBC93F9}"/>
              </a:ext>
            </a:extLst>
          </p:cNvPr>
          <p:cNvSpPr txBox="1"/>
          <p:nvPr/>
        </p:nvSpPr>
        <p:spPr>
          <a:xfrm>
            <a:off x="6121306" y="2414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rgbClr val="C00000"/>
                </a:solidFill>
              </a:rPr>
              <a:t>Thesis</a:t>
            </a:r>
            <a:r>
              <a:rPr lang="nb-NO" dirty="0">
                <a:solidFill>
                  <a:srgbClr val="C00000"/>
                </a:solidFill>
              </a:rPr>
              <a:t>/ </a:t>
            </a:r>
            <a:r>
              <a:rPr lang="nb-NO" dirty="0" err="1">
                <a:solidFill>
                  <a:srgbClr val="C00000"/>
                </a:solidFill>
              </a:rPr>
              <a:t>PhD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err="1">
                <a:solidFill>
                  <a:srgbClr val="C00000"/>
                </a:solidFill>
              </a:rPr>
              <a:t>project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44EC1FB-A6C1-4A2C-A4F5-B1C334DAC6AA}"/>
              </a:ext>
            </a:extLst>
          </p:cNvPr>
          <p:cNvSpPr txBox="1"/>
          <p:nvPr/>
        </p:nvSpPr>
        <p:spPr>
          <a:xfrm>
            <a:off x="6121724" y="285400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rgbClr val="C00000"/>
                </a:solidFill>
              </a:rPr>
              <a:t>Supervision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29DC135-57F8-4A4F-9DD8-4B218423B6F8}"/>
              </a:ext>
            </a:extLst>
          </p:cNvPr>
          <p:cNvSpPr txBox="1"/>
          <p:nvPr/>
        </p:nvSpPr>
        <p:spPr>
          <a:xfrm>
            <a:off x="6121724" y="329183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rgbClr val="C00000"/>
                </a:solidFill>
              </a:rPr>
              <a:t>Submission</a:t>
            </a:r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779DED9-ABFD-42EA-93E9-0F3A76F79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26" y="916538"/>
            <a:ext cx="4857994" cy="39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A60672B-2B85-4595-AAF8-37EC0BCA1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75849"/>
            <a:ext cx="4193901" cy="2847639"/>
          </a:xfrm>
          <a:prstGeom prst="rect">
            <a:avLst/>
          </a:prstGeom>
          <a:noFill/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73B467-F3A3-4AB3-B2BD-D681AA838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4088" y="1441507"/>
            <a:ext cx="3420000" cy="291632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Here you find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description for the training component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with information on: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Requirements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Role of the supervisor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Approval procedures </a:t>
            </a:r>
          </a:p>
          <a:p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CBAD598-9B95-4C14-B560-E6A8D2D4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 anchor="b">
            <a:normAutofit/>
          </a:bodyPr>
          <a:lstStyle/>
          <a:p>
            <a:r>
              <a:rPr lang="nb-NO"/>
              <a:t>Training </a:t>
            </a:r>
            <a:r>
              <a:rPr lang="nb-NO" err="1"/>
              <a:t>component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62B8332-4008-4E03-8DFC-9BEED4567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15118"/>
            <a:ext cx="3825537" cy="117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B1D892-C11C-4EAC-8954-F359BF1F1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0" y="804231"/>
            <a:ext cx="7077472" cy="489701"/>
          </a:xfrm>
        </p:spPr>
        <p:txBody>
          <a:bodyPr anchor="b">
            <a:normAutofit/>
          </a:bodyPr>
          <a:lstStyle/>
          <a:p>
            <a:r>
              <a:rPr lang="nb-NO"/>
              <a:t>Progress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8F1C0AB-FE82-45C4-8EF4-BD7DB4EF0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20" y="1435723"/>
            <a:ext cx="4876614" cy="2916000"/>
          </a:xfrm>
          <a:prstGeom prst="rect">
            <a:avLst/>
          </a:prstGeom>
          <a:noFill/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C4B1F13-6B34-4FF9-B11E-A3BF0F24C554}"/>
              </a:ext>
            </a:extLst>
          </p:cNvPr>
          <p:cNvSpPr txBox="1"/>
          <p:nvPr/>
        </p:nvSpPr>
        <p:spPr>
          <a:xfrm>
            <a:off x="6228184" y="1491630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Main supervisors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involved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annual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progress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reporting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Midway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assessment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B5D4E1-6E15-4741-9C7C-2B3E077CE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6353"/>
            <a:ext cx="4318222" cy="9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5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242</Words>
  <Application>Microsoft Office PowerPoint</Application>
  <PresentationFormat>Skjermfremvisning (16:9)</PresentationFormat>
  <Paragraphs>71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Unicode MS</vt:lpstr>
      <vt:lpstr>Calibri</vt:lpstr>
      <vt:lpstr>Times New Roman</vt:lpstr>
      <vt:lpstr>Wingdings</vt:lpstr>
      <vt:lpstr>UiB_norsk_rød-gen</vt:lpstr>
      <vt:lpstr>Navigate the web pages</vt:lpstr>
      <vt:lpstr>Quick address to the faculty pages</vt:lpstr>
      <vt:lpstr>1</vt:lpstr>
      <vt:lpstr>PowerPoint-presentasjon</vt:lpstr>
      <vt:lpstr>Asked to be main supervisor and assess a project description? </vt:lpstr>
      <vt:lpstr>PowerPoint-presentasjon</vt:lpstr>
      <vt:lpstr>PowerPoint-presentasjon</vt:lpstr>
      <vt:lpstr>Training component</vt:lpstr>
      <vt:lpstr>Progress</vt:lpstr>
      <vt:lpstr>Thesis/ PhD project</vt:lpstr>
      <vt:lpstr>Supervision</vt:lpstr>
      <vt:lpstr>Submission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 User</dc:creator>
  <cp:lastModifiedBy>Hanne Widnes Gravermoen</cp:lastModifiedBy>
  <cp:revision>114</cp:revision>
  <dcterms:created xsi:type="dcterms:W3CDTF">2020-08-24T13:39:32Z</dcterms:created>
  <dcterms:modified xsi:type="dcterms:W3CDTF">2020-11-16T11:32:48Z</dcterms:modified>
</cp:coreProperties>
</file>